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93"/>
  </p:notesMasterIdLst>
  <p:sldIdLst>
    <p:sldId id="754" r:id="rId2"/>
    <p:sldId id="755" r:id="rId3"/>
    <p:sldId id="559" r:id="rId4"/>
    <p:sldId id="628" r:id="rId5"/>
    <p:sldId id="635" r:id="rId6"/>
    <p:sldId id="638" r:id="rId7"/>
    <p:sldId id="639" r:id="rId8"/>
    <p:sldId id="640" r:id="rId9"/>
    <p:sldId id="641" r:id="rId10"/>
    <p:sldId id="492" r:id="rId11"/>
    <p:sldId id="612" r:id="rId12"/>
    <p:sldId id="723" r:id="rId13"/>
    <p:sldId id="473" r:id="rId14"/>
    <p:sldId id="588" r:id="rId15"/>
    <p:sldId id="735" r:id="rId16"/>
    <p:sldId id="700" r:id="rId17"/>
    <p:sldId id="737" r:id="rId18"/>
    <p:sldId id="738" r:id="rId19"/>
    <p:sldId id="739" r:id="rId20"/>
    <p:sldId id="741" r:id="rId21"/>
    <p:sldId id="497" r:id="rId22"/>
    <p:sldId id="475" r:id="rId23"/>
    <p:sldId id="476" r:id="rId24"/>
    <p:sldId id="477" r:id="rId25"/>
    <p:sldId id="478" r:id="rId26"/>
    <p:sldId id="479" r:id="rId27"/>
    <p:sldId id="480" r:id="rId28"/>
    <p:sldId id="719" r:id="rId29"/>
    <p:sldId id="696" r:id="rId30"/>
    <p:sldId id="481" r:id="rId31"/>
    <p:sldId id="499" r:id="rId32"/>
    <p:sldId id="742" r:id="rId33"/>
    <p:sldId id="743" r:id="rId34"/>
    <p:sldId id="498" r:id="rId35"/>
    <p:sldId id="482" r:id="rId36"/>
    <p:sldId id="483" r:id="rId37"/>
    <p:sldId id="484" r:id="rId38"/>
    <p:sldId id="485" r:id="rId39"/>
    <p:sldId id="707" r:id="rId40"/>
    <p:sldId id="660" r:id="rId41"/>
    <p:sldId id="661" r:id="rId42"/>
    <p:sldId id="662" r:id="rId43"/>
    <p:sldId id="665" r:id="rId44"/>
    <p:sldId id="667" r:id="rId45"/>
    <p:sldId id="664" r:id="rId46"/>
    <p:sldId id="669" r:id="rId47"/>
    <p:sldId id="670" r:id="rId48"/>
    <p:sldId id="565" r:id="rId49"/>
    <p:sldId id="656" r:id="rId50"/>
    <p:sldId id="671" r:id="rId51"/>
    <p:sldId id="708" r:id="rId52"/>
    <p:sldId id="486" r:id="rId53"/>
    <p:sldId id="744" r:id="rId54"/>
    <p:sldId id="745" r:id="rId55"/>
    <p:sldId id="505" r:id="rId56"/>
    <p:sldId id="506" r:id="rId57"/>
    <p:sldId id="507" r:id="rId58"/>
    <p:sldId id="720" r:id="rId59"/>
    <p:sldId id="516" r:id="rId60"/>
    <p:sldId id="508" r:id="rId61"/>
    <p:sldId id="747" r:id="rId62"/>
    <p:sldId id="748" r:id="rId63"/>
    <p:sldId id="749" r:id="rId64"/>
    <p:sldId id="571" r:id="rId65"/>
    <p:sldId id="750" r:id="rId66"/>
    <p:sldId id="517" r:id="rId67"/>
    <p:sldId id="573" r:id="rId68"/>
    <p:sldId id="518" r:id="rId69"/>
    <p:sldId id="519" r:id="rId70"/>
    <p:sldId id="520" r:id="rId71"/>
    <p:sldId id="521" r:id="rId72"/>
    <p:sldId id="602" r:id="rId73"/>
    <p:sldId id="542" r:id="rId74"/>
    <p:sldId id="751" r:id="rId75"/>
    <p:sldId id="537" r:id="rId76"/>
    <p:sldId id="766" r:id="rId77"/>
    <p:sldId id="349" r:id="rId78"/>
    <p:sldId id="539" r:id="rId79"/>
    <p:sldId id="561" r:id="rId80"/>
    <p:sldId id="563" r:id="rId81"/>
    <p:sldId id="672" r:id="rId82"/>
    <p:sldId id="756" r:id="rId83"/>
    <p:sldId id="757" r:id="rId84"/>
    <p:sldId id="758" r:id="rId85"/>
    <p:sldId id="759" r:id="rId86"/>
    <p:sldId id="760" r:id="rId87"/>
    <p:sldId id="761" r:id="rId88"/>
    <p:sldId id="762" r:id="rId89"/>
    <p:sldId id="763" r:id="rId90"/>
    <p:sldId id="764" r:id="rId91"/>
    <p:sldId id="765"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nghaoh" initials="t" lastIdx="1" clrIdx="0">
    <p:extLst>
      <p:ext uri="{19B8F6BF-5375-455C-9EA6-DF929625EA0E}">
        <p15:presenceInfo xmlns:p15="http://schemas.microsoft.com/office/powerpoint/2012/main" userId="tinghao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8E8E"/>
    <a:srgbClr val="000000"/>
    <a:srgbClr val="7F7F7F"/>
    <a:srgbClr val="2F528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6091" autoAdjust="0"/>
    <p:restoredTop sz="83958" autoAdjust="0"/>
  </p:normalViewPr>
  <p:slideViewPr>
    <p:cSldViewPr snapToGrid="0">
      <p:cViewPr varScale="1">
        <p:scale>
          <a:sx n="158" d="100"/>
          <a:sy n="158" d="100"/>
        </p:scale>
        <p:origin x="180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083471205902042E-2"/>
          <c:y val="6.0672933144159662E-2"/>
          <c:w val="0.59382146674456959"/>
          <c:h val="0.79616654916733887"/>
        </c:manualLayout>
      </c:layout>
      <c:barChart>
        <c:barDir val="col"/>
        <c:grouping val="clustered"/>
        <c:varyColors val="0"/>
        <c:ser>
          <c:idx val="0"/>
          <c:order val="0"/>
          <c:tx>
            <c:strRef>
              <c:f>Sheet1!$B$1</c:f>
              <c:strCache>
                <c:ptCount val="1"/>
                <c:pt idx="0">
                  <c:v>Question Matching</c:v>
                </c:pt>
              </c:strCache>
            </c:strRef>
          </c:tx>
          <c:invertIfNegative val="0"/>
          <c:cat>
            <c:strRef>
              <c:f>Sheet1!$A$2:$A$3</c:f>
              <c:strCache>
                <c:ptCount val="2"/>
                <c:pt idx="0">
                  <c:v>MAP</c:v>
                </c:pt>
                <c:pt idx="1">
                  <c:v>MRR</c:v>
                </c:pt>
              </c:strCache>
            </c:strRef>
          </c:cat>
          <c:val>
            <c:numRef>
              <c:f>Sheet1!$B$2:$B$3</c:f>
              <c:numCache>
                <c:formatCode>General</c:formatCode>
                <c:ptCount val="2"/>
                <c:pt idx="0">
                  <c:v>0.85799999999999998</c:v>
                </c:pt>
                <c:pt idx="1">
                  <c:v>0.93799999999999994</c:v>
                </c:pt>
              </c:numCache>
            </c:numRef>
          </c:val>
          <c:extLst>
            <c:ext xmlns:c16="http://schemas.microsoft.com/office/drawing/2014/chart" uri="{C3380CC4-5D6E-409C-BE32-E72D297353CC}">
              <c16:uniqueId val="{00000000-6625-4316-B510-7163297BAD76}"/>
            </c:ext>
          </c:extLst>
        </c:ser>
        <c:ser>
          <c:idx val="2"/>
          <c:order val="1"/>
          <c:tx>
            <c:strRef>
              <c:f>Sheet1!$D$1</c:f>
              <c:strCache>
                <c:ptCount val="1"/>
                <c:pt idx="0">
                  <c:v>Ask Siri</c:v>
                </c:pt>
              </c:strCache>
            </c:strRef>
          </c:tx>
          <c:invertIfNegative val="0"/>
          <c:cat>
            <c:strRef>
              <c:f>Sheet1!$A$2:$A$3</c:f>
              <c:strCache>
                <c:ptCount val="2"/>
                <c:pt idx="0">
                  <c:v>MAP</c:v>
                </c:pt>
                <c:pt idx="1">
                  <c:v>MRR</c:v>
                </c:pt>
              </c:strCache>
            </c:strRef>
          </c:cat>
          <c:val>
            <c:numRef>
              <c:f>Sheet1!$D$2:$D$3</c:f>
              <c:numCache>
                <c:formatCode>General</c:formatCode>
                <c:ptCount val="2"/>
                <c:pt idx="0">
                  <c:v>0.57799999999999996</c:v>
                </c:pt>
                <c:pt idx="1">
                  <c:v>0.58299999999999996</c:v>
                </c:pt>
              </c:numCache>
            </c:numRef>
          </c:val>
          <c:extLst>
            <c:ext xmlns:c16="http://schemas.microsoft.com/office/drawing/2014/chart" uri="{C3380CC4-5D6E-409C-BE32-E72D297353CC}">
              <c16:uniqueId val="{00000002-6625-4316-B510-7163297BAD76}"/>
            </c:ext>
          </c:extLst>
        </c:ser>
        <c:ser>
          <c:idx val="3"/>
          <c:order val="2"/>
          <c:tx>
            <c:strRef>
              <c:f>Sheet1!$E$1</c:f>
              <c:strCache>
                <c:ptCount val="1"/>
                <c:pt idx="0">
                  <c:v>Ask a Friend</c:v>
                </c:pt>
              </c:strCache>
            </c:strRef>
          </c:tx>
          <c:invertIfNegative val="0"/>
          <c:cat>
            <c:strRef>
              <c:f>Sheet1!$A$2:$A$3</c:f>
              <c:strCache>
                <c:ptCount val="2"/>
                <c:pt idx="0">
                  <c:v>MAP</c:v>
                </c:pt>
                <c:pt idx="1">
                  <c:v>MRR</c:v>
                </c:pt>
              </c:strCache>
            </c:strRef>
          </c:cat>
          <c:val>
            <c:numRef>
              <c:f>Sheet1!$E$2:$E$3</c:f>
              <c:numCache>
                <c:formatCode>General</c:formatCode>
                <c:ptCount val="2"/>
                <c:pt idx="0">
                  <c:v>0.53700000000000003</c:v>
                </c:pt>
                <c:pt idx="1">
                  <c:v>0.58799999999999997</c:v>
                </c:pt>
              </c:numCache>
            </c:numRef>
          </c:val>
          <c:extLst>
            <c:ext xmlns:c16="http://schemas.microsoft.com/office/drawing/2014/chart" uri="{C3380CC4-5D6E-409C-BE32-E72D297353CC}">
              <c16:uniqueId val="{00000003-6625-4316-B510-7163297BAD76}"/>
            </c:ext>
          </c:extLst>
        </c:ser>
        <c:dLbls>
          <c:showLegendKey val="0"/>
          <c:showVal val="0"/>
          <c:showCatName val="0"/>
          <c:showSerName val="0"/>
          <c:showPercent val="0"/>
          <c:showBubbleSize val="0"/>
        </c:dLbls>
        <c:gapWidth val="150"/>
        <c:axId val="134097920"/>
        <c:axId val="134103808"/>
      </c:barChart>
      <c:catAx>
        <c:axId val="134097920"/>
        <c:scaling>
          <c:orientation val="minMax"/>
        </c:scaling>
        <c:delete val="0"/>
        <c:axPos val="b"/>
        <c:numFmt formatCode="General" sourceLinked="0"/>
        <c:majorTickMark val="out"/>
        <c:minorTickMark val="none"/>
        <c:tickLblPos val="nextTo"/>
        <c:txPr>
          <a:bodyPr/>
          <a:lstStyle/>
          <a:p>
            <a:pPr>
              <a:defRPr sz="1800" b="0">
                <a:latin typeface="Arial" panose="020B0604020202020204" pitchFamily="34" charset="0"/>
                <a:cs typeface="Arial" panose="020B0604020202020204" pitchFamily="34" charset="0"/>
              </a:defRPr>
            </a:pPr>
            <a:endParaRPr lang="en-US"/>
          </a:p>
        </c:txPr>
        <c:crossAx val="134103808"/>
        <c:crosses val="autoZero"/>
        <c:auto val="1"/>
        <c:lblAlgn val="ctr"/>
        <c:lblOffset val="100"/>
        <c:noMultiLvlLbl val="0"/>
      </c:catAx>
      <c:valAx>
        <c:axId val="134103808"/>
        <c:scaling>
          <c:orientation val="minMax"/>
        </c:scaling>
        <c:delete val="0"/>
        <c:axPos val="l"/>
        <c:majorGridlines/>
        <c:numFmt formatCode="General" sourceLinked="1"/>
        <c:majorTickMark val="out"/>
        <c:minorTickMark val="none"/>
        <c:tickLblPos val="nextTo"/>
        <c:txPr>
          <a:bodyPr/>
          <a:lstStyle/>
          <a:p>
            <a:pPr>
              <a:defRPr sz="1800">
                <a:latin typeface="Arial" panose="020B0604020202020204" pitchFamily="34" charset="0"/>
                <a:cs typeface="Arial" panose="020B0604020202020204" pitchFamily="34" charset="0"/>
              </a:defRPr>
            </a:pPr>
            <a:endParaRPr lang="en-US"/>
          </a:p>
        </c:txPr>
        <c:crossAx val="134097920"/>
        <c:crosses val="autoZero"/>
        <c:crossBetween val="between"/>
        <c:majorUnit val="0.2"/>
      </c:valAx>
    </c:plotArea>
    <c:legend>
      <c:legendPos val="r"/>
      <c:legendEntry>
        <c:idx val="0"/>
        <c:txPr>
          <a:bodyPr/>
          <a:lstStyle/>
          <a:p>
            <a:pPr>
              <a:defRPr sz="1600" b="1">
                <a:solidFill>
                  <a:srgbClr val="0070C0"/>
                </a:solidFill>
                <a:latin typeface="Arial" panose="020B0604020202020204" pitchFamily="34" charset="0"/>
                <a:cs typeface="Arial" panose="020B0604020202020204" pitchFamily="34" charset="0"/>
              </a:defRPr>
            </a:pPr>
            <a:endParaRPr lang="en-US"/>
          </a:p>
        </c:txPr>
      </c:legendEntry>
      <c:layout>
        <c:manualLayout>
          <c:xMode val="edge"/>
          <c:yMode val="edge"/>
          <c:x val="0.69658977688327806"/>
          <c:y val="0.18463560127650055"/>
          <c:w val="0.27536858336258718"/>
          <c:h val="0.32296388203024085"/>
        </c:manualLayout>
      </c:layout>
      <c:overlay val="0"/>
      <c:spPr>
        <a:solidFill>
          <a:schemeClr val="bg1"/>
        </a:solidFill>
        <a:ln>
          <a:solidFill>
            <a:schemeClr val="tx1"/>
          </a:solidFill>
        </a:ln>
      </c:spPr>
      <c:txPr>
        <a:bodyPr/>
        <a:lstStyle/>
        <a:p>
          <a:pPr>
            <a:defRPr sz="1600" b="1">
              <a:latin typeface="Arial" panose="020B0604020202020204" pitchFamily="34" charset="0"/>
              <a:cs typeface="Arial" panose="020B0604020202020204" pitchFamily="34" charset="0"/>
            </a:defRPr>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92FAE-665F-46A4-B844-ED7A2260B2F1}" type="datetimeFigureOut">
              <a:rPr lang="en-US" smtClean="0"/>
              <a:t>3/25/2019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AF96C-06FF-45B0-BB20-C0BB71B29100}" type="slidenum">
              <a:rPr lang="en-US" smtClean="0"/>
              <a:t>‹#›</a:t>
            </a:fld>
            <a:endParaRPr lang="en-US"/>
          </a:p>
        </p:txBody>
      </p:sp>
    </p:spTree>
    <p:extLst>
      <p:ext uri="{BB962C8B-B14F-4D97-AF65-F5344CB8AC3E}">
        <p14:creationId xmlns:p14="http://schemas.microsoft.com/office/powerpoint/2010/main" val="858174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7AF96C-06FF-45B0-BB20-C0BB71B29100}" type="slidenum">
              <a:rPr lang="en-US" smtClean="0"/>
              <a:t>1</a:t>
            </a:fld>
            <a:endParaRPr lang="en-US"/>
          </a:p>
        </p:txBody>
      </p:sp>
    </p:spTree>
    <p:extLst>
      <p:ext uri="{BB962C8B-B14F-4D97-AF65-F5344CB8AC3E}">
        <p14:creationId xmlns:p14="http://schemas.microsoft.com/office/powerpoint/2010/main" val="1992479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23</a:t>
            </a:fld>
            <a:endParaRPr lang="zh-TW" altLang="en-US"/>
          </a:p>
        </p:txBody>
      </p:sp>
    </p:spTree>
    <p:extLst>
      <p:ext uri="{BB962C8B-B14F-4D97-AF65-F5344CB8AC3E}">
        <p14:creationId xmlns:p14="http://schemas.microsoft.com/office/powerpoint/2010/main" val="735618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24</a:t>
            </a:fld>
            <a:endParaRPr lang="zh-TW" altLang="en-US"/>
          </a:p>
        </p:txBody>
      </p:sp>
    </p:spTree>
    <p:extLst>
      <p:ext uri="{BB962C8B-B14F-4D97-AF65-F5344CB8AC3E}">
        <p14:creationId xmlns:p14="http://schemas.microsoft.com/office/powerpoint/2010/main" val="1429545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26</a:t>
            </a:fld>
            <a:endParaRPr lang="zh-TW" altLang="en-US"/>
          </a:p>
        </p:txBody>
      </p:sp>
    </p:spTree>
    <p:extLst>
      <p:ext uri="{BB962C8B-B14F-4D97-AF65-F5344CB8AC3E}">
        <p14:creationId xmlns:p14="http://schemas.microsoft.com/office/powerpoint/2010/main" val="1406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Dino-shape clear container</a:t>
            </a:r>
          </a:p>
          <a:p>
            <a:r>
              <a:rPr lang="en-US" altLang="zh-TW" dirty="0"/>
              <a:t>living tiny organisms</a:t>
            </a:r>
          </a:p>
          <a:p>
            <a:r>
              <a:rPr lang="en-US" altLang="zh-TW" dirty="0"/>
              <a:t>glow blue in dark</a:t>
            </a:r>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27</a:t>
            </a:fld>
            <a:endParaRPr lang="zh-TW" altLang="en-US"/>
          </a:p>
        </p:txBody>
      </p:sp>
    </p:spTree>
    <p:extLst>
      <p:ext uri="{BB962C8B-B14F-4D97-AF65-F5344CB8AC3E}">
        <p14:creationId xmlns:p14="http://schemas.microsoft.com/office/powerpoint/2010/main" val="3939696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Dino-shape clear container</a:t>
            </a:r>
          </a:p>
          <a:p>
            <a:r>
              <a:rPr lang="en-US" altLang="zh-TW" dirty="0"/>
              <a:t>living tiny organisms</a:t>
            </a:r>
          </a:p>
          <a:p>
            <a:r>
              <a:rPr lang="en-US" altLang="zh-TW" dirty="0"/>
              <a:t>glow blue in dark</a:t>
            </a:r>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28</a:t>
            </a:fld>
            <a:endParaRPr lang="zh-TW" altLang="en-US"/>
          </a:p>
        </p:txBody>
      </p:sp>
    </p:spTree>
    <p:extLst>
      <p:ext uri="{BB962C8B-B14F-4D97-AF65-F5344CB8AC3E}">
        <p14:creationId xmlns:p14="http://schemas.microsoft.com/office/powerpoint/2010/main" val="3054126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Dino-shape clear container</a:t>
            </a:r>
          </a:p>
          <a:p>
            <a:r>
              <a:rPr lang="en-US" altLang="zh-TW" dirty="0"/>
              <a:t>living tiny organisms</a:t>
            </a:r>
          </a:p>
          <a:p>
            <a:r>
              <a:rPr lang="en-US" altLang="zh-TW" dirty="0"/>
              <a:t>glow blue in dark</a:t>
            </a:r>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29</a:t>
            </a:fld>
            <a:endParaRPr lang="zh-TW" altLang="en-US"/>
          </a:p>
        </p:txBody>
      </p:sp>
    </p:spTree>
    <p:extLst>
      <p:ext uri="{BB962C8B-B14F-4D97-AF65-F5344CB8AC3E}">
        <p14:creationId xmlns:p14="http://schemas.microsoft.com/office/powerpoint/2010/main" val="366683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30</a:t>
            </a:fld>
            <a:endParaRPr lang="zh-TW" altLang="en-US"/>
          </a:p>
        </p:txBody>
      </p:sp>
    </p:spTree>
    <p:extLst>
      <p:ext uri="{BB962C8B-B14F-4D97-AF65-F5344CB8AC3E}">
        <p14:creationId xmlns:p14="http://schemas.microsoft.com/office/powerpoint/2010/main" val="346014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“Feasible” is weird. Maybe something else?</a:t>
            </a:r>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31</a:t>
            </a:fld>
            <a:endParaRPr lang="zh-TW" altLang="en-US"/>
          </a:p>
        </p:txBody>
      </p:sp>
    </p:spTree>
    <p:extLst>
      <p:ext uri="{BB962C8B-B14F-4D97-AF65-F5344CB8AC3E}">
        <p14:creationId xmlns:p14="http://schemas.microsoft.com/office/powerpoint/2010/main" val="331623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Telling a story</a:t>
            </a:r>
          </a:p>
        </p:txBody>
      </p:sp>
      <p:sp>
        <p:nvSpPr>
          <p:cNvPr id="4" name="Slide Number Placeholder 3"/>
          <p:cNvSpPr>
            <a:spLocks noGrp="1"/>
          </p:cNvSpPr>
          <p:nvPr>
            <p:ph type="sldNum" sz="quarter" idx="10"/>
          </p:nvPr>
        </p:nvSpPr>
        <p:spPr/>
        <p:txBody>
          <a:bodyPr/>
          <a:lstStyle/>
          <a:p>
            <a:fld id="{497AF96C-06FF-45B0-BB20-C0BB71B29100}" type="slidenum">
              <a:rPr lang="en-US" smtClean="0"/>
              <a:t>34</a:t>
            </a:fld>
            <a:endParaRPr lang="en-US"/>
          </a:p>
        </p:txBody>
      </p:sp>
    </p:spTree>
    <p:extLst>
      <p:ext uri="{BB962C8B-B14F-4D97-AF65-F5344CB8AC3E}">
        <p14:creationId xmlns:p14="http://schemas.microsoft.com/office/powerpoint/2010/main" val="744291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point of this part is that each chatbot doesn’t need to be perfect</a:t>
            </a:r>
          </a:p>
          <a:p>
            <a:endParaRPr lang="en-US" dirty="0"/>
          </a:p>
        </p:txBody>
      </p:sp>
      <p:sp>
        <p:nvSpPr>
          <p:cNvPr id="4" name="Slide Number Placeholder 3"/>
          <p:cNvSpPr>
            <a:spLocks noGrp="1"/>
          </p:cNvSpPr>
          <p:nvPr>
            <p:ph type="sldNum" sz="quarter" idx="10"/>
          </p:nvPr>
        </p:nvSpPr>
        <p:spPr/>
        <p:txBody>
          <a:bodyPr/>
          <a:lstStyle/>
          <a:p>
            <a:fld id="{497AF96C-06FF-45B0-BB20-C0BB71B29100}" type="slidenum">
              <a:rPr lang="en-US" smtClean="0"/>
              <a:t>36</a:t>
            </a:fld>
            <a:endParaRPr lang="en-US"/>
          </a:p>
        </p:txBody>
      </p:sp>
    </p:spTree>
    <p:extLst>
      <p:ext uri="{BB962C8B-B14F-4D97-AF65-F5344CB8AC3E}">
        <p14:creationId xmlns:p14="http://schemas.microsoft.com/office/powerpoint/2010/main" val="1426586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Use this for setup</a:t>
            </a:r>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3</a:t>
            </a:fld>
            <a:endParaRPr lang="zh-TW" altLang="en-US"/>
          </a:p>
        </p:txBody>
      </p:sp>
    </p:spTree>
    <p:extLst>
      <p:ext uri="{BB962C8B-B14F-4D97-AF65-F5344CB8AC3E}">
        <p14:creationId xmlns:p14="http://schemas.microsoft.com/office/powerpoint/2010/main" val="81960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 think this it too abstract, we have a more concrete </a:t>
            </a:r>
            <a:r>
              <a:rPr lang="en-US" dirty="0" err="1"/>
              <a:t>visulizaiton</a:t>
            </a:r>
            <a:r>
              <a:rPr lang="en-US" dirty="0"/>
              <a:t>:</a:t>
            </a:r>
          </a:p>
        </p:txBody>
      </p:sp>
      <p:sp>
        <p:nvSpPr>
          <p:cNvPr id="4" name="Slide Number Placeholder 3"/>
          <p:cNvSpPr>
            <a:spLocks noGrp="1"/>
          </p:cNvSpPr>
          <p:nvPr>
            <p:ph type="sldNum" sz="quarter" idx="10"/>
          </p:nvPr>
        </p:nvSpPr>
        <p:spPr/>
        <p:txBody>
          <a:bodyPr/>
          <a:lstStyle/>
          <a:p>
            <a:fld id="{497AF96C-06FF-45B0-BB20-C0BB71B29100}" type="slidenum">
              <a:rPr lang="en-US" smtClean="0"/>
              <a:t>38</a:t>
            </a:fld>
            <a:endParaRPr lang="en-US"/>
          </a:p>
        </p:txBody>
      </p:sp>
    </p:spTree>
    <p:extLst>
      <p:ext uri="{BB962C8B-B14F-4D97-AF65-F5344CB8AC3E}">
        <p14:creationId xmlns:p14="http://schemas.microsoft.com/office/powerpoint/2010/main" val="2903295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Let’s first take a look at the overview</a:t>
            </a:r>
            <a:r>
              <a:rPr lang="en-US" altLang="zh-TW" baseline="0" dirty="0"/>
              <a:t> of the automation.</a:t>
            </a:r>
          </a:p>
          <a:p>
            <a:r>
              <a:rPr lang="en-US" altLang="zh-TW" dirty="0"/>
              <a:t>The way</a:t>
            </a:r>
            <a:r>
              <a:rPr lang="en-US" altLang="zh-TW" baseline="0" dirty="0"/>
              <a:t> we are going to automate Chorus is to have Chorus </a:t>
            </a:r>
            <a:r>
              <a:rPr lang="en-US" altLang="zh-TW" baseline="0" dirty="0" err="1"/>
              <a:t>incorperate</a:t>
            </a:r>
            <a:r>
              <a:rPr lang="en-US" altLang="zh-TW" baseline="0" dirty="0"/>
              <a:t> with a big set of external dialog </a:t>
            </a:r>
            <a:r>
              <a:rPr lang="en-US" altLang="zh-TW" baseline="0" dirty="0" err="1"/>
              <a:t>systesm</a:t>
            </a:r>
            <a:r>
              <a:rPr lang="en-US" altLang="zh-TW" baseline="0" dirty="0"/>
              <a:t>, and gradually learn when to call them to obtain responses.</a:t>
            </a:r>
          </a:p>
          <a:p>
            <a:r>
              <a:rPr lang="en-US" altLang="zh-TW" dirty="0"/>
              <a:t>For </a:t>
            </a:r>
            <a:r>
              <a:rPr lang="en-US" altLang="zh-TW" dirty="0" err="1"/>
              <a:t>instacne</a:t>
            </a:r>
            <a:r>
              <a:rPr lang="en-US" altLang="zh-TW" dirty="0"/>
              <a:t>, (Yelp example)</a:t>
            </a:r>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39</a:t>
            </a:fld>
            <a:endParaRPr lang="zh-TW" altLang="en-US"/>
          </a:p>
        </p:txBody>
      </p:sp>
    </p:spTree>
    <p:extLst>
      <p:ext uri="{BB962C8B-B14F-4D97-AF65-F5344CB8AC3E}">
        <p14:creationId xmlns:p14="http://schemas.microsoft.com/office/powerpoint/2010/main" val="1155470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AF96C-06FF-45B0-BB20-C0BB71B29100}" type="slidenum">
              <a:rPr lang="en-US" smtClean="0"/>
              <a:t>43</a:t>
            </a:fld>
            <a:endParaRPr lang="en-US"/>
          </a:p>
        </p:txBody>
      </p:sp>
    </p:spTree>
    <p:extLst>
      <p:ext uri="{BB962C8B-B14F-4D97-AF65-F5344CB8AC3E}">
        <p14:creationId xmlns:p14="http://schemas.microsoft.com/office/powerpoint/2010/main" val="456968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AF96C-06FF-45B0-BB20-C0BB71B29100}" type="slidenum">
              <a:rPr lang="en-US" smtClean="0"/>
              <a:t>44</a:t>
            </a:fld>
            <a:endParaRPr lang="en-US"/>
          </a:p>
        </p:txBody>
      </p:sp>
    </p:spTree>
    <p:extLst>
      <p:ext uri="{BB962C8B-B14F-4D97-AF65-F5344CB8AC3E}">
        <p14:creationId xmlns:p14="http://schemas.microsoft.com/office/powerpoint/2010/main" val="3444757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AF96C-06FF-45B0-BB20-C0BB71B29100}" type="slidenum">
              <a:rPr lang="en-US" smtClean="0"/>
              <a:t>45</a:t>
            </a:fld>
            <a:endParaRPr lang="en-US"/>
          </a:p>
        </p:txBody>
      </p:sp>
    </p:spTree>
    <p:extLst>
      <p:ext uri="{BB962C8B-B14F-4D97-AF65-F5344CB8AC3E}">
        <p14:creationId xmlns:p14="http://schemas.microsoft.com/office/powerpoint/2010/main" val="1945135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Let’s first take a look at the overview</a:t>
            </a:r>
            <a:r>
              <a:rPr lang="en-US" altLang="zh-TW" baseline="0" dirty="0"/>
              <a:t> of the automation.</a:t>
            </a:r>
          </a:p>
          <a:p>
            <a:r>
              <a:rPr lang="en-US" altLang="zh-TW" dirty="0"/>
              <a:t>The way</a:t>
            </a:r>
            <a:r>
              <a:rPr lang="en-US" altLang="zh-TW" baseline="0" dirty="0"/>
              <a:t> we are going to automate Chorus is to have Chorus </a:t>
            </a:r>
            <a:r>
              <a:rPr lang="en-US" altLang="zh-TW" baseline="0" dirty="0" err="1"/>
              <a:t>incorperate</a:t>
            </a:r>
            <a:r>
              <a:rPr lang="en-US" altLang="zh-TW" baseline="0" dirty="0"/>
              <a:t> with a big set of external dialog </a:t>
            </a:r>
            <a:r>
              <a:rPr lang="en-US" altLang="zh-TW" baseline="0" dirty="0" err="1"/>
              <a:t>systesm</a:t>
            </a:r>
            <a:r>
              <a:rPr lang="en-US" altLang="zh-TW" baseline="0" dirty="0"/>
              <a:t>, and gradually learn when to call them to obtain responses.</a:t>
            </a:r>
          </a:p>
          <a:p>
            <a:r>
              <a:rPr lang="en-US" altLang="zh-TW" dirty="0"/>
              <a:t>For </a:t>
            </a:r>
            <a:r>
              <a:rPr lang="en-US" altLang="zh-TW" dirty="0" err="1"/>
              <a:t>instacne</a:t>
            </a:r>
            <a:r>
              <a:rPr lang="en-US" altLang="zh-TW" dirty="0"/>
              <a:t>, (Yelp example)</a:t>
            </a:r>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51</a:t>
            </a:fld>
            <a:endParaRPr lang="zh-TW" altLang="en-US"/>
          </a:p>
        </p:txBody>
      </p:sp>
    </p:spTree>
    <p:extLst>
      <p:ext uri="{BB962C8B-B14F-4D97-AF65-F5344CB8AC3E}">
        <p14:creationId xmlns:p14="http://schemas.microsoft.com/office/powerpoint/2010/main" val="522112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system from day 1</a:t>
            </a:r>
          </a:p>
          <a:p>
            <a:endParaRPr lang="en-US" dirty="0"/>
          </a:p>
          <a:p>
            <a:r>
              <a:rPr lang="en-US" dirty="0"/>
              <a:t>The comparison is shown in Figure 4(B). Moreover, an accepted non-user message sent by </a:t>
            </a:r>
            <a:r>
              <a:rPr lang="en-US" dirty="0" err="1"/>
              <a:t>Evorus</a:t>
            </a:r>
            <a:r>
              <a:rPr lang="en-US" dirty="0"/>
              <a:t> costed $0.142 in Phase-1 deployment on average, while it costed $0.211 during the Control Phase. Namely, with automated chatbots and the vote bot, the cost of each message is reduced by 32.76%.</a:t>
            </a:r>
          </a:p>
        </p:txBody>
      </p:sp>
      <p:sp>
        <p:nvSpPr>
          <p:cNvPr id="4" name="Slide Number Placeholder 3"/>
          <p:cNvSpPr>
            <a:spLocks noGrp="1"/>
          </p:cNvSpPr>
          <p:nvPr>
            <p:ph type="sldNum" sz="quarter" idx="10"/>
          </p:nvPr>
        </p:nvSpPr>
        <p:spPr/>
        <p:txBody>
          <a:bodyPr/>
          <a:lstStyle/>
          <a:p>
            <a:fld id="{497AF96C-06FF-45B0-BB20-C0BB71B29100}" type="slidenum">
              <a:rPr lang="en-US" smtClean="0"/>
              <a:t>52</a:t>
            </a:fld>
            <a:endParaRPr lang="en-US"/>
          </a:p>
        </p:txBody>
      </p:sp>
    </p:spTree>
    <p:extLst>
      <p:ext uri="{BB962C8B-B14F-4D97-AF65-F5344CB8AC3E}">
        <p14:creationId xmlns:p14="http://schemas.microsoft.com/office/powerpoint/2010/main" val="3622367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Let’s first take a look at the overview</a:t>
            </a:r>
            <a:r>
              <a:rPr lang="en-US" altLang="zh-TW" baseline="0" dirty="0"/>
              <a:t> of the automation.</a:t>
            </a:r>
          </a:p>
          <a:p>
            <a:r>
              <a:rPr lang="en-US" altLang="zh-TW" dirty="0"/>
              <a:t>The way</a:t>
            </a:r>
            <a:r>
              <a:rPr lang="en-US" altLang="zh-TW" baseline="0" dirty="0"/>
              <a:t> we are going to automate Chorus is to have Chorus </a:t>
            </a:r>
            <a:r>
              <a:rPr lang="en-US" altLang="zh-TW" baseline="0" dirty="0" err="1"/>
              <a:t>incorperate</a:t>
            </a:r>
            <a:r>
              <a:rPr lang="en-US" altLang="zh-TW" baseline="0" dirty="0"/>
              <a:t> with a big set of external dialog </a:t>
            </a:r>
            <a:r>
              <a:rPr lang="en-US" altLang="zh-TW" baseline="0" dirty="0" err="1"/>
              <a:t>systesm</a:t>
            </a:r>
            <a:r>
              <a:rPr lang="en-US" altLang="zh-TW" baseline="0" dirty="0"/>
              <a:t>, and gradually learn when to call them to obtain responses.</a:t>
            </a:r>
          </a:p>
          <a:p>
            <a:r>
              <a:rPr lang="en-US" altLang="zh-TW" dirty="0"/>
              <a:t>For </a:t>
            </a:r>
            <a:r>
              <a:rPr lang="en-US" altLang="zh-TW" dirty="0" err="1"/>
              <a:t>instacne</a:t>
            </a:r>
            <a:r>
              <a:rPr lang="en-US" altLang="zh-TW" dirty="0"/>
              <a:t>, (Yelp example)</a:t>
            </a:r>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55</a:t>
            </a:fld>
            <a:endParaRPr lang="zh-TW" altLang="en-US"/>
          </a:p>
        </p:txBody>
      </p:sp>
    </p:spTree>
    <p:extLst>
      <p:ext uri="{BB962C8B-B14F-4D97-AF65-F5344CB8AC3E}">
        <p14:creationId xmlns:p14="http://schemas.microsoft.com/office/powerpoint/2010/main" val="3903924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So the first</a:t>
            </a:r>
            <a:r>
              <a:rPr lang="en-US" altLang="zh-TW" baseline="0" dirty="0"/>
              <a:t> question is: How to build a big set of external dialog systems quickly?</a:t>
            </a:r>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56</a:t>
            </a:fld>
            <a:endParaRPr lang="zh-TW" altLang="en-US"/>
          </a:p>
        </p:txBody>
      </p:sp>
    </p:spTree>
    <p:extLst>
      <p:ext uri="{BB962C8B-B14F-4D97-AF65-F5344CB8AC3E}">
        <p14:creationId xmlns:p14="http://schemas.microsoft.com/office/powerpoint/2010/main" val="102614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We think of Web APIs.</a:t>
            </a:r>
          </a:p>
          <a:p>
            <a:r>
              <a:rPr lang="en-US" altLang="zh-TW" dirty="0"/>
              <a:t> </a:t>
            </a:r>
          </a:p>
          <a:p>
            <a:r>
              <a:rPr lang="en-US" altLang="zh-TW" dirty="0"/>
              <a:t>This</a:t>
            </a:r>
            <a:r>
              <a:rPr lang="en-US" altLang="zh-TW" baseline="0" dirty="0"/>
              <a:t> page shows the </a:t>
            </a:r>
            <a:r>
              <a:rPr lang="en-US" altLang="zh-TW" baseline="0" dirty="0" err="1"/>
              <a:t>ProgrammableWeb</a:t>
            </a:r>
            <a:r>
              <a:rPr lang="en-US" altLang="zh-TW" baseline="0" dirty="0"/>
              <a:t>, a web site that collects Web APIs.</a:t>
            </a:r>
          </a:p>
          <a:p>
            <a:r>
              <a:rPr lang="en-US" altLang="zh-TW" baseline="0" dirty="0"/>
              <a:t>Nowadays, it contains 16 thousands of Web APIs. </a:t>
            </a:r>
          </a:p>
          <a:p>
            <a:endParaRPr lang="en-US" altLang="zh-TW" baseline="0" dirty="0"/>
          </a:p>
          <a:p>
            <a:r>
              <a:rPr lang="en-US" altLang="zh-TW" baseline="0" dirty="0"/>
              <a:t>We have a lot of them.</a:t>
            </a:r>
          </a:p>
          <a:p>
            <a:r>
              <a:rPr lang="en-US" altLang="zh-TW" baseline="0" dirty="0"/>
              <a:t>they are well-defined.</a:t>
            </a:r>
          </a:p>
          <a:p>
            <a:r>
              <a:rPr lang="en-US" altLang="zh-TW" baseline="0" dirty="0"/>
              <a:t>And a lot of them are even free.</a:t>
            </a:r>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57</a:t>
            </a:fld>
            <a:endParaRPr lang="zh-TW" altLang="en-US"/>
          </a:p>
        </p:txBody>
      </p:sp>
    </p:spTree>
    <p:extLst>
      <p:ext uri="{BB962C8B-B14F-4D97-AF65-F5344CB8AC3E}">
        <p14:creationId xmlns:p14="http://schemas.microsoft.com/office/powerpoint/2010/main" val="386430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AF96C-06FF-45B0-BB20-C0BB71B29100}" type="slidenum">
              <a:rPr lang="en-US" smtClean="0"/>
              <a:t>4</a:t>
            </a:fld>
            <a:endParaRPr lang="en-US"/>
          </a:p>
        </p:txBody>
      </p:sp>
    </p:spTree>
    <p:extLst>
      <p:ext uri="{BB962C8B-B14F-4D97-AF65-F5344CB8AC3E}">
        <p14:creationId xmlns:p14="http://schemas.microsoft.com/office/powerpoint/2010/main" val="3275269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We think of Web APIs.</a:t>
            </a:r>
          </a:p>
          <a:p>
            <a:r>
              <a:rPr lang="en-US" altLang="zh-TW" dirty="0"/>
              <a:t> </a:t>
            </a:r>
          </a:p>
          <a:p>
            <a:r>
              <a:rPr lang="en-US" altLang="zh-TW" dirty="0"/>
              <a:t>This</a:t>
            </a:r>
            <a:r>
              <a:rPr lang="en-US" altLang="zh-TW" baseline="0" dirty="0"/>
              <a:t> page shows the </a:t>
            </a:r>
            <a:r>
              <a:rPr lang="en-US" altLang="zh-TW" baseline="0" dirty="0" err="1"/>
              <a:t>ProgrammableWeb</a:t>
            </a:r>
            <a:r>
              <a:rPr lang="en-US" altLang="zh-TW" baseline="0" dirty="0"/>
              <a:t>, a web site that collects Web APIs.</a:t>
            </a:r>
          </a:p>
          <a:p>
            <a:r>
              <a:rPr lang="en-US" altLang="zh-TW" baseline="0" dirty="0"/>
              <a:t>Nowadays, it contains 16 thousands of Web APIs. </a:t>
            </a:r>
          </a:p>
          <a:p>
            <a:endParaRPr lang="en-US" altLang="zh-TW" baseline="0" dirty="0"/>
          </a:p>
          <a:p>
            <a:r>
              <a:rPr lang="en-US" altLang="zh-TW" baseline="0" dirty="0"/>
              <a:t>We have a lot of them.</a:t>
            </a:r>
          </a:p>
          <a:p>
            <a:r>
              <a:rPr lang="en-US" altLang="zh-TW" baseline="0" dirty="0"/>
              <a:t>they are well-defined.</a:t>
            </a:r>
          </a:p>
          <a:p>
            <a:r>
              <a:rPr lang="en-US" altLang="zh-TW" baseline="0" dirty="0"/>
              <a:t>And a lot of them are even free.</a:t>
            </a:r>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58</a:t>
            </a:fld>
            <a:endParaRPr lang="zh-TW" altLang="en-US"/>
          </a:p>
        </p:txBody>
      </p:sp>
    </p:spTree>
    <p:extLst>
      <p:ext uri="{BB962C8B-B14F-4D97-AF65-F5344CB8AC3E}">
        <p14:creationId xmlns:p14="http://schemas.microsoft.com/office/powerpoint/2010/main" val="78971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AF96C-06FF-45B0-BB20-C0BB71B29100}" type="slidenum">
              <a:rPr lang="en-US" smtClean="0"/>
              <a:t>59</a:t>
            </a:fld>
            <a:endParaRPr lang="en-US"/>
          </a:p>
        </p:txBody>
      </p:sp>
    </p:spTree>
    <p:extLst>
      <p:ext uri="{BB962C8B-B14F-4D97-AF65-F5344CB8AC3E}">
        <p14:creationId xmlns:p14="http://schemas.microsoft.com/office/powerpoint/2010/main" val="941562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err="1"/>
              <a:t>Guaridan</a:t>
            </a:r>
            <a:r>
              <a:rPr lang="en-US" altLang="zh-TW" baseline="0" dirty="0" err="1"/>
              <a:t>’s</a:t>
            </a:r>
            <a:r>
              <a:rPr lang="en-US" altLang="zh-TW" baseline="0" dirty="0"/>
              <a:t> framework contains three main steps:</a:t>
            </a:r>
          </a:p>
          <a:p>
            <a:r>
              <a:rPr lang="en-US" altLang="zh-TW" baseline="0" dirty="0"/>
              <a:t>First, the workers have a conversation with the user, and extract the parameter values with a dialog ESP Game.</a:t>
            </a:r>
          </a:p>
          <a:p>
            <a:r>
              <a:rPr lang="en-US" altLang="zh-TW" baseline="0" dirty="0"/>
              <a:t>Second, behind the scenes, the system will us these values to call the Yelp API and run the query.</a:t>
            </a:r>
          </a:p>
          <a:p>
            <a:r>
              <a:rPr lang="en-US" altLang="zh-TW" baseline="0" dirty="0"/>
              <a:t>Finally, when Yelp API returns the result, it’s in a JSON file. We also use the crowd to interpret the response.</a:t>
            </a:r>
          </a:p>
          <a:p>
            <a:r>
              <a:rPr lang="en-US" altLang="zh-TW" baseline="0" dirty="0"/>
              <a:t>We visualize the JSON file as a user friendly interface. The workers can click through the data and explore the information inside the JSON.</a:t>
            </a:r>
          </a:p>
          <a:p>
            <a:endParaRPr lang="en-US" altLang="zh-TW" baseline="0" dirty="0"/>
          </a:p>
          <a:p>
            <a:r>
              <a:rPr lang="en-US" altLang="zh-TW" dirty="0"/>
              <a:t>By</a:t>
            </a:r>
            <a:r>
              <a:rPr lang="en-US" altLang="zh-TW" baseline="0" dirty="0"/>
              <a:t> using Guardian, we can have a running dialog system without using any training data or even pre-knowledge of task.</a:t>
            </a:r>
            <a:endParaRPr lang="en-US" altLang="zh-TW"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60</a:t>
            </a:fld>
            <a:endParaRPr lang="zh-TW" altLang="en-US"/>
          </a:p>
        </p:txBody>
      </p:sp>
    </p:spTree>
    <p:extLst>
      <p:ext uri="{BB962C8B-B14F-4D97-AF65-F5344CB8AC3E}">
        <p14:creationId xmlns:p14="http://schemas.microsoft.com/office/powerpoint/2010/main" val="2502972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How to choose parameters?</a:t>
            </a:r>
          </a:p>
          <a:p>
            <a:endParaRPr lang="en-US" altLang="zh-TW" dirty="0"/>
          </a:p>
          <a:p>
            <a:r>
              <a:rPr lang="en-US" altLang="zh-TW" dirty="0"/>
              <a:t>We think of this problem</a:t>
            </a:r>
            <a:r>
              <a:rPr lang="en-US" altLang="zh-TW" baseline="0" dirty="0"/>
              <a:t> as a Parameter Rating Problem.</a:t>
            </a:r>
          </a:p>
          <a:p>
            <a:r>
              <a:rPr lang="en-US" altLang="zh-TW" baseline="0" dirty="0"/>
              <a:t>Imagine you have a list of all parameters of Yelp API.</a:t>
            </a:r>
          </a:p>
          <a:p>
            <a:r>
              <a:rPr lang="en-US" altLang="zh-TW" dirty="0"/>
              <a:t>The task is to rate how good is each</a:t>
            </a:r>
            <a:r>
              <a:rPr lang="en-US" altLang="zh-TW" baseline="0" dirty="0"/>
              <a:t> parameter for dialog systems.</a:t>
            </a:r>
          </a:p>
          <a:p>
            <a:r>
              <a:rPr lang="en-US" altLang="zh-TW" baseline="0" dirty="0"/>
              <a:t>The output is the rating score attached to each parameter, and thus you can have a ranking list of all parameters.</a:t>
            </a:r>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61</a:t>
            </a:fld>
            <a:endParaRPr lang="zh-TW" altLang="en-US"/>
          </a:p>
        </p:txBody>
      </p:sp>
    </p:spTree>
    <p:extLst>
      <p:ext uri="{BB962C8B-B14F-4D97-AF65-F5344CB8AC3E}">
        <p14:creationId xmlns:p14="http://schemas.microsoft.com/office/powerpoint/2010/main" val="2710810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How to choose parameters?</a:t>
            </a:r>
          </a:p>
          <a:p>
            <a:endParaRPr lang="en-US" altLang="zh-TW" dirty="0"/>
          </a:p>
          <a:p>
            <a:r>
              <a:rPr lang="en-US" altLang="zh-TW" dirty="0"/>
              <a:t>We think of this problem</a:t>
            </a:r>
            <a:r>
              <a:rPr lang="en-US" altLang="zh-TW" baseline="0" dirty="0"/>
              <a:t> as a Parameter Rating Problem.</a:t>
            </a:r>
          </a:p>
          <a:p>
            <a:r>
              <a:rPr lang="en-US" altLang="zh-TW" baseline="0" dirty="0"/>
              <a:t>Imagine you have a list of all parameters of Yelp API.</a:t>
            </a:r>
          </a:p>
          <a:p>
            <a:r>
              <a:rPr lang="en-US" altLang="zh-TW" dirty="0"/>
              <a:t>The task is to rate how good is each</a:t>
            </a:r>
            <a:r>
              <a:rPr lang="en-US" altLang="zh-TW" baseline="0" dirty="0"/>
              <a:t> parameter for dialog systems.</a:t>
            </a:r>
          </a:p>
          <a:p>
            <a:r>
              <a:rPr lang="en-US" altLang="zh-TW" baseline="0" dirty="0"/>
              <a:t>The output is the rating score attached to each parameter, and thus you can have a ranking list of all parameters.</a:t>
            </a:r>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62</a:t>
            </a:fld>
            <a:endParaRPr lang="zh-TW" altLang="en-US"/>
          </a:p>
        </p:txBody>
      </p:sp>
    </p:spTree>
    <p:extLst>
      <p:ext uri="{BB962C8B-B14F-4D97-AF65-F5344CB8AC3E}">
        <p14:creationId xmlns:p14="http://schemas.microsoft.com/office/powerpoint/2010/main" val="2732940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How to choose parameters?</a:t>
            </a:r>
          </a:p>
          <a:p>
            <a:endParaRPr lang="en-US" altLang="zh-TW" dirty="0"/>
          </a:p>
          <a:p>
            <a:r>
              <a:rPr lang="en-US" altLang="zh-TW" dirty="0"/>
              <a:t>We think of this problem</a:t>
            </a:r>
            <a:r>
              <a:rPr lang="en-US" altLang="zh-TW" baseline="0" dirty="0"/>
              <a:t> as a Parameter Rating Problem.</a:t>
            </a:r>
          </a:p>
          <a:p>
            <a:r>
              <a:rPr lang="en-US" altLang="zh-TW" baseline="0" dirty="0"/>
              <a:t>Imagine you have a list of all parameters of Yelp API.</a:t>
            </a:r>
          </a:p>
          <a:p>
            <a:r>
              <a:rPr lang="en-US" altLang="zh-TW" dirty="0"/>
              <a:t>The task is to rate how good is each</a:t>
            </a:r>
            <a:r>
              <a:rPr lang="en-US" altLang="zh-TW" baseline="0" dirty="0"/>
              <a:t> parameter for dialog systems.</a:t>
            </a:r>
          </a:p>
          <a:p>
            <a:r>
              <a:rPr lang="en-US" altLang="zh-TW" baseline="0" dirty="0"/>
              <a:t>The output is the rating score attached to each parameter, and thus you can have a ranking list of all parameters.</a:t>
            </a:r>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63</a:t>
            </a:fld>
            <a:endParaRPr lang="zh-TW" altLang="en-US"/>
          </a:p>
        </p:txBody>
      </p:sp>
    </p:spTree>
    <p:extLst>
      <p:ext uri="{BB962C8B-B14F-4D97-AF65-F5344CB8AC3E}">
        <p14:creationId xmlns:p14="http://schemas.microsoft.com/office/powerpoint/2010/main" val="1622641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We propose a</a:t>
            </a:r>
            <a:r>
              <a:rPr lang="en-US" altLang="zh-TW" baseline="0" dirty="0"/>
              <a:t> multi-player Dialog ESP Game to extract parameter values from a running conversation.</a:t>
            </a:r>
          </a:p>
          <a:p>
            <a:r>
              <a:rPr lang="en-US" altLang="zh-TW" baseline="0" dirty="0"/>
              <a:t>ESP Game is originally proposed for image labeling, now we adopt the idea to dialog.</a:t>
            </a:r>
          </a:p>
          <a:p>
            <a:r>
              <a:rPr lang="en-US" altLang="zh-TW" baseline="0" dirty="0"/>
              <a:t>In the interface, we show the dialog, we show the description of the parameter, and ask the workers to type what the other workers might type </a:t>
            </a:r>
          </a:p>
          <a:p>
            <a:r>
              <a:rPr lang="en-US" altLang="zh-TW" baseline="0" dirty="0"/>
              <a:t>If there are two answers matching with each other, we take it as the extracted parameter value.</a:t>
            </a:r>
          </a:p>
          <a:p>
            <a:endParaRPr lang="en-US" altLang="zh-TW" baseline="0" dirty="0"/>
          </a:p>
          <a:p>
            <a:r>
              <a:rPr lang="en-US" altLang="zh-TW" baseline="0" dirty="0"/>
              <a:t>This method works well. Now we can extract parameters without having any training data.</a:t>
            </a:r>
          </a:p>
          <a:p>
            <a:endParaRPr lang="en-US" altLang="zh-TW" baseline="0" dirty="0"/>
          </a:p>
          <a:p>
            <a:r>
              <a:rPr lang="en-US" altLang="zh-TW" baseline="0" dirty="0"/>
              <a:t>Therefore, based on all the works we’ve done, we propose a system called “Guardian”:</a:t>
            </a:r>
          </a:p>
          <a:p>
            <a:endParaRPr lang="en-US" altLang="zh-TW" baseline="0" dirty="0"/>
          </a:p>
          <a:p>
            <a:r>
              <a:rPr lang="en-US" altLang="zh-TW" baseline="0" dirty="0"/>
              <a:t>There are 2 ways to </a:t>
            </a:r>
            <a:r>
              <a:rPr lang="en-US" altLang="zh-TW" baseline="0" dirty="0" err="1"/>
              <a:t>aagregate</a:t>
            </a:r>
            <a:r>
              <a:rPr lang="en-US" altLang="zh-TW" baseline="0" dirty="0"/>
              <a:t> the answers.</a:t>
            </a:r>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64</a:t>
            </a:fld>
            <a:endParaRPr lang="zh-TW" altLang="en-US"/>
          </a:p>
        </p:txBody>
      </p:sp>
    </p:spTree>
    <p:extLst>
      <p:ext uri="{BB962C8B-B14F-4D97-AF65-F5344CB8AC3E}">
        <p14:creationId xmlns:p14="http://schemas.microsoft.com/office/powerpoint/2010/main" val="2024092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How to choose parameters?</a:t>
            </a:r>
          </a:p>
          <a:p>
            <a:endParaRPr lang="en-US" altLang="zh-TW" dirty="0"/>
          </a:p>
          <a:p>
            <a:r>
              <a:rPr lang="en-US" altLang="zh-TW" dirty="0"/>
              <a:t>We think of this problem</a:t>
            </a:r>
            <a:r>
              <a:rPr lang="en-US" altLang="zh-TW" baseline="0" dirty="0"/>
              <a:t> as a Parameter Rating Problem.</a:t>
            </a:r>
          </a:p>
          <a:p>
            <a:r>
              <a:rPr lang="en-US" altLang="zh-TW" baseline="0" dirty="0"/>
              <a:t>Imagine you have a list of all parameters of Yelp API.</a:t>
            </a:r>
          </a:p>
          <a:p>
            <a:r>
              <a:rPr lang="en-US" altLang="zh-TW" dirty="0"/>
              <a:t>The task is to rate how good is each</a:t>
            </a:r>
            <a:r>
              <a:rPr lang="en-US" altLang="zh-TW" baseline="0" dirty="0"/>
              <a:t> parameter for dialog systems.</a:t>
            </a:r>
          </a:p>
          <a:p>
            <a:r>
              <a:rPr lang="en-US" altLang="zh-TW" baseline="0" dirty="0"/>
              <a:t>The output is the rating score attached to each parameter, and thus you can have a ranking list of all parameters.</a:t>
            </a:r>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65</a:t>
            </a:fld>
            <a:endParaRPr lang="zh-TW" altLang="en-US"/>
          </a:p>
        </p:txBody>
      </p:sp>
    </p:spTree>
    <p:extLst>
      <p:ext uri="{BB962C8B-B14F-4D97-AF65-F5344CB8AC3E}">
        <p14:creationId xmlns:p14="http://schemas.microsoft.com/office/powerpoint/2010/main" val="2842449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How to choose parameters?</a:t>
            </a:r>
          </a:p>
          <a:p>
            <a:endParaRPr lang="en-US" altLang="zh-TW" dirty="0"/>
          </a:p>
          <a:p>
            <a:r>
              <a:rPr lang="en-US" altLang="zh-TW" dirty="0"/>
              <a:t>We think of this problem</a:t>
            </a:r>
            <a:r>
              <a:rPr lang="en-US" altLang="zh-TW" baseline="0" dirty="0"/>
              <a:t> as a Parameter Rating Problem.</a:t>
            </a:r>
          </a:p>
          <a:p>
            <a:r>
              <a:rPr lang="en-US" altLang="zh-TW" baseline="0" dirty="0"/>
              <a:t>Imagine you have a list of all parameters of Yelp API.</a:t>
            </a:r>
          </a:p>
          <a:p>
            <a:r>
              <a:rPr lang="en-US" altLang="zh-TW" dirty="0"/>
              <a:t>The task is to rate how good is each</a:t>
            </a:r>
            <a:r>
              <a:rPr lang="en-US" altLang="zh-TW" baseline="0" dirty="0"/>
              <a:t> parameter for dialog systems.</a:t>
            </a:r>
          </a:p>
          <a:p>
            <a:r>
              <a:rPr lang="en-US" altLang="zh-TW" baseline="0" dirty="0"/>
              <a:t>The output is the rating score attached to each parameter, and thus you can have a ranking list of all parameters.</a:t>
            </a:r>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66</a:t>
            </a:fld>
            <a:endParaRPr lang="zh-TW" altLang="en-US"/>
          </a:p>
        </p:txBody>
      </p:sp>
    </p:spTree>
    <p:extLst>
      <p:ext uri="{BB962C8B-B14F-4D97-AF65-F5344CB8AC3E}">
        <p14:creationId xmlns:p14="http://schemas.microsoft.com/office/powerpoint/2010/main" val="3705218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As</a:t>
            </a:r>
            <a:r>
              <a:rPr lang="en-US" altLang="zh-TW" baseline="0" dirty="0"/>
              <a:t> a crowdsourcing person, people would ask: Why don’t you just tell the crowd what you want and do a survey on each parameters?</a:t>
            </a:r>
          </a:p>
          <a:p>
            <a:r>
              <a:rPr lang="en-US" altLang="zh-TW" baseline="0" dirty="0"/>
              <a:t>So we did.</a:t>
            </a:r>
          </a:p>
          <a:p>
            <a:endParaRPr lang="en-US" altLang="zh-TW" baseline="0" dirty="0"/>
          </a:p>
          <a:p>
            <a:r>
              <a:rPr lang="en-US" altLang="zh-TW" dirty="0"/>
              <a:t>This is our interface.</a:t>
            </a:r>
            <a:r>
              <a:rPr lang="en-US" altLang="zh-TW" baseline="0" dirty="0"/>
              <a:t> This survey is conducted on </a:t>
            </a:r>
            <a:r>
              <a:rPr lang="en-US" altLang="zh-TW" baseline="0" dirty="0" err="1"/>
              <a:t>CrowdFlower</a:t>
            </a:r>
            <a:r>
              <a:rPr lang="en-US" altLang="zh-TW" baseline="0" dirty="0"/>
              <a:t>.</a:t>
            </a:r>
          </a:p>
          <a:p>
            <a:r>
              <a:rPr lang="en-US" altLang="zh-TW" baseline="0" dirty="0"/>
              <a:t>For each parameter, we show the parameter name, parameter’s description, and the task of the API.</a:t>
            </a:r>
          </a:p>
          <a:p>
            <a:r>
              <a:rPr lang="en-US" altLang="zh-TW" baseline="0" dirty="0"/>
              <a:t>Then we ask the worker to imagine a scenario, and rate how likely you are going to provide the information of this parameter as a user.</a:t>
            </a:r>
          </a:p>
          <a:p>
            <a:endParaRPr lang="en-US" altLang="zh-TW" baseline="0" dirty="0"/>
          </a:p>
          <a:p>
            <a:r>
              <a:rPr lang="en-US" altLang="zh-TW" baseline="0" dirty="0"/>
              <a:t>To be more careful, we run experiment on three different scenarios.</a:t>
            </a:r>
          </a:p>
          <a:p>
            <a:r>
              <a:rPr lang="en-US" altLang="zh-TW" baseline="0" dirty="0"/>
              <a:t>First, ask Siri. Imagine you’re talking to Siri, how likely you’re going to provide this information?</a:t>
            </a:r>
          </a:p>
          <a:p>
            <a:r>
              <a:rPr lang="en-US" altLang="zh-TW" baseline="0" dirty="0"/>
              <a:t>Second, as a friend. Imagine you can not use Internet right now and call a friend for help, how likely you’re going to provide this information?</a:t>
            </a:r>
          </a:p>
          <a:p>
            <a:r>
              <a:rPr lang="en-US" altLang="zh-TW" baseline="0" dirty="0"/>
              <a:t>Third, we also ask the workers to rate how wired is the parameter, and use “Not Weird” as rating.</a:t>
            </a:r>
          </a:p>
          <a:p>
            <a:endParaRPr lang="en-US" altLang="zh-TW" baseline="0" dirty="0"/>
          </a:p>
          <a:p>
            <a:r>
              <a:rPr lang="en-US" altLang="zh-TW" baseline="0" dirty="0"/>
              <a:t>How does this work?</a:t>
            </a:r>
          </a:p>
          <a:p>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67</a:t>
            </a:fld>
            <a:endParaRPr lang="zh-TW" altLang="en-US"/>
          </a:p>
        </p:txBody>
      </p:sp>
    </p:spTree>
    <p:extLst>
      <p:ext uri="{BB962C8B-B14F-4D97-AF65-F5344CB8AC3E}">
        <p14:creationId xmlns:p14="http://schemas.microsoft.com/office/powerpoint/2010/main" val="2499620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Use this for setup</a:t>
            </a:r>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10</a:t>
            </a:fld>
            <a:endParaRPr lang="zh-TW" altLang="en-US"/>
          </a:p>
        </p:txBody>
      </p:sp>
    </p:spTree>
    <p:extLst>
      <p:ext uri="{BB962C8B-B14F-4D97-AF65-F5344CB8AC3E}">
        <p14:creationId xmlns:p14="http://schemas.microsoft.com/office/powerpoint/2010/main" val="1633469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Like</a:t>
            </a:r>
            <a:r>
              <a:rPr lang="en-US" altLang="zh-TW" baseline="0" dirty="0"/>
              <a:t> this!</a:t>
            </a:r>
          </a:p>
          <a:p>
            <a:endParaRPr lang="en-US" altLang="zh-TW" baseline="0" dirty="0"/>
          </a:p>
          <a:p>
            <a:r>
              <a:rPr lang="en-US" altLang="zh-TW" dirty="0"/>
              <a:t>The ideas</a:t>
            </a:r>
            <a:r>
              <a:rPr lang="en-US" altLang="zh-TW" baseline="0" dirty="0"/>
              <a:t> we propose here is to collect questions related to this task, and then ask the workers use questions to vote for parameters.</a:t>
            </a:r>
          </a:p>
          <a:p>
            <a:r>
              <a:rPr lang="en-US" altLang="zh-TW" baseline="0" dirty="0"/>
              <a:t>Take the Yelp API for example, we first collect all possible questions from the crowd.</a:t>
            </a:r>
          </a:p>
          <a:p>
            <a:r>
              <a:rPr lang="en-US" altLang="zh-TW" baseline="0" dirty="0"/>
              <a:t>Like “what do you want </a:t>
            </a:r>
            <a:r>
              <a:rPr lang="en-US" altLang="zh-TW" baseline="0"/>
              <a:t>to eat?”, </a:t>
            </a:r>
            <a:r>
              <a:rPr lang="en-US" altLang="zh-TW" baseline="0" dirty="0"/>
              <a:t>“where </a:t>
            </a:r>
            <a:r>
              <a:rPr lang="en-US" altLang="zh-TW" baseline="0"/>
              <a:t>are you?”, </a:t>
            </a:r>
            <a:r>
              <a:rPr lang="en-US" altLang="zh-TW" baseline="0" dirty="0"/>
              <a:t>“What’s </a:t>
            </a:r>
            <a:r>
              <a:rPr lang="en-US" altLang="zh-TW" baseline="0"/>
              <a:t>your budget?”</a:t>
            </a:r>
            <a:r>
              <a:rPr lang="en-US" altLang="zh-TW" baseline="0" dirty="0" err="1"/>
              <a:t>and</a:t>
            </a:r>
            <a:r>
              <a:rPr lang="en-US" altLang="zh-TW" baseline="0" dirty="0"/>
              <a:t> so on.</a:t>
            </a:r>
          </a:p>
          <a:p>
            <a:r>
              <a:rPr lang="en-US" altLang="zh-TW" dirty="0"/>
              <a:t>And</a:t>
            </a:r>
            <a:r>
              <a:rPr lang="en-US" altLang="zh-TW" baseline="0" dirty="0"/>
              <a:t> then we ask workers to associate questions with parameters.</a:t>
            </a:r>
          </a:p>
          <a:p>
            <a:r>
              <a:rPr lang="en-US" altLang="zh-TW" baseline="0" dirty="0"/>
              <a:t>So essentially, the workers are using questions to vote for parameters. </a:t>
            </a:r>
          </a:p>
          <a:p>
            <a:r>
              <a:rPr lang="en-US" altLang="zh-TW" baseline="0" dirty="0"/>
              <a:t>We assume the parameters that are associated with more questions are better for dialog systems.</a:t>
            </a:r>
          </a:p>
          <a:p>
            <a:endParaRPr lang="en-US" altLang="zh-TW" baseline="0" dirty="0"/>
          </a:p>
          <a:p>
            <a:r>
              <a:rPr lang="en-US" altLang="zh-TW" dirty="0"/>
              <a:t>How does </a:t>
            </a:r>
            <a:r>
              <a:rPr lang="en-US" altLang="zh-TW"/>
              <a:t>this work?</a:t>
            </a:r>
            <a:endParaRPr lang="en-US" altLang="zh-TW" dirty="0"/>
          </a:p>
          <a:p>
            <a:endParaRPr lang="en-US" altLang="zh-TW" dirty="0"/>
          </a:p>
          <a:p>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68</a:t>
            </a:fld>
            <a:endParaRPr lang="zh-TW" altLang="en-US"/>
          </a:p>
        </p:txBody>
      </p:sp>
    </p:spTree>
    <p:extLst>
      <p:ext uri="{BB962C8B-B14F-4D97-AF65-F5344CB8AC3E}">
        <p14:creationId xmlns:p14="http://schemas.microsoft.com/office/powerpoint/2010/main" val="4105559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Like</a:t>
            </a:r>
            <a:r>
              <a:rPr lang="en-US" altLang="zh-TW" baseline="0" dirty="0"/>
              <a:t> this!</a:t>
            </a:r>
          </a:p>
          <a:p>
            <a:endParaRPr lang="en-US" altLang="zh-TW" baseline="0" dirty="0"/>
          </a:p>
          <a:p>
            <a:r>
              <a:rPr lang="en-US" altLang="zh-TW" dirty="0"/>
              <a:t>The ideas</a:t>
            </a:r>
            <a:r>
              <a:rPr lang="en-US" altLang="zh-TW" baseline="0" dirty="0"/>
              <a:t> we propose here is to collect questions related to this task, and then ask the workers use questions to vote for parameters.</a:t>
            </a:r>
          </a:p>
          <a:p>
            <a:r>
              <a:rPr lang="en-US" altLang="zh-TW" baseline="0" dirty="0"/>
              <a:t>Take the Yelp API for example, we first collect all possible questions from the crowd.</a:t>
            </a:r>
          </a:p>
          <a:p>
            <a:r>
              <a:rPr lang="en-US" altLang="zh-TW" baseline="0" dirty="0"/>
              <a:t>Like “what do you want </a:t>
            </a:r>
            <a:r>
              <a:rPr lang="en-US" altLang="zh-TW" baseline="0"/>
              <a:t>to eat?”, </a:t>
            </a:r>
            <a:r>
              <a:rPr lang="en-US" altLang="zh-TW" baseline="0" dirty="0"/>
              <a:t>“where </a:t>
            </a:r>
            <a:r>
              <a:rPr lang="en-US" altLang="zh-TW" baseline="0"/>
              <a:t>are you?”, </a:t>
            </a:r>
            <a:r>
              <a:rPr lang="en-US" altLang="zh-TW" baseline="0" dirty="0"/>
              <a:t>“What’s </a:t>
            </a:r>
            <a:r>
              <a:rPr lang="en-US" altLang="zh-TW" baseline="0"/>
              <a:t>your budget?”</a:t>
            </a:r>
            <a:r>
              <a:rPr lang="en-US" altLang="zh-TW" baseline="0" dirty="0" err="1"/>
              <a:t>and</a:t>
            </a:r>
            <a:r>
              <a:rPr lang="en-US" altLang="zh-TW" baseline="0" dirty="0"/>
              <a:t> so on.</a:t>
            </a:r>
          </a:p>
          <a:p>
            <a:r>
              <a:rPr lang="en-US" altLang="zh-TW" dirty="0"/>
              <a:t>And</a:t>
            </a:r>
            <a:r>
              <a:rPr lang="en-US" altLang="zh-TW" baseline="0" dirty="0"/>
              <a:t> then we ask workers to associate questions with parameters.</a:t>
            </a:r>
          </a:p>
          <a:p>
            <a:r>
              <a:rPr lang="en-US" altLang="zh-TW" baseline="0" dirty="0"/>
              <a:t>So essentially, the workers are using questions to vote for parameters. </a:t>
            </a:r>
          </a:p>
          <a:p>
            <a:r>
              <a:rPr lang="en-US" altLang="zh-TW" baseline="0" dirty="0"/>
              <a:t>We assume the parameters that are associated with more questions are better for dialog systems.</a:t>
            </a:r>
          </a:p>
          <a:p>
            <a:endParaRPr lang="en-US" altLang="zh-TW" baseline="0" dirty="0"/>
          </a:p>
          <a:p>
            <a:r>
              <a:rPr lang="en-US" altLang="zh-TW" dirty="0"/>
              <a:t>How does </a:t>
            </a:r>
            <a:r>
              <a:rPr lang="en-US" altLang="zh-TW"/>
              <a:t>this work?</a:t>
            </a:r>
            <a:endParaRPr lang="en-US" altLang="zh-TW" dirty="0"/>
          </a:p>
          <a:p>
            <a:endParaRPr lang="en-US" altLang="zh-TW" dirty="0"/>
          </a:p>
          <a:p>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69</a:t>
            </a:fld>
            <a:endParaRPr lang="zh-TW" altLang="en-US"/>
          </a:p>
        </p:txBody>
      </p:sp>
    </p:spTree>
    <p:extLst>
      <p:ext uri="{BB962C8B-B14F-4D97-AF65-F5344CB8AC3E}">
        <p14:creationId xmlns:p14="http://schemas.microsoft.com/office/powerpoint/2010/main" val="266172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 -&gt; Q/A</a:t>
            </a:r>
          </a:p>
          <a:p>
            <a:endParaRPr lang="en-US" altLang="zh-TW" dirty="0"/>
          </a:p>
          <a:p>
            <a:endParaRPr lang="en-US" altLang="zh-TW" dirty="0"/>
          </a:p>
          <a:p>
            <a:r>
              <a:rPr lang="en-US" altLang="zh-TW" dirty="0"/>
              <a:t>Like</a:t>
            </a:r>
            <a:r>
              <a:rPr lang="en-US" altLang="zh-TW" baseline="0" dirty="0"/>
              <a:t> this!</a:t>
            </a:r>
          </a:p>
          <a:p>
            <a:endParaRPr lang="en-US" altLang="zh-TW" baseline="0" dirty="0"/>
          </a:p>
          <a:p>
            <a:r>
              <a:rPr lang="en-US" altLang="zh-TW" dirty="0"/>
              <a:t>The ideas</a:t>
            </a:r>
            <a:r>
              <a:rPr lang="en-US" altLang="zh-TW" baseline="0" dirty="0"/>
              <a:t> we propose here is to collect questions related to this task, and then ask the workers use questions to vote for parameters.</a:t>
            </a:r>
          </a:p>
          <a:p>
            <a:r>
              <a:rPr lang="en-US" altLang="zh-TW" baseline="0" dirty="0"/>
              <a:t>Take the Yelp API for example, we first collect all possible questions from the crowd.</a:t>
            </a:r>
          </a:p>
          <a:p>
            <a:r>
              <a:rPr lang="en-US" altLang="zh-TW" baseline="0" dirty="0"/>
              <a:t>Like “what do you want to eat?”, “where are you?”, “What’s your </a:t>
            </a:r>
            <a:r>
              <a:rPr lang="en-US" altLang="zh-TW" baseline="0" dirty="0" err="1"/>
              <a:t>budget?”and</a:t>
            </a:r>
            <a:r>
              <a:rPr lang="en-US" altLang="zh-TW" baseline="0" dirty="0"/>
              <a:t> so on.</a:t>
            </a:r>
          </a:p>
          <a:p>
            <a:r>
              <a:rPr lang="en-US" altLang="zh-TW" dirty="0"/>
              <a:t>And</a:t>
            </a:r>
            <a:r>
              <a:rPr lang="en-US" altLang="zh-TW" baseline="0" dirty="0"/>
              <a:t> then we ask workers to associate questions with parameters.</a:t>
            </a:r>
          </a:p>
          <a:p>
            <a:r>
              <a:rPr lang="en-US" altLang="zh-TW" baseline="0" dirty="0"/>
              <a:t>So essentially, the workers are using questions to vote for parameters. </a:t>
            </a:r>
          </a:p>
          <a:p>
            <a:r>
              <a:rPr lang="en-US" altLang="zh-TW" baseline="0" dirty="0"/>
              <a:t>We assume the parameters that are associated with more questions are better for dialog systems.</a:t>
            </a:r>
          </a:p>
          <a:p>
            <a:endParaRPr lang="en-US" altLang="zh-TW" baseline="0" dirty="0"/>
          </a:p>
          <a:p>
            <a:r>
              <a:rPr lang="en-US" altLang="zh-TW" dirty="0"/>
              <a:t>How does this work?</a:t>
            </a:r>
          </a:p>
          <a:p>
            <a:endParaRPr lang="en-US" altLang="zh-TW" dirty="0"/>
          </a:p>
          <a:p>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70</a:t>
            </a:fld>
            <a:endParaRPr lang="zh-TW" altLang="en-US"/>
          </a:p>
        </p:txBody>
      </p:sp>
    </p:spTree>
    <p:extLst>
      <p:ext uri="{BB962C8B-B14F-4D97-AF65-F5344CB8AC3E}">
        <p14:creationId xmlns:p14="http://schemas.microsoft.com/office/powerpoint/2010/main" val="353956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What does it mean to be better?! Retrieve parameters better than a friend</a:t>
            </a:r>
          </a:p>
          <a:p>
            <a:endParaRPr lang="en-US" altLang="zh-TW" dirty="0"/>
          </a:p>
          <a:p>
            <a:r>
              <a:rPr lang="en-US" altLang="zh-TW" dirty="0"/>
              <a:t>Other than question-matching approaching</a:t>
            </a:r>
          </a:p>
          <a:p>
            <a:endParaRPr lang="en-US" altLang="zh-TW" dirty="0"/>
          </a:p>
          <a:p>
            <a:r>
              <a:rPr lang="en-US" altLang="zh-TW" dirty="0"/>
              <a:t>It turned out our workflow outperforms all three baselines.</a:t>
            </a:r>
          </a:p>
          <a:p>
            <a:r>
              <a:rPr lang="en-US" altLang="zh-TW" dirty="0"/>
              <a:t>When you take a look at the result, you</a:t>
            </a:r>
            <a:r>
              <a:rPr lang="en-US" altLang="zh-TW" baseline="0" dirty="0"/>
              <a:t> will know the quality is much better and close to practical use.</a:t>
            </a:r>
          </a:p>
          <a:p>
            <a:endParaRPr lang="en-US" altLang="zh-TW" baseline="0" dirty="0"/>
          </a:p>
          <a:p>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71</a:t>
            </a:fld>
            <a:endParaRPr lang="zh-TW" altLang="en-US"/>
          </a:p>
        </p:txBody>
      </p:sp>
    </p:spTree>
    <p:extLst>
      <p:ext uri="{BB962C8B-B14F-4D97-AF65-F5344CB8AC3E}">
        <p14:creationId xmlns:p14="http://schemas.microsoft.com/office/powerpoint/2010/main" val="3454507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err="1"/>
              <a:t>Guaridan</a:t>
            </a:r>
            <a:r>
              <a:rPr lang="en-US" altLang="zh-TW" baseline="0" dirty="0" err="1"/>
              <a:t>’s</a:t>
            </a:r>
            <a:r>
              <a:rPr lang="en-US" altLang="zh-TW" baseline="0" dirty="0"/>
              <a:t> framework contains three main steps:</a:t>
            </a:r>
          </a:p>
          <a:p>
            <a:r>
              <a:rPr lang="en-US" altLang="zh-TW" baseline="0" dirty="0"/>
              <a:t>First, the workers have a conversation with the user, and extract the parameter values with a dialog ESP Game.</a:t>
            </a:r>
          </a:p>
          <a:p>
            <a:r>
              <a:rPr lang="en-US" altLang="zh-TW" baseline="0" dirty="0"/>
              <a:t>Second, behind the scenes, the system will us these values to call the Yelp API and run the query.</a:t>
            </a:r>
          </a:p>
          <a:p>
            <a:r>
              <a:rPr lang="en-US" altLang="zh-TW" baseline="0" dirty="0"/>
              <a:t>Finally, when Yelp API returns the result, it’s in a JSON file. We also use the crowd to interpret the response.</a:t>
            </a:r>
          </a:p>
          <a:p>
            <a:r>
              <a:rPr lang="en-US" altLang="zh-TW" baseline="0" dirty="0"/>
              <a:t>We visualize the JSON file as a user friendly interface. The workers can click through the data and explore the information inside the JSON.</a:t>
            </a:r>
          </a:p>
          <a:p>
            <a:endParaRPr lang="en-US" altLang="zh-TW" baseline="0" dirty="0"/>
          </a:p>
          <a:p>
            <a:r>
              <a:rPr lang="en-US" altLang="zh-TW" dirty="0"/>
              <a:t>By</a:t>
            </a:r>
            <a:r>
              <a:rPr lang="en-US" altLang="zh-TW" baseline="0" dirty="0"/>
              <a:t> using Guardian, we can have a running dialog system without using any training data or even pre-knowledge of task.</a:t>
            </a:r>
            <a:endParaRPr lang="en-US" altLang="zh-TW"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72</a:t>
            </a:fld>
            <a:endParaRPr lang="zh-TW" altLang="en-US"/>
          </a:p>
        </p:txBody>
      </p:sp>
    </p:spTree>
    <p:extLst>
      <p:ext uri="{BB962C8B-B14F-4D97-AF65-F5344CB8AC3E}">
        <p14:creationId xmlns:p14="http://schemas.microsoft.com/office/powerpoint/2010/main" val="359990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We implement the system</a:t>
            </a:r>
            <a:r>
              <a:rPr lang="en-US" altLang="zh-TW" baseline="0" dirty="0"/>
              <a:t> on 3 different Web APIs.</a:t>
            </a:r>
          </a:p>
          <a:p>
            <a:r>
              <a:rPr lang="en-US" altLang="zh-TW" baseline="0" dirty="0"/>
              <a:t>Yelp API for restaurant search, Weather Underground API for weather query, and </a:t>
            </a:r>
            <a:r>
              <a:rPr lang="en-US" altLang="zh-TW" baseline="0" dirty="0" err="1"/>
              <a:t>RottenTomatoes</a:t>
            </a:r>
            <a:r>
              <a:rPr lang="en-US" altLang="zh-TW" baseline="0" dirty="0"/>
              <a:t> API for movie query.</a:t>
            </a:r>
          </a:p>
          <a:p>
            <a:r>
              <a:rPr lang="en-US" altLang="zh-TW" baseline="0" dirty="0"/>
              <a:t>We design three small tasks for each API, and run 10 trials on each systems.</a:t>
            </a:r>
          </a:p>
          <a:p>
            <a:endParaRPr lang="en-US" altLang="zh-TW" baseline="0" dirty="0"/>
          </a:p>
          <a:p>
            <a:r>
              <a:rPr lang="en-US" altLang="zh-TW" dirty="0"/>
              <a:t>Here we only talking about</a:t>
            </a:r>
            <a:r>
              <a:rPr lang="en-US" altLang="zh-TW" baseline="0" dirty="0"/>
              <a:t> the task completion rate. </a:t>
            </a:r>
          </a:p>
          <a:p>
            <a:r>
              <a:rPr lang="en-US" altLang="zh-TW" baseline="0" dirty="0"/>
              <a:t>By task completion we mean the system provides the valid responses that contains the information the user requires.</a:t>
            </a:r>
          </a:p>
          <a:p>
            <a:r>
              <a:rPr lang="en-US" altLang="zh-TW" baseline="0" dirty="0"/>
              <a:t>You can see the task completion rate is almost perfect. </a:t>
            </a:r>
          </a:p>
          <a:p>
            <a:r>
              <a:rPr lang="en-US" altLang="zh-TW" baseline="0" dirty="0"/>
              <a:t>It’s because, first, the task here is relatively simple, second, even when the results returned from the API is incorrect, most of the time, crowd workers is able to figure it out the recover the correct answers.</a:t>
            </a:r>
          </a:p>
          <a:p>
            <a:endParaRPr lang="en-US" altLang="zh-TW" baseline="0" dirty="0"/>
          </a:p>
          <a:p>
            <a:r>
              <a:rPr lang="en-US" altLang="zh-TW" baseline="0" dirty="0"/>
              <a:t>We also compare our result with the task completion rate reported by literature. </a:t>
            </a:r>
          </a:p>
          <a:p>
            <a:r>
              <a:rPr lang="en-US" altLang="zh-TW" baseline="0" dirty="0"/>
              <a:t>The numbers are not directly comparable, but you can still see that our system reaches the same level of task completion rate with automated systems.</a:t>
            </a:r>
          </a:p>
          <a:p>
            <a:endParaRPr lang="zh-TW" altLang="en-US" dirty="0"/>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t>73</a:t>
            </a:fld>
            <a:endParaRPr lang="zh-TW" altLang="en-US"/>
          </a:p>
        </p:txBody>
      </p:sp>
    </p:spTree>
    <p:extLst>
      <p:ext uri="{BB962C8B-B14F-4D97-AF65-F5344CB8AC3E}">
        <p14:creationId xmlns:p14="http://schemas.microsoft.com/office/powerpoint/2010/main" val="2823896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7AF96C-06FF-45B0-BB20-C0BB71B29100}" type="slidenum">
              <a:rPr lang="en-US" smtClean="0"/>
              <a:t>76</a:t>
            </a:fld>
            <a:endParaRPr lang="en-US"/>
          </a:p>
        </p:txBody>
      </p:sp>
    </p:spTree>
    <p:extLst>
      <p:ext uri="{BB962C8B-B14F-4D97-AF65-F5344CB8AC3E}">
        <p14:creationId xmlns:p14="http://schemas.microsoft.com/office/powerpoint/2010/main" val="2821435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AF96C-06FF-45B0-BB20-C0BB71B29100}" type="slidenum">
              <a:rPr lang="en-US" smtClean="0"/>
              <a:t>78</a:t>
            </a:fld>
            <a:endParaRPr lang="en-US"/>
          </a:p>
        </p:txBody>
      </p:sp>
    </p:spTree>
    <p:extLst>
      <p:ext uri="{BB962C8B-B14F-4D97-AF65-F5344CB8AC3E}">
        <p14:creationId xmlns:p14="http://schemas.microsoft.com/office/powerpoint/2010/main" val="1122978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automate….? Learning + voting</a:t>
            </a:r>
          </a:p>
        </p:txBody>
      </p:sp>
      <p:sp>
        <p:nvSpPr>
          <p:cNvPr id="4" name="Slide Number Placeholder 3"/>
          <p:cNvSpPr>
            <a:spLocks noGrp="1"/>
          </p:cNvSpPr>
          <p:nvPr>
            <p:ph type="sldNum" sz="quarter" idx="10"/>
          </p:nvPr>
        </p:nvSpPr>
        <p:spPr/>
        <p:txBody>
          <a:bodyPr/>
          <a:lstStyle/>
          <a:p>
            <a:fld id="{497AF96C-06FF-45B0-BB20-C0BB71B29100}" type="slidenum">
              <a:rPr lang="en-US" smtClean="0"/>
              <a:t>79</a:t>
            </a:fld>
            <a:endParaRPr lang="en-US"/>
          </a:p>
        </p:txBody>
      </p:sp>
    </p:spTree>
    <p:extLst>
      <p:ext uri="{BB962C8B-B14F-4D97-AF65-F5344CB8AC3E}">
        <p14:creationId xmlns:p14="http://schemas.microsoft.com/office/powerpoint/2010/main" val="2204851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the new approach to open conversation</a:t>
            </a:r>
          </a:p>
        </p:txBody>
      </p:sp>
      <p:sp>
        <p:nvSpPr>
          <p:cNvPr id="4" name="Slide Number Placeholder 3"/>
          <p:cNvSpPr>
            <a:spLocks noGrp="1"/>
          </p:cNvSpPr>
          <p:nvPr>
            <p:ph type="sldNum" sz="quarter" idx="10"/>
          </p:nvPr>
        </p:nvSpPr>
        <p:spPr/>
        <p:txBody>
          <a:bodyPr/>
          <a:lstStyle/>
          <a:p>
            <a:fld id="{497AF96C-06FF-45B0-BB20-C0BB71B29100}" type="slidenum">
              <a:rPr lang="en-US" smtClean="0"/>
              <a:t>82</a:t>
            </a:fld>
            <a:endParaRPr lang="en-US"/>
          </a:p>
        </p:txBody>
      </p:sp>
    </p:spTree>
    <p:extLst>
      <p:ext uri="{BB962C8B-B14F-4D97-AF65-F5344CB8AC3E}">
        <p14:creationId xmlns:p14="http://schemas.microsoft.com/office/powerpoint/2010/main" val="324246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Move to front</a:t>
            </a:r>
          </a:p>
        </p:txBody>
      </p:sp>
      <p:sp>
        <p:nvSpPr>
          <p:cNvPr id="4" name="Slide Number Placeholder 3"/>
          <p:cNvSpPr>
            <a:spLocks noGrp="1"/>
          </p:cNvSpPr>
          <p:nvPr>
            <p:ph type="sldNum" sz="quarter" idx="10"/>
          </p:nvPr>
        </p:nvSpPr>
        <p:spPr/>
        <p:txBody>
          <a:bodyPr/>
          <a:lstStyle/>
          <a:p>
            <a:fld id="{E494F826-9C84-4EF8-9BD6-5E45C7B3AD89}" type="slidenum">
              <a:rPr lang="zh-TW" altLang="en-US" smtClean="0"/>
              <a:pPr/>
              <a:t>11</a:t>
            </a:fld>
            <a:endParaRPr lang="zh-TW" altLang="en-US"/>
          </a:p>
        </p:txBody>
      </p:sp>
    </p:spTree>
    <p:extLst>
      <p:ext uri="{BB962C8B-B14F-4D97-AF65-F5344CB8AC3E}">
        <p14:creationId xmlns:p14="http://schemas.microsoft.com/office/powerpoint/2010/main" val="14028842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the new approach to open conversation</a:t>
            </a:r>
          </a:p>
        </p:txBody>
      </p:sp>
      <p:sp>
        <p:nvSpPr>
          <p:cNvPr id="4" name="Slide Number Placeholder 3"/>
          <p:cNvSpPr>
            <a:spLocks noGrp="1"/>
          </p:cNvSpPr>
          <p:nvPr>
            <p:ph type="sldNum" sz="quarter" idx="10"/>
          </p:nvPr>
        </p:nvSpPr>
        <p:spPr/>
        <p:txBody>
          <a:bodyPr/>
          <a:lstStyle/>
          <a:p>
            <a:fld id="{497AF96C-06FF-45B0-BB20-C0BB71B29100}" type="slidenum">
              <a:rPr lang="en-US" smtClean="0"/>
              <a:t>83</a:t>
            </a:fld>
            <a:endParaRPr lang="en-US"/>
          </a:p>
        </p:txBody>
      </p:sp>
    </p:spTree>
    <p:extLst>
      <p:ext uri="{BB962C8B-B14F-4D97-AF65-F5344CB8AC3E}">
        <p14:creationId xmlns:p14="http://schemas.microsoft.com/office/powerpoint/2010/main" val="1137300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the new approach to open conversation</a:t>
            </a:r>
          </a:p>
        </p:txBody>
      </p:sp>
      <p:sp>
        <p:nvSpPr>
          <p:cNvPr id="4" name="Slide Number Placeholder 3"/>
          <p:cNvSpPr>
            <a:spLocks noGrp="1"/>
          </p:cNvSpPr>
          <p:nvPr>
            <p:ph type="sldNum" sz="quarter" idx="10"/>
          </p:nvPr>
        </p:nvSpPr>
        <p:spPr/>
        <p:txBody>
          <a:bodyPr/>
          <a:lstStyle/>
          <a:p>
            <a:fld id="{497AF96C-06FF-45B0-BB20-C0BB71B29100}" type="slidenum">
              <a:rPr lang="en-US" smtClean="0"/>
              <a:t>84</a:t>
            </a:fld>
            <a:endParaRPr lang="en-US"/>
          </a:p>
        </p:txBody>
      </p:sp>
    </p:spTree>
    <p:extLst>
      <p:ext uri="{BB962C8B-B14F-4D97-AF65-F5344CB8AC3E}">
        <p14:creationId xmlns:p14="http://schemas.microsoft.com/office/powerpoint/2010/main" val="351344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the new approach to open conversation</a:t>
            </a:r>
          </a:p>
        </p:txBody>
      </p:sp>
      <p:sp>
        <p:nvSpPr>
          <p:cNvPr id="4" name="Slide Number Placeholder 3"/>
          <p:cNvSpPr>
            <a:spLocks noGrp="1"/>
          </p:cNvSpPr>
          <p:nvPr>
            <p:ph type="sldNum" sz="quarter" idx="10"/>
          </p:nvPr>
        </p:nvSpPr>
        <p:spPr/>
        <p:txBody>
          <a:bodyPr/>
          <a:lstStyle/>
          <a:p>
            <a:fld id="{497AF96C-06FF-45B0-BB20-C0BB71B29100}" type="slidenum">
              <a:rPr lang="en-US" smtClean="0"/>
              <a:t>85</a:t>
            </a:fld>
            <a:endParaRPr lang="en-US"/>
          </a:p>
        </p:txBody>
      </p:sp>
    </p:spTree>
    <p:extLst>
      <p:ext uri="{BB962C8B-B14F-4D97-AF65-F5344CB8AC3E}">
        <p14:creationId xmlns:p14="http://schemas.microsoft.com/office/powerpoint/2010/main" val="40119647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the new approach to open conversation</a:t>
            </a:r>
          </a:p>
        </p:txBody>
      </p:sp>
      <p:sp>
        <p:nvSpPr>
          <p:cNvPr id="4" name="Slide Number Placeholder 3"/>
          <p:cNvSpPr>
            <a:spLocks noGrp="1"/>
          </p:cNvSpPr>
          <p:nvPr>
            <p:ph type="sldNum" sz="quarter" idx="10"/>
          </p:nvPr>
        </p:nvSpPr>
        <p:spPr/>
        <p:txBody>
          <a:bodyPr/>
          <a:lstStyle/>
          <a:p>
            <a:fld id="{497AF96C-06FF-45B0-BB20-C0BB71B29100}" type="slidenum">
              <a:rPr lang="en-US" smtClean="0"/>
              <a:t>86</a:t>
            </a:fld>
            <a:endParaRPr lang="en-US"/>
          </a:p>
        </p:txBody>
      </p:sp>
    </p:spTree>
    <p:extLst>
      <p:ext uri="{BB962C8B-B14F-4D97-AF65-F5344CB8AC3E}">
        <p14:creationId xmlns:p14="http://schemas.microsoft.com/office/powerpoint/2010/main" val="3269449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the new approach to open conversation</a:t>
            </a:r>
          </a:p>
        </p:txBody>
      </p:sp>
      <p:sp>
        <p:nvSpPr>
          <p:cNvPr id="4" name="Slide Number Placeholder 3"/>
          <p:cNvSpPr>
            <a:spLocks noGrp="1"/>
          </p:cNvSpPr>
          <p:nvPr>
            <p:ph type="sldNum" sz="quarter" idx="10"/>
          </p:nvPr>
        </p:nvSpPr>
        <p:spPr/>
        <p:txBody>
          <a:bodyPr/>
          <a:lstStyle/>
          <a:p>
            <a:fld id="{497AF96C-06FF-45B0-BB20-C0BB71B29100}" type="slidenum">
              <a:rPr lang="en-US" smtClean="0"/>
              <a:t>87</a:t>
            </a:fld>
            <a:endParaRPr lang="en-US"/>
          </a:p>
        </p:txBody>
      </p:sp>
    </p:spTree>
    <p:extLst>
      <p:ext uri="{BB962C8B-B14F-4D97-AF65-F5344CB8AC3E}">
        <p14:creationId xmlns:p14="http://schemas.microsoft.com/office/powerpoint/2010/main" val="2185603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baseline="0" dirty="0"/>
              <a:t>1. Leverage crowd wisdom to empower users to solve tasks which can not be solved by existing tech</a:t>
            </a:r>
          </a:p>
          <a:p>
            <a:r>
              <a:rPr lang="en-US" altLang="zh-TW" baseline="0" dirty="0"/>
              <a:t>2. </a:t>
            </a:r>
            <a:r>
              <a:rPr lang="en-US" altLang="zh-TW" baseline="0" dirty="0" err="1"/>
              <a:t>Evorus</a:t>
            </a:r>
            <a:r>
              <a:rPr lang="en-US" altLang="zh-TW" baseline="0" dirty="0"/>
              <a:t> demonstrates the potential of utilizing crowdsourced data as a scaffolding for training future AI systems</a:t>
            </a:r>
          </a:p>
          <a:p>
            <a:r>
              <a:rPr lang="en-US" altLang="zh-TW" baseline="0" dirty="0"/>
              <a:t>3. Pave the way for future AI systems to solve these problems</a:t>
            </a:r>
          </a:p>
          <a:p>
            <a:endParaRPr lang="en-US" dirty="0"/>
          </a:p>
        </p:txBody>
      </p:sp>
      <p:sp>
        <p:nvSpPr>
          <p:cNvPr id="4" name="Slide Number Placeholder 3"/>
          <p:cNvSpPr>
            <a:spLocks noGrp="1"/>
          </p:cNvSpPr>
          <p:nvPr>
            <p:ph type="sldNum" sz="quarter" idx="10"/>
          </p:nvPr>
        </p:nvSpPr>
        <p:spPr/>
        <p:txBody>
          <a:bodyPr/>
          <a:lstStyle/>
          <a:p>
            <a:fld id="{497AF96C-06FF-45B0-BB20-C0BB71B29100}" type="slidenum">
              <a:rPr lang="en-US" smtClean="0"/>
              <a:t>89</a:t>
            </a:fld>
            <a:endParaRPr lang="en-US"/>
          </a:p>
        </p:txBody>
      </p:sp>
    </p:spTree>
    <p:extLst>
      <p:ext uri="{BB962C8B-B14F-4D97-AF65-F5344CB8AC3E}">
        <p14:creationId xmlns:p14="http://schemas.microsoft.com/office/powerpoint/2010/main" val="40785279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baseline="0" dirty="0"/>
              <a:t>1. Leverage crowd wisdom to empower users to solve tasks which can not be solved by existing tech</a:t>
            </a:r>
          </a:p>
          <a:p>
            <a:r>
              <a:rPr lang="en-US" altLang="zh-TW" baseline="0" dirty="0"/>
              <a:t>2. </a:t>
            </a:r>
            <a:r>
              <a:rPr lang="en-US" altLang="zh-TW" baseline="0" dirty="0" err="1"/>
              <a:t>Evorus</a:t>
            </a:r>
            <a:r>
              <a:rPr lang="en-US" altLang="zh-TW" baseline="0" dirty="0"/>
              <a:t> demonstrates the potential of utilizing crowdsourced data as a scaffolding for training future AI systems</a:t>
            </a:r>
          </a:p>
          <a:p>
            <a:r>
              <a:rPr lang="en-US" altLang="zh-TW" baseline="0" dirty="0"/>
              <a:t>3. Pave the way for future AI systems to solve these problems</a:t>
            </a:r>
          </a:p>
          <a:p>
            <a:endParaRPr lang="en-US" dirty="0"/>
          </a:p>
        </p:txBody>
      </p:sp>
      <p:sp>
        <p:nvSpPr>
          <p:cNvPr id="4" name="Slide Number Placeholder 3"/>
          <p:cNvSpPr>
            <a:spLocks noGrp="1"/>
          </p:cNvSpPr>
          <p:nvPr>
            <p:ph type="sldNum" sz="quarter" idx="10"/>
          </p:nvPr>
        </p:nvSpPr>
        <p:spPr/>
        <p:txBody>
          <a:bodyPr/>
          <a:lstStyle/>
          <a:p>
            <a:fld id="{497AF96C-06FF-45B0-BB20-C0BB71B29100}" type="slidenum">
              <a:rPr lang="en-US" smtClean="0"/>
              <a:t>90</a:t>
            </a:fld>
            <a:endParaRPr lang="en-US"/>
          </a:p>
        </p:txBody>
      </p:sp>
    </p:spTree>
    <p:extLst>
      <p:ext uri="{BB962C8B-B14F-4D97-AF65-F5344CB8AC3E}">
        <p14:creationId xmlns:p14="http://schemas.microsoft.com/office/powerpoint/2010/main" val="2595289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13</a:t>
            </a:fld>
            <a:endParaRPr lang="zh-TW" altLang="en-US"/>
          </a:p>
        </p:txBody>
      </p:sp>
    </p:spTree>
    <p:extLst>
      <p:ext uri="{BB962C8B-B14F-4D97-AF65-F5344CB8AC3E}">
        <p14:creationId xmlns:p14="http://schemas.microsoft.com/office/powerpoint/2010/main" val="2024601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14</a:t>
            </a:fld>
            <a:endParaRPr lang="zh-TW" altLang="en-US"/>
          </a:p>
        </p:txBody>
      </p:sp>
    </p:spTree>
    <p:extLst>
      <p:ext uri="{BB962C8B-B14F-4D97-AF65-F5344CB8AC3E}">
        <p14:creationId xmlns:p14="http://schemas.microsoft.com/office/powerpoint/2010/main" val="2319628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the new approach to open conversation</a:t>
            </a:r>
          </a:p>
        </p:txBody>
      </p:sp>
      <p:sp>
        <p:nvSpPr>
          <p:cNvPr id="4" name="Slide Number Placeholder 3"/>
          <p:cNvSpPr>
            <a:spLocks noGrp="1"/>
          </p:cNvSpPr>
          <p:nvPr>
            <p:ph type="sldNum" sz="quarter" idx="10"/>
          </p:nvPr>
        </p:nvSpPr>
        <p:spPr/>
        <p:txBody>
          <a:bodyPr/>
          <a:lstStyle/>
          <a:p>
            <a:fld id="{497AF96C-06FF-45B0-BB20-C0BB71B29100}" type="slidenum">
              <a:rPr lang="en-US" smtClean="0"/>
              <a:t>21</a:t>
            </a:fld>
            <a:endParaRPr lang="en-US"/>
          </a:p>
        </p:txBody>
      </p:sp>
    </p:spTree>
    <p:extLst>
      <p:ext uri="{BB962C8B-B14F-4D97-AF65-F5344CB8AC3E}">
        <p14:creationId xmlns:p14="http://schemas.microsoft.com/office/powerpoint/2010/main" val="2848503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Say some challenges of crowdsourcing system</a:t>
            </a:r>
          </a:p>
          <a:p>
            <a:r>
              <a:rPr lang="en-US" altLang="zh-TW" dirty="0"/>
              <a:t>Keep context</a:t>
            </a:r>
          </a:p>
          <a:p>
            <a:r>
              <a:rPr lang="en-US" altLang="zh-TW" dirty="0"/>
              <a:t>Malicious / Lazy workers</a:t>
            </a:r>
          </a:p>
          <a:p>
            <a:endParaRPr lang="en-US" altLang="zh-TW" dirty="0"/>
          </a:p>
        </p:txBody>
      </p:sp>
      <p:sp>
        <p:nvSpPr>
          <p:cNvPr id="4" name="Slide Number Placeholder 3"/>
          <p:cNvSpPr>
            <a:spLocks noGrp="1"/>
          </p:cNvSpPr>
          <p:nvPr>
            <p:ph type="sldNum" sz="quarter" idx="10"/>
          </p:nvPr>
        </p:nvSpPr>
        <p:spPr/>
        <p:txBody>
          <a:bodyPr/>
          <a:lstStyle/>
          <a:p>
            <a:fld id="{254866E0-CCD1-4881-BD55-9296E45CF9D5}" type="slidenum">
              <a:rPr lang="zh-TW" altLang="en-US" smtClean="0"/>
              <a:pPr/>
              <a:t>22</a:t>
            </a:fld>
            <a:endParaRPr lang="zh-TW" altLang="en-US"/>
          </a:p>
        </p:txBody>
      </p:sp>
    </p:spTree>
    <p:extLst>
      <p:ext uri="{BB962C8B-B14F-4D97-AF65-F5344CB8AC3E}">
        <p14:creationId xmlns:p14="http://schemas.microsoft.com/office/powerpoint/2010/main" val="3210391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B3F7-3992-4BB6-8D5A-01C9124E500F}"/>
              </a:ext>
            </a:extLst>
          </p:cNvPr>
          <p:cNvSpPr>
            <a:spLocks noGrp="1"/>
          </p:cNvSpPr>
          <p:nvPr>
            <p:ph type="ctrTitle"/>
          </p:nvPr>
        </p:nvSpPr>
        <p:spPr>
          <a:xfrm>
            <a:off x="1143000" y="1122363"/>
            <a:ext cx="6858000" cy="2387600"/>
          </a:xfrm>
        </p:spPr>
        <p:txBody>
          <a:bodyPr anchor="b"/>
          <a:lstStyle>
            <a:lvl1pPr algn="ctr">
              <a:defRPr sz="45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4D66786E-93A5-498B-92CA-E4254E433889}"/>
              </a:ext>
            </a:extLst>
          </p:cNvPr>
          <p:cNvSpPr>
            <a:spLocks noGrp="1"/>
          </p:cNvSpPr>
          <p:nvPr>
            <p:ph type="subTitle" idx="1"/>
          </p:nvPr>
        </p:nvSpPr>
        <p:spPr>
          <a:xfrm>
            <a:off x="1143000" y="3602038"/>
            <a:ext cx="6858000" cy="1655762"/>
          </a:xfrm>
        </p:spPr>
        <p:txBody>
          <a:bodyPr/>
          <a:lstStyle>
            <a:lvl1pPr marL="0" indent="0" algn="ctr">
              <a:buNone/>
              <a:defRPr sz="1800">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BAA17B7-F0E6-4349-A4B8-BD70E3A8143A}"/>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F0D3F41F-E722-4358-8A9D-89D90F4A7F96}" type="datetimeFigureOut">
              <a:rPr lang="en-US" smtClean="0"/>
              <a:pPr/>
              <a:t>3/25/2019</a:t>
            </a:fld>
            <a:endParaRPr lang="en-US"/>
          </a:p>
        </p:txBody>
      </p:sp>
      <p:sp>
        <p:nvSpPr>
          <p:cNvPr id="5" name="Footer Placeholder 4">
            <a:extLst>
              <a:ext uri="{FF2B5EF4-FFF2-40B4-BE49-F238E27FC236}">
                <a16:creationId xmlns:a16="http://schemas.microsoft.com/office/drawing/2014/main" id="{AAB051B2-B46B-41D2-A212-2AD5E8887F9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A08C9821-0887-4D48-8E18-8B58A86C7B8A}"/>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7B5D854D-D8C0-407C-BA72-7A99EE32CE0D}" type="slidenum">
              <a:rPr lang="en-US" smtClean="0"/>
              <a:pPr/>
              <a:t>‹#›</a:t>
            </a:fld>
            <a:endParaRPr lang="en-US"/>
          </a:p>
        </p:txBody>
      </p:sp>
    </p:spTree>
    <p:extLst>
      <p:ext uri="{BB962C8B-B14F-4D97-AF65-F5344CB8AC3E}">
        <p14:creationId xmlns:p14="http://schemas.microsoft.com/office/powerpoint/2010/main" val="14558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D2F5-EFDB-40D4-9059-F6D41E67B5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7812AE-2B7B-4733-816E-6916E50762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F6C893-3264-44DB-9A3D-1BF6DB4234C8}"/>
              </a:ext>
            </a:extLst>
          </p:cNvPr>
          <p:cNvSpPr>
            <a:spLocks noGrp="1"/>
          </p:cNvSpPr>
          <p:nvPr>
            <p:ph type="dt" sz="half" idx="10"/>
          </p:nvPr>
        </p:nvSpPr>
        <p:spPr/>
        <p:txBody>
          <a:bodyPr/>
          <a:lstStyle/>
          <a:p>
            <a:fld id="{F0D3F41F-E722-4358-8A9D-89D90F4A7F96}" type="datetimeFigureOut">
              <a:rPr lang="en-US" smtClean="0"/>
              <a:t>3/25/2019</a:t>
            </a:fld>
            <a:endParaRPr lang="en-US"/>
          </a:p>
        </p:txBody>
      </p:sp>
      <p:sp>
        <p:nvSpPr>
          <p:cNvPr id="5" name="Footer Placeholder 4">
            <a:extLst>
              <a:ext uri="{FF2B5EF4-FFF2-40B4-BE49-F238E27FC236}">
                <a16:creationId xmlns:a16="http://schemas.microsoft.com/office/drawing/2014/main" id="{3B4D7FF4-F4FB-437E-9647-F70FF79CA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A5BDD-1B52-4042-933F-CA1070E90E41}"/>
              </a:ext>
            </a:extLst>
          </p:cNvPr>
          <p:cNvSpPr>
            <a:spLocks noGrp="1"/>
          </p:cNvSpPr>
          <p:nvPr>
            <p:ph type="sldNum" sz="quarter" idx="12"/>
          </p:nvPr>
        </p:nvSpPr>
        <p:spPr/>
        <p:txBody>
          <a:bodyPr/>
          <a:lstStyle/>
          <a:p>
            <a:fld id="{7B5D854D-D8C0-407C-BA72-7A99EE32CE0D}" type="slidenum">
              <a:rPr lang="en-US" smtClean="0"/>
              <a:t>‹#›</a:t>
            </a:fld>
            <a:endParaRPr lang="en-US"/>
          </a:p>
        </p:txBody>
      </p:sp>
    </p:spTree>
    <p:extLst>
      <p:ext uri="{BB962C8B-B14F-4D97-AF65-F5344CB8AC3E}">
        <p14:creationId xmlns:p14="http://schemas.microsoft.com/office/powerpoint/2010/main" val="3487420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567A56-F87B-40AB-9C47-0CE19BFE9E8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C25A53-6BED-4A63-B00B-0FB37CD0EF05}"/>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48573-FBF3-4E6D-9D51-8647187EF77D}"/>
              </a:ext>
            </a:extLst>
          </p:cNvPr>
          <p:cNvSpPr>
            <a:spLocks noGrp="1"/>
          </p:cNvSpPr>
          <p:nvPr>
            <p:ph type="dt" sz="half" idx="10"/>
          </p:nvPr>
        </p:nvSpPr>
        <p:spPr/>
        <p:txBody>
          <a:bodyPr/>
          <a:lstStyle/>
          <a:p>
            <a:fld id="{F0D3F41F-E722-4358-8A9D-89D90F4A7F96}" type="datetimeFigureOut">
              <a:rPr lang="en-US" smtClean="0"/>
              <a:t>3/25/2019</a:t>
            </a:fld>
            <a:endParaRPr lang="en-US"/>
          </a:p>
        </p:txBody>
      </p:sp>
      <p:sp>
        <p:nvSpPr>
          <p:cNvPr id="5" name="Footer Placeholder 4">
            <a:extLst>
              <a:ext uri="{FF2B5EF4-FFF2-40B4-BE49-F238E27FC236}">
                <a16:creationId xmlns:a16="http://schemas.microsoft.com/office/drawing/2014/main" id="{1B841D69-0B37-44BA-89BD-B225F3355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2D576-83EA-4A10-8ECD-BB71C19C1D5C}"/>
              </a:ext>
            </a:extLst>
          </p:cNvPr>
          <p:cNvSpPr>
            <a:spLocks noGrp="1"/>
          </p:cNvSpPr>
          <p:nvPr>
            <p:ph type="sldNum" sz="quarter" idx="12"/>
          </p:nvPr>
        </p:nvSpPr>
        <p:spPr/>
        <p:txBody>
          <a:bodyPr/>
          <a:lstStyle/>
          <a:p>
            <a:fld id="{7B5D854D-D8C0-407C-BA72-7A99EE32CE0D}" type="slidenum">
              <a:rPr lang="en-US" smtClean="0"/>
              <a:t>‹#›</a:t>
            </a:fld>
            <a:endParaRPr lang="en-US"/>
          </a:p>
        </p:txBody>
      </p:sp>
    </p:spTree>
    <p:extLst>
      <p:ext uri="{BB962C8B-B14F-4D97-AF65-F5344CB8AC3E}">
        <p14:creationId xmlns:p14="http://schemas.microsoft.com/office/powerpoint/2010/main" val="213926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24F8-0FF3-4F5D-BF1E-ABE2DC8B480A}"/>
              </a:ext>
            </a:extLst>
          </p:cNvPr>
          <p:cNvSpPr>
            <a:spLocks noGrp="1"/>
          </p:cNvSpPr>
          <p:nvPr>
            <p:ph type="title"/>
          </p:nvPr>
        </p:nvSpPr>
        <p:spPr/>
        <p:txBody>
          <a:bodyPr/>
          <a:lstStyle>
            <a:lvl1pPr algn="ctr">
              <a:defRPr b="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27D0B77B-FD5B-4312-8178-586AA74F5826}"/>
              </a:ext>
            </a:extLst>
          </p:cNvPr>
          <p:cNvSpPr>
            <a:spLocks noGrp="1"/>
          </p:cNvSpPr>
          <p:nvPr>
            <p:ph idx="1"/>
          </p:nvPr>
        </p:nvSpPr>
        <p:spPr/>
        <p:txBody>
          <a:bodyPr/>
          <a:lstStyle>
            <a:lvl1pPr marL="347472">
              <a:spcBef>
                <a:spcPts val="768"/>
              </a:spcBef>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3325FC-FFEF-4C2B-BB17-F62D39C65E2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F0D3F41F-E722-4358-8A9D-89D90F4A7F96}" type="datetimeFigureOut">
              <a:rPr lang="en-US" smtClean="0"/>
              <a:pPr/>
              <a:t>3/25/2019</a:t>
            </a:fld>
            <a:endParaRPr lang="en-US"/>
          </a:p>
        </p:txBody>
      </p:sp>
      <p:sp>
        <p:nvSpPr>
          <p:cNvPr id="5" name="Footer Placeholder 4">
            <a:extLst>
              <a:ext uri="{FF2B5EF4-FFF2-40B4-BE49-F238E27FC236}">
                <a16:creationId xmlns:a16="http://schemas.microsoft.com/office/drawing/2014/main" id="{147E2C70-1A87-44E3-AFC2-BC9E3D93DBC9}"/>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CB8BF8C0-6E5B-4AE6-9D7A-686B1DB96E6D}"/>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7B5D854D-D8C0-407C-BA72-7A99EE32CE0D}" type="slidenum">
              <a:rPr lang="en-US" smtClean="0"/>
              <a:pPr/>
              <a:t>‹#›</a:t>
            </a:fld>
            <a:endParaRPr lang="en-US"/>
          </a:p>
        </p:txBody>
      </p:sp>
      <p:sp>
        <p:nvSpPr>
          <p:cNvPr id="9" name="TextBox 8">
            <a:extLst>
              <a:ext uri="{FF2B5EF4-FFF2-40B4-BE49-F238E27FC236}">
                <a16:creationId xmlns:a16="http://schemas.microsoft.com/office/drawing/2014/main" id="{A24A043C-8931-4F62-BD3E-C1F2C7231CC4}"/>
              </a:ext>
            </a:extLst>
          </p:cNvPr>
          <p:cNvSpPr txBox="1"/>
          <p:nvPr userDrawn="1"/>
        </p:nvSpPr>
        <p:spPr>
          <a:xfrm>
            <a:off x="7858125" y="64574"/>
            <a:ext cx="1238250" cy="369332"/>
          </a:xfrm>
          <a:prstGeom prst="rect">
            <a:avLst/>
          </a:prstGeom>
          <a:noFill/>
        </p:spPr>
        <p:txBody>
          <a:bodyPr wrap="square" rtlCol="0">
            <a:spAutoFit/>
          </a:bodyPr>
          <a:lstStyle/>
          <a:p>
            <a:pPr algn="r"/>
            <a:fld id="{D6586296-9EA2-4651-BA05-385DDA1A4970}" type="slidenum">
              <a:rPr lang="en-US" sz="1800" b="1" smtClean="0">
                <a:solidFill>
                  <a:schemeClr val="tx1">
                    <a:lumMod val="50000"/>
                    <a:lumOff val="50000"/>
                  </a:schemeClr>
                </a:solidFill>
                <a:latin typeface="Arial" panose="020B0604020202020204" pitchFamily="34" charset="0"/>
                <a:cs typeface="Arial" panose="020B0604020202020204" pitchFamily="34" charset="0"/>
              </a:rPr>
              <a:pPr algn="r"/>
              <a:t>‹#›</a:t>
            </a:fld>
            <a:r>
              <a:rPr lang="en-US" sz="1800" b="1" dirty="0">
                <a:solidFill>
                  <a:schemeClr val="tx1">
                    <a:lumMod val="50000"/>
                    <a:lumOff val="50000"/>
                  </a:schemeClr>
                </a:solidFill>
                <a:latin typeface="Arial" panose="020B0604020202020204" pitchFamily="34" charset="0"/>
                <a:cs typeface="Arial" panose="020B0604020202020204" pitchFamily="34" charset="0"/>
              </a:rPr>
              <a:t> </a:t>
            </a:r>
            <a:r>
              <a:rPr lang="en-US" sz="1800" b="1">
                <a:solidFill>
                  <a:schemeClr val="tx1">
                    <a:lumMod val="50000"/>
                    <a:lumOff val="50000"/>
                  </a:schemeClr>
                </a:solidFill>
                <a:latin typeface="Arial" panose="020B0604020202020204" pitchFamily="34" charset="0"/>
                <a:cs typeface="Arial" panose="020B0604020202020204" pitchFamily="34" charset="0"/>
              </a:rPr>
              <a:t>/ </a:t>
            </a:r>
            <a:r>
              <a:rPr lang="en-US" sz="1800" b="1" smtClean="0">
                <a:solidFill>
                  <a:schemeClr val="tx1">
                    <a:lumMod val="50000"/>
                    <a:lumOff val="50000"/>
                  </a:schemeClr>
                </a:solidFill>
                <a:latin typeface="Arial" panose="020B0604020202020204" pitchFamily="34" charset="0"/>
                <a:cs typeface="Arial" panose="020B0604020202020204" pitchFamily="34" charset="0"/>
              </a:rPr>
              <a:t>76</a:t>
            </a:r>
            <a:endParaRPr lang="en-US" dirty="0"/>
          </a:p>
        </p:txBody>
      </p:sp>
    </p:spTree>
    <p:extLst>
      <p:ext uri="{BB962C8B-B14F-4D97-AF65-F5344CB8AC3E}">
        <p14:creationId xmlns:p14="http://schemas.microsoft.com/office/powerpoint/2010/main" val="1348234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19AE-15F6-4BA5-B4B4-12EE2BF7C3C0}"/>
              </a:ext>
            </a:extLst>
          </p:cNvPr>
          <p:cNvSpPr>
            <a:spLocks noGrp="1"/>
          </p:cNvSpPr>
          <p:nvPr>
            <p:ph type="title"/>
          </p:nvPr>
        </p:nvSpPr>
        <p:spPr>
          <a:xfrm>
            <a:off x="623888" y="1709739"/>
            <a:ext cx="7886700" cy="2852737"/>
          </a:xfrm>
        </p:spPr>
        <p:txBody>
          <a:bodyPr anchor="b"/>
          <a:lstStyle>
            <a:lvl1pPr>
              <a:defRPr sz="45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FA9356AA-EB1F-4677-B688-F757FE73DAB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EC3B02-E4ED-46AD-A3BA-1168CCBCEEA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F0D3F41F-E722-4358-8A9D-89D90F4A7F96}" type="datetimeFigureOut">
              <a:rPr lang="en-US" smtClean="0"/>
              <a:pPr/>
              <a:t>3/25/2019</a:t>
            </a:fld>
            <a:endParaRPr lang="en-US"/>
          </a:p>
        </p:txBody>
      </p:sp>
      <p:sp>
        <p:nvSpPr>
          <p:cNvPr id="5" name="Footer Placeholder 4">
            <a:extLst>
              <a:ext uri="{FF2B5EF4-FFF2-40B4-BE49-F238E27FC236}">
                <a16:creationId xmlns:a16="http://schemas.microsoft.com/office/drawing/2014/main" id="{AA539971-A636-4444-BA9E-BF67E352D827}"/>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D0C803E7-AEC6-4A85-8038-6BDD7E70E5C6}"/>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7B5D854D-D8C0-407C-BA72-7A99EE32CE0D}" type="slidenum">
              <a:rPr lang="en-US" smtClean="0"/>
              <a:pPr/>
              <a:t>‹#›</a:t>
            </a:fld>
            <a:endParaRPr lang="en-US"/>
          </a:p>
        </p:txBody>
      </p:sp>
    </p:spTree>
    <p:extLst>
      <p:ext uri="{BB962C8B-B14F-4D97-AF65-F5344CB8AC3E}">
        <p14:creationId xmlns:p14="http://schemas.microsoft.com/office/powerpoint/2010/main" val="3645716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703F-47BE-447F-A54C-A6EF16B0B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AA2526-5C06-42B0-B399-49AFA37BF3EA}"/>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B25C49-A860-4D4D-9A7E-774AB0DF4958}"/>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2DD560-CB7E-4BDC-B125-390C84C64840}"/>
              </a:ext>
            </a:extLst>
          </p:cNvPr>
          <p:cNvSpPr>
            <a:spLocks noGrp="1"/>
          </p:cNvSpPr>
          <p:nvPr>
            <p:ph type="dt" sz="half" idx="10"/>
          </p:nvPr>
        </p:nvSpPr>
        <p:spPr/>
        <p:txBody>
          <a:bodyPr/>
          <a:lstStyle/>
          <a:p>
            <a:fld id="{F0D3F41F-E722-4358-8A9D-89D90F4A7F96}" type="datetimeFigureOut">
              <a:rPr lang="en-US" smtClean="0"/>
              <a:t>3/25/2019</a:t>
            </a:fld>
            <a:endParaRPr lang="en-US"/>
          </a:p>
        </p:txBody>
      </p:sp>
      <p:sp>
        <p:nvSpPr>
          <p:cNvPr id="6" name="Footer Placeholder 5">
            <a:extLst>
              <a:ext uri="{FF2B5EF4-FFF2-40B4-BE49-F238E27FC236}">
                <a16:creationId xmlns:a16="http://schemas.microsoft.com/office/drawing/2014/main" id="{BF449E4A-738B-4A46-8C1B-325B8C4DA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A1D9F-7A30-4569-B86C-AAC6AB1E26DE}"/>
              </a:ext>
            </a:extLst>
          </p:cNvPr>
          <p:cNvSpPr>
            <a:spLocks noGrp="1"/>
          </p:cNvSpPr>
          <p:nvPr>
            <p:ph type="sldNum" sz="quarter" idx="12"/>
          </p:nvPr>
        </p:nvSpPr>
        <p:spPr/>
        <p:txBody>
          <a:bodyPr/>
          <a:lstStyle/>
          <a:p>
            <a:fld id="{7B5D854D-D8C0-407C-BA72-7A99EE32CE0D}" type="slidenum">
              <a:rPr lang="en-US" smtClean="0"/>
              <a:t>‹#›</a:t>
            </a:fld>
            <a:endParaRPr lang="en-US"/>
          </a:p>
        </p:txBody>
      </p:sp>
    </p:spTree>
    <p:extLst>
      <p:ext uri="{BB962C8B-B14F-4D97-AF65-F5344CB8AC3E}">
        <p14:creationId xmlns:p14="http://schemas.microsoft.com/office/powerpoint/2010/main" val="3669156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1E55D-1D4A-41E0-95DA-A5C208CB392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094E56-88E0-4852-A956-ACEE25019EF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C8A5BA5-9745-41D2-8EA4-7210D2FF9265}"/>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D84336-9682-42B2-911F-D1982C424E0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2D47388-214C-4C69-9FDE-EE69F17B0549}"/>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00B7EB-0B94-4D3A-BB04-51C02F0221FB}"/>
              </a:ext>
            </a:extLst>
          </p:cNvPr>
          <p:cNvSpPr>
            <a:spLocks noGrp="1"/>
          </p:cNvSpPr>
          <p:nvPr>
            <p:ph type="dt" sz="half" idx="10"/>
          </p:nvPr>
        </p:nvSpPr>
        <p:spPr/>
        <p:txBody>
          <a:bodyPr/>
          <a:lstStyle/>
          <a:p>
            <a:fld id="{F0D3F41F-E722-4358-8A9D-89D90F4A7F96}" type="datetimeFigureOut">
              <a:rPr lang="en-US" smtClean="0"/>
              <a:t>3/25/2019</a:t>
            </a:fld>
            <a:endParaRPr lang="en-US"/>
          </a:p>
        </p:txBody>
      </p:sp>
      <p:sp>
        <p:nvSpPr>
          <p:cNvPr id="8" name="Footer Placeholder 7">
            <a:extLst>
              <a:ext uri="{FF2B5EF4-FFF2-40B4-BE49-F238E27FC236}">
                <a16:creationId xmlns:a16="http://schemas.microsoft.com/office/drawing/2014/main" id="{637B2B29-7A6B-4E65-8C91-86B2C13E77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851D9C-B7FB-4858-B519-BD8C1A8ADD58}"/>
              </a:ext>
            </a:extLst>
          </p:cNvPr>
          <p:cNvSpPr>
            <a:spLocks noGrp="1"/>
          </p:cNvSpPr>
          <p:nvPr>
            <p:ph type="sldNum" sz="quarter" idx="12"/>
          </p:nvPr>
        </p:nvSpPr>
        <p:spPr/>
        <p:txBody>
          <a:bodyPr/>
          <a:lstStyle/>
          <a:p>
            <a:fld id="{7B5D854D-D8C0-407C-BA72-7A99EE32CE0D}" type="slidenum">
              <a:rPr lang="en-US" smtClean="0"/>
              <a:t>‹#›</a:t>
            </a:fld>
            <a:endParaRPr lang="en-US"/>
          </a:p>
        </p:txBody>
      </p:sp>
    </p:spTree>
    <p:extLst>
      <p:ext uri="{BB962C8B-B14F-4D97-AF65-F5344CB8AC3E}">
        <p14:creationId xmlns:p14="http://schemas.microsoft.com/office/powerpoint/2010/main" val="284608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CAC5-CE06-42ED-88EE-AA15197CF6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19BFB5-F2DC-4AD8-B207-D96C1DAB4C16}"/>
              </a:ext>
            </a:extLst>
          </p:cNvPr>
          <p:cNvSpPr>
            <a:spLocks noGrp="1"/>
          </p:cNvSpPr>
          <p:nvPr>
            <p:ph type="dt" sz="half" idx="10"/>
          </p:nvPr>
        </p:nvSpPr>
        <p:spPr/>
        <p:txBody>
          <a:bodyPr/>
          <a:lstStyle/>
          <a:p>
            <a:fld id="{F0D3F41F-E722-4358-8A9D-89D90F4A7F96}" type="datetimeFigureOut">
              <a:rPr lang="en-US" smtClean="0"/>
              <a:t>3/25/2019</a:t>
            </a:fld>
            <a:endParaRPr lang="en-US"/>
          </a:p>
        </p:txBody>
      </p:sp>
      <p:sp>
        <p:nvSpPr>
          <p:cNvPr id="4" name="Footer Placeholder 3">
            <a:extLst>
              <a:ext uri="{FF2B5EF4-FFF2-40B4-BE49-F238E27FC236}">
                <a16:creationId xmlns:a16="http://schemas.microsoft.com/office/drawing/2014/main" id="{B7C8C4B6-65C4-4224-9B8D-77FD6499E3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3B6C20-177F-4002-9CDD-1AA7951B990D}"/>
              </a:ext>
            </a:extLst>
          </p:cNvPr>
          <p:cNvSpPr>
            <a:spLocks noGrp="1"/>
          </p:cNvSpPr>
          <p:nvPr>
            <p:ph type="sldNum" sz="quarter" idx="12"/>
          </p:nvPr>
        </p:nvSpPr>
        <p:spPr/>
        <p:txBody>
          <a:bodyPr/>
          <a:lstStyle/>
          <a:p>
            <a:fld id="{7B5D854D-D8C0-407C-BA72-7A99EE32CE0D}" type="slidenum">
              <a:rPr lang="en-US" smtClean="0"/>
              <a:t>‹#›</a:t>
            </a:fld>
            <a:endParaRPr lang="en-US"/>
          </a:p>
        </p:txBody>
      </p:sp>
    </p:spTree>
    <p:extLst>
      <p:ext uri="{BB962C8B-B14F-4D97-AF65-F5344CB8AC3E}">
        <p14:creationId xmlns:p14="http://schemas.microsoft.com/office/powerpoint/2010/main" val="1757248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3B311-32E3-4B16-B11A-4C0F694C0DF8}"/>
              </a:ext>
            </a:extLst>
          </p:cNvPr>
          <p:cNvSpPr>
            <a:spLocks noGrp="1"/>
          </p:cNvSpPr>
          <p:nvPr>
            <p:ph type="dt" sz="half" idx="10"/>
          </p:nvPr>
        </p:nvSpPr>
        <p:spPr/>
        <p:txBody>
          <a:bodyPr/>
          <a:lstStyle/>
          <a:p>
            <a:fld id="{F0D3F41F-E722-4358-8A9D-89D90F4A7F96}" type="datetimeFigureOut">
              <a:rPr lang="en-US" smtClean="0"/>
              <a:t>3/25/2019</a:t>
            </a:fld>
            <a:endParaRPr lang="en-US"/>
          </a:p>
        </p:txBody>
      </p:sp>
      <p:sp>
        <p:nvSpPr>
          <p:cNvPr id="3" name="Footer Placeholder 2">
            <a:extLst>
              <a:ext uri="{FF2B5EF4-FFF2-40B4-BE49-F238E27FC236}">
                <a16:creationId xmlns:a16="http://schemas.microsoft.com/office/drawing/2014/main" id="{EB95BF98-FB2F-4906-B0F8-E6006EDB46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7AFD70-A1FE-46B8-BD55-EA66827C11DE}"/>
              </a:ext>
            </a:extLst>
          </p:cNvPr>
          <p:cNvSpPr>
            <a:spLocks noGrp="1"/>
          </p:cNvSpPr>
          <p:nvPr>
            <p:ph type="sldNum" sz="quarter" idx="12"/>
          </p:nvPr>
        </p:nvSpPr>
        <p:spPr/>
        <p:txBody>
          <a:bodyPr/>
          <a:lstStyle/>
          <a:p>
            <a:fld id="{7B5D854D-D8C0-407C-BA72-7A99EE32CE0D}" type="slidenum">
              <a:rPr lang="en-US" smtClean="0"/>
              <a:t>‹#›</a:t>
            </a:fld>
            <a:endParaRPr lang="en-US"/>
          </a:p>
        </p:txBody>
      </p:sp>
    </p:spTree>
    <p:extLst>
      <p:ext uri="{BB962C8B-B14F-4D97-AF65-F5344CB8AC3E}">
        <p14:creationId xmlns:p14="http://schemas.microsoft.com/office/powerpoint/2010/main" val="123446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E5EDA-876B-4CC0-BAE8-C9C30F0F811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1622A25-A5BD-4062-B62B-D48F628357B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483857-EBB2-46AE-AA82-9CA847201B8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FE273AF-0627-48B0-8F4A-5C05C30EB95D}"/>
              </a:ext>
            </a:extLst>
          </p:cNvPr>
          <p:cNvSpPr>
            <a:spLocks noGrp="1"/>
          </p:cNvSpPr>
          <p:nvPr>
            <p:ph type="dt" sz="half" idx="10"/>
          </p:nvPr>
        </p:nvSpPr>
        <p:spPr/>
        <p:txBody>
          <a:bodyPr/>
          <a:lstStyle/>
          <a:p>
            <a:fld id="{F0D3F41F-E722-4358-8A9D-89D90F4A7F96}" type="datetimeFigureOut">
              <a:rPr lang="en-US" smtClean="0"/>
              <a:t>3/25/2019</a:t>
            </a:fld>
            <a:endParaRPr lang="en-US"/>
          </a:p>
        </p:txBody>
      </p:sp>
      <p:sp>
        <p:nvSpPr>
          <p:cNvPr id="6" name="Footer Placeholder 5">
            <a:extLst>
              <a:ext uri="{FF2B5EF4-FFF2-40B4-BE49-F238E27FC236}">
                <a16:creationId xmlns:a16="http://schemas.microsoft.com/office/drawing/2014/main" id="{991E6E11-1D65-40BE-B633-3DD832FBB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FD915C-7553-483E-9EF4-E18940C6AA4E}"/>
              </a:ext>
            </a:extLst>
          </p:cNvPr>
          <p:cNvSpPr>
            <a:spLocks noGrp="1"/>
          </p:cNvSpPr>
          <p:nvPr>
            <p:ph type="sldNum" sz="quarter" idx="12"/>
          </p:nvPr>
        </p:nvSpPr>
        <p:spPr/>
        <p:txBody>
          <a:bodyPr/>
          <a:lstStyle/>
          <a:p>
            <a:fld id="{7B5D854D-D8C0-407C-BA72-7A99EE32CE0D}" type="slidenum">
              <a:rPr lang="en-US" smtClean="0"/>
              <a:t>‹#›</a:t>
            </a:fld>
            <a:endParaRPr lang="en-US"/>
          </a:p>
        </p:txBody>
      </p:sp>
    </p:spTree>
    <p:extLst>
      <p:ext uri="{BB962C8B-B14F-4D97-AF65-F5344CB8AC3E}">
        <p14:creationId xmlns:p14="http://schemas.microsoft.com/office/powerpoint/2010/main" val="583914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89517-AA14-4D5B-8832-F56C02A04C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0F142DF-C0BD-41C7-B05D-7AEF2716D1B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87C3F86-A9FD-4B84-91A6-194A7EB0301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148B00F-96B4-43B7-8F18-1E37DF854CF8}"/>
              </a:ext>
            </a:extLst>
          </p:cNvPr>
          <p:cNvSpPr>
            <a:spLocks noGrp="1"/>
          </p:cNvSpPr>
          <p:nvPr>
            <p:ph type="dt" sz="half" idx="10"/>
          </p:nvPr>
        </p:nvSpPr>
        <p:spPr/>
        <p:txBody>
          <a:bodyPr/>
          <a:lstStyle/>
          <a:p>
            <a:fld id="{F0D3F41F-E722-4358-8A9D-89D90F4A7F96}" type="datetimeFigureOut">
              <a:rPr lang="en-US" smtClean="0"/>
              <a:t>3/25/2019</a:t>
            </a:fld>
            <a:endParaRPr lang="en-US"/>
          </a:p>
        </p:txBody>
      </p:sp>
      <p:sp>
        <p:nvSpPr>
          <p:cNvPr id="6" name="Footer Placeholder 5">
            <a:extLst>
              <a:ext uri="{FF2B5EF4-FFF2-40B4-BE49-F238E27FC236}">
                <a16:creationId xmlns:a16="http://schemas.microsoft.com/office/drawing/2014/main" id="{A6F822C3-F0CE-4709-8020-2BC2010D2D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E3931E-4CDA-4E5C-B102-E443FDCDEA75}"/>
              </a:ext>
            </a:extLst>
          </p:cNvPr>
          <p:cNvSpPr>
            <a:spLocks noGrp="1"/>
          </p:cNvSpPr>
          <p:nvPr>
            <p:ph type="sldNum" sz="quarter" idx="12"/>
          </p:nvPr>
        </p:nvSpPr>
        <p:spPr/>
        <p:txBody>
          <a:bodyPr/>
          <a:lstStyle/>
          <a:p>
            <a:fld id="{7B5D854D-D8C0-407C-BA72-7A99EE32CE0D}" type="slidenum">
              <a:rPr lang="en-US" smtClean="0"/>
              <a:t>‹#›</a:t>
            </a:fld>
            <a:endParaRPr lang="en-US"/>
          </a:p>
        </p:txBody>
      </p:sp>
    </p:spTree>
    <p:extLst>
      <p:ext uri="{BB962C8B-B14F-4D97-AF65-F5344CB8AC3E}">
        <p14:creationId xmlns:p14="http://schemas.microsoft.com/office/powerpoint/2010/main" val="275505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B7D7AA-EB42-4CCC-8C1C-4AA2787030E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5055DA-C656-4399-BA37-19FAEEBB422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D12BD-F20C-448D-9805-E2A162227B6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0D3F41F-E722-4358-8A9D-89D90F4A7F96}" type="datetimeFigureOut">
              <a:rPr lang="en-US" smtClean="0"/>
              <a:t>3/25/2019</a:t>
            </a:fld>
            <a:endParaRPr lang="en-US"/>
          </a:p>
        </p:txBody>
      </p:sp>
      <p:sp>
        <p:nvSpPr>
          <p:cNvPr id="5" name="Footer Placeholder 4">
            <a:extLst>
              <a:ext uri="{FF2B5EF4-FFF2-40B4-BE49-F238E27FC236}">
                <a16:creationId xmlns:a16="http://schemas.microsoft.com/office/drawing/2014/main" id="{557E4F8E-1374-48A8-B6DF-22C8978D5A5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684D0B-9D75-4493-9C41-F9E5AC0627B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B5D854D-D8C0-407C-BA72-7A99EE32CE0D}" type="slidenum">
              <a:rPr lang="en-US" smtClean="0"/>
              <a:t>‹#›</a:t>
            </a:fld>
            <a:endParaRPr lang="en-US"/>
          </a:p>
        </p:txBody>
      </p:sp>
    </p:spTree>
    <p:extLst>
      <p:ext uri="{BB962C8B-B14F-4D97-AF65-F5344CB8AC3E}">
        <p14:creationId xmlns:p14="http://schemas.microsoft.com/office/powerpoint/2010/main" val="67364282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4" Type="http://schemas.openxmlformats.org/officeDocument/2006/relationships/image" Target="../media/image21.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4" Type="http://schemas.openxmlformats.org/officeDocument/2006/relationships/image" Target="../media/image21.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4" Type="http://schemas.openxmlformats.org/officeDocument/2006/relationships/image" Target="../media/image21.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4" Type="http://schemas.openxmlformats.org/officeDocument/2006/relationships/image" Target="../media/image21.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4" Type="http://schemas.openxmlformats.org/officeDocument/2006/relationships/image" Target="../media/image21.png"/><Relationship Id="rId9"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4" Type="http://schemas.openxmlformats.org/officeDocument/2006/relationships/image" Target="../media/image21.png"/><Relationship Id="rId9"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45.emf"/></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46.png"/><Relationship Id="rId4" Type="http://schemas.openxmlformats.org/officeDocument/2006/relationships/image" Target="../media/image45.emf"/></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46.png"/><Relationship Id="rId4" Type="http://schemas.openxmlformats.org/officeDocument/2006/relationships/image" Target="../media/image45.emf"/></Relationships>
</file>

<file path=ppt/slides/_rels/slide4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10"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28.png"/></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10"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chart" Target="../charts/chart1.xml"/><Relationship Id="rId7" Type="http://schemas.openxmlformats.org/officeDocument/2006/relationships/image" Target="../media/image61.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jpeg"/><Relationship Id="rId9"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svg"/><Relationship Id="rId10"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28.png"/></Relationships>
</file>

<file path=ppt/slides/_rels/slide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2.wdp"/></Relationships>
</file>

<file path=ppt/slides/_rels/slide7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6.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6.png"/><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piece of paper&#10;&#10;Description automatically generated">
            <a:extLst>
              <a:ext uri="{FF2B5EF4-FFF2-40B4-BE49-F238E27FC236}">
                <a16:creationId xmlns:a16="http://schemas.microsoft.com/office/drawing/2014/main" id="{4C72CD93-196B-4C0A-891D-8A27DF91BF1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428" t="3256" r="5527" b="-267"/>
          <a:stretch/>
        </p:blipFill>
        <p:spPr>
          <a:xfrm>
            <a:off x="-19049" y="-10288"/>
            <a:ext cx="9182100" cy="6905626"/>
          </a:xfrm>
        </p:spPr>
      </p:pic>
      <p:sp>
        <p:nvSpPr>
          <p:cNvPr id="6" name="Title 1">
            <a:extLst>
              <a:ext uri="{FF2B5EF4-FFF2-40B4-BE49-F238E27FC236}">
                <a16:creationId xmlns:a16="http://schemas.microsoft.com/office/drawing/2014/main" id="{39A50A63-BDC1-42BE-8F98-D714111C851C}"/>
              </a:ext>
            </a:extLst>
          </p:cNvPr>
          <p:cNvSpPr txBox="1">
            <a:spLocks/>
          </p:cNvSpPr>
          <p:nvPr/>
        </p:nvSpPr>
        <p:spPr>
          <a:xfrm>
            <a:off x="310896" y="900165"/>
            <a:ext cx="10067983" cy="1028689"/>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a:r>
              <a:rPr lang="en-US" sz="3200" dirty="0">
                <a:latin typeface="Arial Black" panose="020B0A04020102020204" pitchFamily="34" charset="0"/>
              </a:rPr>
              <a:t>A </a:t>
            </a:r>
            <a:r>
              <a:rPr lang="en-US" sz="3200" dirty="0" smtClean="0">
                <a:latin typeface="Arial Black" panose="020B0A04020102020204" pitchFamily="34" charset="0"/>
              </a:rPr>
              <a:t>Crowd-Powered</a:t>
            </a:r>
          </a:p>
          <a:p>
            <a:pPr algn="l"/>
            <a:r>
              <a:rPr lang="en-US" sz="3200" dirty="0" smtClean="0">
                <a:latin typeface="Arial Black" panose="020B0A04020102020204" pitchFamily="34" charset="0"/>
              </a:rPr>
              <a:t>Conversational </a:t>
            </a:r>
            <a:r>
              <a:rPr lang="en-US" sz="3200" dirty="0">
                <a:latin typeface="Arial Black" panose="020B0A04020102020204" pitchFamily="34" charset="0"/>
              </a:rPr>
              <a:t>Assistant </a:t>
            </a:r>
            <a:endParaRPr lang="en-US" sz="3200" dirty="0" smtClean="0">
              <a:latin typeface="Arial Black" panose="020B0A04020102020204" pitchFamily="34" charset="0"/>
            </a:endParaRPr>
          </a:p>
          <a:p>
            <a:pPr algn="l"/>
            <a:r>
              <a:rPr lang="en-US" sz="3200" dirty="0" smtClean="0">
                <a:latin typeface="Arial Black" panose="020B0A04020102020204" pitchFamily="34" charset="0"/>
              </a:rPr>
              <a:t>That </a:t>
            </a:r>
            <a:r>
              <a:rPr lang="en-US" sz="3200" dirty="0">
                <a:latin typeface="Arial Black" panose="020B0A04020102020204" pitchFamily="34" charset="0"/>
              </a:rPr>
              <a:t>Automates </a:t>
            </a:r>
            <a:r>
              <a:rPr lang="en-US" sz="3200" dirty="0" smtClean="0">
                <a:latin typeface="Arial Black" panose="020B0A04020102020204" pitchFamily="34" charset="0"/>
              </a:rPr>
              <a:t>Itself </a:t>
            </a:r>
            <a:r>
              <a:rPr lang="en-US" sz="3200" dirty="0">
                <a:latin typeface="Arial Black" panose="020B0A04020102020204" pitchFamily="34" charset="0"/>
              </a:rPr>
              <a:t>Over Time</a:t>
            </a:r>
            <a:endParaRPr lang="en-US" sz="3200" dirty="0">
              <a:latin typeface="Arial Black" panose="020B0A04020102020204" pitchFamily="34" charset="0"/>
            </a:endParaRPr>
          </a:p>
        </p:txBody>
      </p:sp>
      <p:sp>
        <p:nvSpPr>
          <p:cNvPr id="10" name="Title 1">
            <a:extLst>
              <a:ext uri="{FF2B5EF4-FFF2-40B4-BE49-F238E27FC236}">
                <a16:creationId xmlns:a16="http://schemas.microsoft.com/office/drawing/2014/main" id="{39A50A63-BDC1-42BE-8F98-D714111C851C}"/>
              </a:ext>
            </a:extLst>
          </p:cNvPr>
          <p:cNvSpPr txBox="1">
            <a:spLocks/>
          </p:cNvSpPr>
          <p:nvPr/>
        </p:nvSpPr>
        <p:spPr>
          <a:xfrm>
            <a:off x="-1279580" y="5103101"/>
            <a:ext cx="10067983" cy="1028689"/>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r"/>
            <a:r>
              <a:rPr lang="en-US" sz="2400" dirty="0">
                <a:latin typeface="Arial Black" panose="020B0A04020102020204" pitchFamily="34" charset="0"/>
              </a:rPr>
              <a:t>Lecturer: Kenneth </a:t>
            </a:r>
            <a:r>
              <a:rPr lang="en-US" sz="2400" dirty="0" smtClean="0">
                <a:latin typeface="Arial Black" panose="020B0A04020102020204" pitchFamily="34" charset="0"/>
              </a:rPr>
              <a:t>Huang</a:t>
            </a:r>
          </a:p>
          <a:p>
            <a:pPr algn="r"/>
            <a:r>
              <a:rPr lang="en-US" sz="2000" b="0" dirty="0" smtClean="0"/>
              <a:t>Pennsylvania </a:t>
            </a:r>
            <a:r>
              <a:rPr lang="en-US" sz="2000" b="0" dirty="0"/>
              <a:t>State University </a:t>
            </a:r>
          </a:p>
          <a:p>
            <a:pPr algn="r"/>
            <a:r>
              <a:rPr lang="en-US" sz="2000" dirty="0" smtClean="0">
                <a:latin typeface="Courier New" panose="02070309020205020404" pitchFamily="49" charset="0"/>
                <a:cs typeface="Courier New" panose="02070309020205020404" pitchFamily="49" charset="0"/>
              </a:rPr>
              <a:t>txh710@psu.edu</a:t>
            </a:r>
            <a:endParaRPr lang="en-US" sz="2000" dirty="0">
              <a:latin typeface="Courier New" panose="02070309020205020404" pitchFamily="49" charset="0"/>
              <a:cs typeface="Courier New" panose="02070309020205020404" pitchFamily="49" charset="0"/>
            </a:endParaRPr>
          </a:p>
          <a:p>
            <a:pPr algn="r"/>
            <a:endParaRPr lang="en-US" sz="2400" dirty="0">
              <a:latin typeface="Arial Black" panose="020B0A04020102020204" pitchFamily="34" charset="0"/>
            </a:endParaRPr>
          </a:p>
          <a:p>
            <a:pPr algn="r"/>
            <a:r>
              <a:rPr lang="en-US" sz="2400" dirty="0">
                <a:latin typeface="Arial Black" panose="020B0A04020102020204" pitchFamily="34" charset="0"/>
              </a:rPr>
              <a:t>Mar </a:t>
            </a:r>
            <a:r>
              <a:rPr lang="en-US" sz="2400" dirty="0" smtClean="0">
                <a:latin typeface="Arial Black" panose="020B0A04020102020204" pitchFamily="34" charset="0"/>
              </a:rPr>
              <a:t>26</a:t>
            </a:r>
            <a:r>
              <a:rPr lang="en-US" sz="2400" dirty="0" smtClean="0">
                <a:latin typeface="Arial Black" panose="020B0A04020102020204" pitchFamily="34" charset="0"/>
              </a:rPr>
              <a:t>, 2019</a:t>
            </a:r>
            <a:endParaRPr lang="en-US" sz="2400" dirty="0">
              <a:latin typeface="Arial Black" panose="020B0A04020102020204" pitchFamily="34" charset="0"/>
            </a:endParaRPr>
          </a:p>
        </p:txBody>
      </p:sp>
    </p:spTree>
    <p:extLst>
      <p:ext uri="{BB962C8B-B14F-4D97-AF65-F5344CB8AC3E}">
        <p14:creationId xmlns:p14="http://schemas.microsoft.com/office/powerpoint/2010/main" val="42146505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Arrow Connector 9">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70332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descr="A hand holding a cellphone&#10;&#10;Description generated with very high confidence">
            <a:extLst>
              <a:ext uri="{FF2B5EF4-FFF2-40B4-BE49-F238E27FC236}">
                <a16:creationId xmlns:a16="http://schemas.microsoft.com/office/drawing/2014/main" id="{BDDEEBFB-C503-43F0-8D4A-905FA0A3C313}"/>
              </a:ext>
            </a:extLst>
          </p:cNvPr>
          <p:cNvPicPr>
            <a:picLocks noChangeAspect="1"/>
          </p:cNvPicPr>
          <p:nvPr/>
        </p:nvPicPr>
        <p:blipFill rotWithShape="1">
          <a:blip r:embed="rId3">
            <a:extLst>
              <a:ext uri="{28A0092B-C50C-407E-A947-70E740481C1C}">
                <a14:useLocalDpi xmlns:a14="http://schemas.microsoft.com/office/drawing/2010/main" val="0"/>
              </a:ext>
            </a:extLst>
          </a:blip>
          <a:srcRect l="28800" r="25115" b="-1"/>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461888" y="623686"/>
            <a:ext cx="3840085" cy="1692794"/>
          </a:xfrm>
        </p:spPr>
        <p:txBody>
          <a:bodyPr vert="horz" lIns="91440" tIns="45720" rIns="91440" bIns="45720" rtlCol="0" anchor="ctr">
            <a:normAutofit/>
          </a:bodyPr>
          <a:lstStyle/>
          <a:p>
            <a:pPr algn="l" defTabSz="914400"/>
            <a:r>
              <a:rPr lang="en-US" altLang="zh-TW" sz="3200" dirty="0"/>
              <a:t>What just happened?</a:t>
            </a:r>
          </a:p>
        </p:txBody>
      </p:sp>
      <p:sp>
        <p:nvSpPr>
          <p:cNvPr id="3" name="Content Placeholder 2"/>
          <p:cNvSpPr>
            <a:spLocks noGrp="1"/>
          </p:cNvSpPr>
          <p:nvPr>
            <p:ph idx="1"/>
          </p:nvPr>
        </p:nvSpPr>
        <p:spPr>
          <a:xfrm>
            <a:off x="354725" y="2575042"/>
            <a:ext cx="3947248" cy="3462228"/>
          </a:xfrm>
        </p:spPr>
        <p:txBody>
          <a:bodyPr vert="horz" lIns="91440" tIns="45720" rIns="91440" bIns="45720" rtlCol="0">
            <a:noAutofit/>
          </a:bodyPr>
          <a:lstStyle/>
          <a:p>
            <a:pPr indent="-228600" defTabSz="914400"/>
            <a:r>
              <a:rPr lang="en-US" altLang="zh-TW" sz="2400" b="1" dirty="0">
                <a:solidFill>
                  <a:srgbClr val="0070C0"/>
                </a:solidFill>
              </a:rPr>
              <a:t>Open Conversation</a:t>
            </a:r>
          </a:p>
          <a:p>
            <a:pPr lvl="1" indent="-228600" defTabSz="914400"/>
            <a:endParaRPr lang="en-US" altLang="zh-TW" sz="2400" b="1" dirty="0"/>
          </a:p>
          <a:p>
            <a:pPr lvl="1" indent="-228600" defTabSz="914400"/>
            <a:r>
              <a:rPr lang="en-US" altLang="zh-TW" sz="2400" dirty="0"/>
              <a:t>Multi-turn interaction</a:t>
            </a:r>
          </a:p>
          <a:p>
            <a:pPr lvl="1" indent="-228600" defTabSz="914400"/>
            <a:r>
              <a:rPr lang="en-US" altLang="zh-TW" sz="2400" dirty="0"/>
              <a:t>Multiple domains</a:t>
            </a:r>
          </a:p>
          <a:p>
            <a:pPr lvl="1" indent="-228600" defTabSz="914400"/>
            <a:r>
              <a:rPr lang="en-US" altLang="zh-TW" sz="2400" dirty="0"/>
              <a:t>Personalized</a:t>
            </a:r>
          </a:p>
          <a:p>
            <a:pPr lvl="1" indent="-228600" defTabSz="914400"/>
            <a:r>
              <a:rPr lang="en-US" altLang="zh-TW" sz="2400" dirty="0"/>
              <a:t>Coherent dialog</a:t>
            </a:r>
          </a:p>
          <a:p>
            <a:pPr lvl="1" indent="-228600" defTabSz="914400"/>
            <a:r>
              <a:rPr lang="en-US" altLang="zh-TW" sz="2400" dirty="0"/>
              <a:t>Mix of task-oriented and social conversation</a:t>
            </a:r>
          </a:p>
          <a:p>
            <a:pPr marL="342900" lvl="1" indent="-228600" defTabSz="914400"/>
            <a:endParaRPr lang="en-US" altLang="zh-TW" sz="2400" dirty="0"/>
          </a:p>
          <a:p>
            <a:pPr indent="-228600" defTabSz="914400"/>
            <a:endParaRPr lang="en-US" altLang="zh-TW" sz="2400" b="1" dirty="0"/>
          </a:p>
        </p:txBody>
      </p:sp>
    </p:spTree>
    <p:extLst>
      <p:ext uri="{BB962C8B-B14F-4D97-AF65-F5344CB8AC3E}">
        <p14:creationId xmlns:p14="http://schemas.microsoft.com/office/powerpoint/2010/main" val="1927888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windx0303\Dropbox\2017_Thesis_Proposal\slides\talking-to-sir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772" y="1142999"/>
            <a:ext cx="3427477" cy="45720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title"/>
          </p:nvPr>
        </p:nvSpPr>
        <p:spPr>
          <a:xfrm>
            <a:off x="0" y="0"/>
            <a:ext cx="9144000" cy="1143000"/>
          </a:xfrm>
        </p:spPr>
        <p:txBody>
          <a:bodyPr>
            <a:normAutofit/>
          </a:bodyPr>
          <a:lstStyle/>
          <a:p>
            <a:r>
              <a:rPr lang="en-US" altLang="zh-TW" dirty="0"/>
              <a:t>Today’s Conversational Assistants…</a:t>
            </a:r>
            <a:endParaRPr lang="zh-TW" altLang="en-US" sz="2800" dirty="0">
              <a:solidFill>
                <a:srgbClr val="0070C0"/>
              </a:solidFill>
            </a:endParaRPr>
          </a:p>
        </p:txBody>
      </p:sp>
      <p:sp>
        <p:nvSpPr>
          <p:cNvPr id="2" name="TextBox 1">
            <a:extLst>
              <a:ext uri="{FF2B5EF4-FFF2-40B4-BE49-F238E27FC236}">
                <a16:creationId xmlns:a16="http://schemas.microsoft.com/office/drawing/2014/main" id="{F7915D67-4923-43C8-91C7-DBD45B776FA4}"/>
              </a:ext>
            </a:extLst>
          </p:cNvPr>
          <p:cNvSpPr txBox="1"/>
          <p:nvPr/>
        </p:nvSpPr>
        <p:spPr>
          <a:xfrm>
            <a:off x="4938280" y="5837210"/>
            <a:ext cx="3296327"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“What’s new</a:t>
            </a:r>
          </a:p>
          <a:p>
            <a:pPr algn="ctr"/>
            <a:r>
              <a:rPr lang="en-US" sz="2000" b="1" dirty="0">
                <a:latin typeface="Arial" panose="020B0604020202020204" pitchFamily="34" charset="0"/>
                <a:cs typeface="Arial" panose="020B0604020202020204" pitchFamily="34" charset="0"/>
              </a:rPr>
              <a:t>with Alexa?”</a:t>
            </a:r>
          </a:p>
        </p:txBody>
      </p:sp>
      <p:sp>
        <p:nvSpPr>
          <p:cNvPr id="6" name="TextBox 5">
            <a:extLst>
              <a:ext uri="{FF2B5EF4-FFF2-40B4-BE49-F238E27FC236}">
                <a16:creationId xmlns:a16="http://schemas.microsoft.com/office/drawing/2014/main" id="{13DBDA42-8765-42FE-84B7-E342F4D02A9E}"/>
              </a:ext>
            </a:extLst>
          </p:cNvPr>
          <p:cNvSpPr txBox="1"/>
          <p:nvPr/>
        </p:nvSpPr>
        <p:spPr>
          <a:xfrm>
            <a:off x="1136772" y="5959420"/>
            <a:ext cx="329632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“Talking to Siri”</a:t>
            </a:r>
          </a:p>
        </p:txBody>
      </p:sp>
      <p:pic>
        <p:nvPicPr>
          <p:cNvPr id="4" name="Picture 3">
            <a:extLst>
              <a:ext uri="{FF2B5EF4-FFF2-40B4-BE49-F238E27FC236}">
                <a16:creationId xmlns:a16="http://schemas.microsoft.com/office/drawing/2014/main" id="{7FB9C01B-140E-4CF3-8D06-9701E35F27A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74336" y="1143000"/>
            <a:ext cx="2224216" cy="4571999"/>
          </a:xfrm>
          <a:prstGeom prst="rect">
            <a:avLst/>
          </a:prstGeom>
          <a:ln w="12700">
            <a:solidFill>
              <a:schemeClr val="tx1"/>
            </a:solidFill>
          </a:ln>
        </p:spPr>
      </p:pic>
    </p:spTree>
    <p:extLst>
      <p:ext uri="{BB962C8B-B14F-4D97-AF65-F5344CB8AC3E}">
        <p14:creationId xmlns:p14="http://schemas.microsoft.com/office/powerpoint/2010/main" val="1319876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spTree>
    <p:extLst>
      <p:ext uri="{BB962C8B-B14F-4D97-AF65-F5344CB8AC3E}">
        <p14:creationId xmlns:p14="http://schemas.microsoft.com/office/powerpoint/2010/main" val="2410838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9"/>
            <a:ext cx="9144000" cy="1177845"/>
          </a:xfrm>
        </p:spPr>
        <p:txBody>
          <a:bodyPr>
            <a:normAutofit/>
          </a:bodyPr>
          <a:lstStyle/>
          <a:p>
            <a:r>
              <a:rPr lang="en-US" altLang="zh-TW" sz="3200" dirty="0"/>
              <a:t>Existing Approaches to</a:t>
            </a:r>
            <a:br>
              <a:rPr lang="en-US" altLang="zh-TW" sz="3200" dirty="0"/>
            </a:br>
            <a:r>
              <a:rPr lang="en-US" altLang="zh-TW" sz="3200" dirty="0"/>
              <a:t> </a:t>
            </a:r>
            <a:r>
              <a:rPr lang="en-US" altLang="zh-TW" sz="3200" dirty="0">
                <a:solidFill>
                  <a:srgbClr val="0070C0"/>
                </a:solidFill>
              </a:rPr>
              <a:t>Open Conversation</a:t>
            </a:r>
            <a:endParaRPr lang="zh-TW" altLang="en-US" sz="3200" dirty="0">
              <a:solidFill>
                <a:srgbClr val="0070C0"/>
              </a:solidFill>
            </a:endParaRPr>
          </a:p>
        </p:txBody>
      </p:sp>
      <p:sp>
        <p:nvSpPr>
          <p:cNvPr id="3" name="Content Placeholder 2"/>
          <p:cNvSpPr>
            <a:spLocks noGrp="1"/>
          </p:cNvSpPr>
          <p:nvPr>
            <p:ph idx="1"/>
          </p:nvPr>
        </p:nvSpPr>
        <p:spPr>
          <a:xfrm>
            <a:off x="457200" y="1174778"/>
            <a:ext cx="8229600" cy="4953000"/>
          </a:xfrm>
        </p:spPr>
        <p:txBody>
          <a:bodyPr>
            <a:normAutofit/>
          </a:bodyPr>
          <a:lstStyle/>
          <a:p>
            <a:r>
              <a:rPr lang="en-US" altLang="zh-TW" sz="2400" dirty="0"/>
              <a:t>Combining </a:t>
            </a:r>
            <a:r>
              <a:rPr lang="en-US" altLang="zh-TW" sz="2400" b="1" dirty="0"/>
              <a:t>multiple automated dialog systems</a:t>
            </a:r>
          </a:p>
          <a:p>
            <a:pPr lvl="2"/>
            <a:r>
              <a:rPr lang="en-US" altLang="zh-TW" sz="2200" dirty="0" err="1">
                <a:solidFill>
                  <a:schemeClr val="bg1">
                    <a:lumMod val="50000"/>
                  </a:schemeClr>
                </a:solidFill>
              </a:rPr>
              <a:t>DialPort</a:t>
            </a:r>
            <a:r>
              <a:rPr lang="en-US" altLang="zh-TW" sz="2200" dirty="0">
                <a:solidFill>
                  <a:schemeClr val="bg1">
                    <a:lumMod val="50000"/>
                  </a:schemeClr>
                </a:solidFill>
              </a:rPr>
              <a:t> (</a:t>
            </a:r>
            <a:r>
              <a:rPr lang="en-US" altLang="zh-TW" sz="2200" dirty="0">
                <a:solidFill>
                  <a:schemeClr val="bg1">
                    <a:lumMod val="50000"/>
                  </a:schemeClr>
                </a:solidFill>
                <a:ea typeface="Arial Unicode MS" panose="020B0604020202020204" pitchFamily="34" charset="-120"/>
              </a:rPr>
              <a:t>Zhao, </a:t>
            </a:r>
            <a:r>
              <a:rPr lang="en-US" altLang="zh-TW" sz="2200" i="1" dirty="0">
                <a:solidFill>
                  <a:schemeClr val="bg1">
                    <a:lumMod val="50000"/>
                  </a:schemeClr>
                </a:solidFill>
                <a:ea typeface="Arial Unicode MS" panose="020B0604020202020204" pitchFamily="34" charset="-120"/>
              </a:rPr>
              <a:t>et al</a:t>
            </a:r>
            <a:r>
              <a:rPr lang="en-US" altLang="zh-TW" sz="2200" dirty="0">
                <a:solidFill>
                  <a:schemeClr val="bg1">
                    <a:lumMod val="50000"/>
                  </a:schemeClr>
                </a:solidFill>
                <a:ea typeface="Arial Unicode MS" panose="020B0604020202020204" pitchFamily="34" charset="-120"/>
              </a:rPr>
              <a:t>., 2016)</a:t>
            </a:r>
          </a:p>
          <a:p>
            <a:r>
              <a:rPr lang="en-US" altLang="zh-TW" sz="2400" b="1" dirty="0"/>
              <a:t>End-to-end</a:t>
            </a:r>
            <a:r>
              <a:rPr lang="en-US" altLang="zh-TW" sz="2400" dirty="0"/>
              <a:t> framework for dialogue systems </a:t>
            </a:r>
            <a:endParaRPr lang="en-US" altLang="zh-TW" sz="2200" dirty="0"/>
          </a:p>
          <a:p>
            <a:pPr lvl="2"/>
            <a:r>
              <a:rPr lang="en-US" altLang="zh-TW" sz="2200" dirty="0" err="1">
                <a:solidFill>
                  <a:schemeClr val="bg1">
                    <a:lumMod val="50000"/>
                  </a:schemeClr>
                </a:solidFill>
              </a:rPr>
              <a:t>Serban</a:t>
            </a:r>
            <a:r>
              <a:rPr lang="en-US" altLang="zh-TW" sz="2200" dirty="0">
                <a:solidFill>
                  <a:schemeClr val="bg1">
                    <a:lumMod val="50000"/>
                  </a:schemeClr>
                </a:solidFill>
              </a:rPr>
              <a:t>, et al. 2016; Li, et al. 2017</a:t>
            </a:r>
            <a:endParaRPr lang="en-US" altLang="zh-TW" sz="2800" dirty="0">
              <a:solidFill>
                <a:schemeClr val="bg1">
                  <a:lumMod val="50000"/>
                </a:schemeClr>
              </a:solidFill>
            </a:endParaRPr>
          </a:p>
          <a:p>
            <a:r>
              <a:rPr lang="en-US" altLang="zh-TW" sz="2400" b="1" dirty="0"/>
              <a:t>Adapting</a:t>
            </a:r>
            <a:r>
              <a:rPr lang="en-US" altLang="zh-TW" sz="2400" dirty="0"/>
              <a:t> a model to many other domains</a:t>
            </a:r>
          </a:p>
          <a:p>
            <a:pPr lvl="2"/>
            <a:r>
              <a:rPr lang="en-US" altLang="zh-TW" sz="2200" dirty="0">
                <a:solidFill>
                  <a:schemeClr val="bg1">
                    <a:lumMod val="50000"/>
                  </a:schemeClr>
                </a:solidFill>
                <a:ea typeface="Arial Unicode MS" panose="020B0604020202020204" pitchFamily="34" charset="-120"/>
              </a:rPr>
              <a:t>Walker, </a:t>
            </a:r>
            <a:r>
              <a:rPr lang="en-US" altLang="zh-TW" sz="2200" i="1" dirty="0">
                <a:solidFill>
                  <a:schemeClr val="bg1">
                    <a:lumMod val="50000"/>
                  </a:schemeClr>
                </a:solidFill>
                <a:ea typeface="Arial Unicode MS" panose="020B0604020202020204" pitchFamily="34" charset="-120"/>
              </a:rPr>
              <a:t>et al</a:t>
            </a:r>
            <a:r>
              <a:rPr lang="en-US" altLang="zh-TW" sz="2200" dirty="0">
                <a:solidFill>
                  <a:schemeClr val="bg1">
                    <a:lumMod val="50000"/>
                  </a:schemeClr>
                </a:solidFill>
                <a:ea typeface="Arial Unicode MS" panose="020B0604020202020204" pitchFamily="34" charset="-120"/>
              </a:rPr>
              <a:t>., 2007; Sun</a:t>
            </a:r>
            <a:r>
              <a:rPr lang="en-US" altLang="zh-TW" sz="2200" i="1" dirty="0">
                <a:solidFill>
                  <a:schemeClr val="bg1">
                    <a:lumMod val="50000"/>
                  </a:schemeClr>
                </a:solidFill>
                <a:ea typeface="Arial Unicode MS" panose="020B0604020202020204" pitchFamily="34" charset="-120"/>
              </a:rPr>
              <a:t>, et al.</a:t>
            </a:r>
            <a:r>
              <a:rPr lang="en-US" altLang="zh-TW" sz="2200" dirty="0">
                <a:solidFill>
                  <a:schemeClr val="bg1">
                    <a:lumMod val="50000"/>
                  </a:schemeClr>
                </a:solidFill>
                <a:ea typeface="Arial Unicode MS" panose="020B0604020202020204" pitchFamily="34" charset="-120"/>
              </a:rPr>
              <a:t>, 2016</a:t>
            </a:r>
            <a:endParaRPr lang="en-US" altLang="zh-TW" sz="2200" dirty="0">
              <a:solidFill>
                <a:schemeClr val="bg1">
                  <a:lumMod val="50000"/>
                </a:schemeClr>
              </a:solidFill>
            </a:endParaRPr>
          </a:p>
          <a:p>
            <a:r>
              <a:rPr lang="en-US" altLang="zh-TW" sz="2400" b="1" dirty="0"/>
              <a:t>Chit-chat </a:t>
            </a:r>
            <a:r>
              <a:rPr lang="en-US" altLang="zh-TW" sz="2400" dirty="0"/>
              <a:t>systems (social bot)</a:t>
            </a:r>
          </a:p>
          <a:p>
            <a:pPr lvl="2"/>
            <a:r>
              <a:rPr lang="en-US" altLang="zh-TW" sz="2200" dirty="0">
                <a:solidFill>
                  <a:schemeClr val="bg1">
                    <a:lumMod val="50000"/>
                  </a:schemeClr>
                </a:solidFill>
              </a:rPr>
              <a:t>Hold social conversations </a:t>
            </a:r>
            <a:r>
              <a:rPr lang="en-US" altLang="zh-TW" sz="2200" dirty="0">
                <a:solidFill>
                  <a:schemeClr val="bg1">
                    <a:lumMod val="50000"/>
                  </a:schemeClr>
                </a:solidFill>
                <a:ea typeface="Arial Unicode MS" panose="020B0604020202020204" pitchFamily="34" charset="-120"/>
              </a:rPr>
              <a:t>(</a:t>
            </a:r>
            <a:r>
              <a:rPr lang="en-US" altLang="zh-TW" sz="2200" dirty="0" err="1">
                <a:solidFill>
                  <a:schemeClr val="bg1">
                    <a:lumMod val="50000"/>
                  </a:schemeClr>
                </a:solidFill>
                <a:ea typeface="Arial Unicode MS" panose="020B0604020202020204" pitchFamily="34" charset="-120"/>
              </a:rPr>
              <a:t>Banchs</a:t>
            </a:r>
            <a:r>
              <a:rPr lang="en-US" altLang="zh-TW" sz="2200" dirty="0">
                <a:solidFill>
                  <a:schemeClr val="bg1">
                    <a:lumMod val="50000"/>
                  </a:schemeClr>
                </a:solidFill>
                <a:ea typeface="Arial Unicode MS" panose="020B0604020202020204" pitchFamily="34" charset="-120"/>
              </a:rPr>
              <a:t>, </a:t>
            </a:r>
            <a:r>
              <a:rPr lang="en-US" altLang="zh-TW" sz="2200" i="1" dirty="0">
                <a:solidFill>
                  <a:schemeClr val="bg1">
                    <a:lumMod val="50000"/>
                  </a:schemeClr>
                </a:solidFill>
                <a:ea typeface="Arial Unicode MS" panose="020B0604020202020204" pitchFamily="34" charset="-120"/>
              </a:rPr>
              <a:t>et al</a:t>
            </a:r>
            <a:r>
              <a:rPr lang="en-US" altLang="zh-TW" sz="2200" dirty="0">
                <a:solidFill>
                  <a:schemeClr val="bg1">
                    <a:lumMod val="50000"/>
                  </a:schemeClr>
                </a:solidFill>
                <a:ea typeface="Arial Unicode MS" panose="020B0604020202020204" pitchFamily="34" charset="-120"/>
              </a:rPr>
              <a:t>., 2012)</a:t>
            </a:r>
          </a:p>
          <a:p>
            <a:pPr marL="176022" indent="0">
              <a:buNone/>
            </a:pPr>
            <a:endParaRPr lang="en-US" altLang="zh-TW" sz="2400" b="1" dirty="0"/>
          </a:p>
          <a:p>
            <a:r>
              <a:rPr lang="en-US" altLang="zh-TW" sz="2400" b="1" dirty="0"/>
              <a:t>Still a very hard problem…</a:t>
            </a:r>
          </a:p>
        </p:txBody>
      </p:sp>
      <p:pic>
        <p:nvPicPr>
          <p:cNvPr id="10" name="Picture 9" descr="A screenshot of a social media post&#10;&#10;Description generated with very high confidence">
            <a:extLst>
              <a:ext uri="{FF2B5EF4-FFF2-40B4-BE49-F238E27FC236}">
                <a16:creationId xmlns:a16="http://schemas.microsoft.com/office/drawing/2014/main" id="{86B17BF7-6133-4524-B4C3-730455C5E526}"/>
              </a:ext>
            </a:extLst>
          </p:cNvPr>
          <p:cNvPicPr>
            <a:picLocks noChangeAspect="1"/>
          </p:cNvPicPr>
          <p:nvPr/>
        </p:nvPicPr>
        <p:blipFill rotWithShape="1">
          <a:blip r:embed="rId3">
            <a:extLst>
              <a:ext uri="{28A0092B-C50C-407E-A947-70E740481C1C}">
                <a14:useLocalDpi xmlns:a14="http://schemas.microsoft.com/office/drawing/2010/main" val="0"/>
              </a:ext>
            </a:extLst>
          </a:blip>
          <a:srcRect l="9582" t="39176" r="10001" b="32172"/>
          <a:stretch/>
        </p:blipFill>
        <p:spPr>
          <a:xfrm>
            <a:off x="341898" y="5153049"/>
            <a:ext cx="8460204" cy="1315057"/>
          </a:xfrm>
          <a:prstGeom prst="rect">
            <a:avLst/>
          </a:prstGeom>
        </p:spPr>
      </p:pic>
      <p:pic>
        <p:nvPicPr>
          <p:cNvPr id="12" name="Picture 11" descr="A screenshot of a computer&#10;&#10;Description generated with very high confidence">
            <a:extLst>
              <a:ext uri="{FF2B5EF4-FFF2-40B4-BE49-F238E27FC236}">
                <a16:creationId xmlns:a16="http://schemas.microsoft.com/office/drawing/2014/main" id="{32757F60-2ACB-47B8-B3B6-E54C29005DEE}"/>
              </a:ext>
            </a:extLst>
          </p:cNvPr>
          <p:cNvPicPr>
            <a:picLocks noChangeAspect="1"/>
          </p:cNvPicPr>
          <p:nvPr/>
        </p:nvPicPr>
        <p:blipFill rotWithShape="1">
          <a:blip r:embed="rId4">
            <a:extLst>
              <a:ext uri="{28A0092B-C50C-407E-A947-70E740481C1C}">
                <a14:useLocalDpi xmlns:a14="http://schemas.microsoft.com/office/drawing/2010/main" val="0"/>
              </a:ext>
            </a:extLst>
          </a:blip>
          <a:srcRect l="40619" t="16811" r="40733" b="76689"/>
          <a:stretch/>
        </p:blipFill>
        <p:spPr>
          <a:xfrm>
            <a:off x="6680200" y="4832513"/>
            <a:ext cx="1982202" cy="320536"/>
          </a:xfrm>
          <a:prstGeom prst="rect">
            <a:avLst/>
          </a:prstGeom>
        </p:spPr>
      </p:pic>
    </p:spTree>
    <p:extLst>
      <p:ext uri="{BB962C8B-B14F-4D97-AF65-F5344CB8AC3E}">
        <p14:creationId xmlns:p14="http://schemas.microsoft.com/office/powerpoint/2010/main" val="2695271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99"/>
            <a:ext cx="9144000" cy="1177845"/>
          </a:xfrm>
        </p:spPr>
        <p:txBody>
          <a:bodyPr>
            <a:normAutofit/>
          </a:bodyPr>
          <a:lstStyle/>
          <a:p>
            <a:r>
              <a:rPr lang="en-US" altLang="zh-TW" sz="3200" dirty="0"/>
              <a:t>Existing Approaches to</a:t>
            </a:r>
            <a:br>
              <a:rPr lang="en-US" altLang="zh-TW" sz="3200" dirty="0"/>
            </a:br>
            <a:r>
              <a:rPr lang="en-US" altLang="zh-TW" sz="3200" dirty="0"/>
              <a:t> </a:t>
            </a:r>
            <a:r>
              <a:rPr lang="en-US" altLang="zh-TW" sz="3200" dirty="0">
                <a:solidFill>
                  <a:srgbClr val="0070C0"/>
                </a:solidFill>
              </a:rPr>
              <a:t>Open Conversation</a:t>
            </a:r>
            <a:endParaRPr lang="zh-TW" altLang="en-US" sz="3200" dirty="0">
              <a:solidFill>
                <a:srgbClr val="0070C0"/>
              </a:solidFill>
            </a:endParaRPr>
          </a:p>
        </p:txBody>
      </p:sp>
      <p:sp>
        <p:nvSpPr>
          <p:cNvPr id="3" name="Content Placeholder 2"/>
          <p:cNvSpPr>
            <a:spLocks noGrp="1"/>
          </p:cNvSpPr>
          <p:nvPr>
            <p:ph idx="1"/>
          </p:nvPr>
        </p:nvSpPr>
        <p:spPr>
          <a:xfrm>
            <a:off x="457200" y="1190544"/>
            <a:ext cx="8229600" cy="4953000"/>
          </a:xfrm>
        </p:spPr>
        <p:txBody>
          <a:bodyPr>
            <a:normAutofit/>
          </a:bodyPr>
          <a:lstStyle/>
          <a:p>
            <a:r>
              <a:rPr lang="en-US" altLang="zh-TW" sz="2400" dirty="0"/>
              <a:t>Combining </a:t>
            </a:r>
            <a:r>
              <a:rPr lang="en-US" altLang="zh-TW" sz="2400" b="1" dirty="0"/>
              <a:t>multiple task-oriented dialog systems</a:t>
            </a:r>
          </a:p>
          <a:p>
            <a:pPr lvl="2"/>
            <a:r>
              <a:rPr lang="en-US" altLang="zh-TW" sz="2200" dirty="0" err="1">
                <a:solidFill>
                  <a:schemeClr val="bg1">
                    <a:lumMod val="50000"/>
                  </a:schemeClr>
                </a:solidFill>
              </a:rPr>
              <a:t>DialPort</a:t>
            </a:r>
            <a:r>
              <a:rPr lang="en-US" altLang="zh-TW" sz="2200" dirty="0">
                <a:solidFill>
                  <a:schemeClr val="bg1">
                    <a:lumMod val="50000"/>
                  </a:schemeClr>
                </a:solidFill>
              </a:rPr>
              <a:t> (</a:t>
            </a:r>
            <a:r>
              <a:rPr lang="en-US" altLang="zh-TW" sz="2200" dirty="0">
                <a:solidFill>
                  <a:schemeClr val="bg1">
                    <a:lumMod val="50000"/>
                  </a:schemeClr>
                </a:solidFill>
                <a:ea typeface="Arial Unicode MS" panose="020B0604020202020204" pitchFamily="34" charset="-120"/>
              </a:rPr>
              <a:t>Zhao, </a:t>
            </a:r>
            <a:r>
              <a:rPr lang="en-US" altLang="zh-TW" sz="2200" i="1" dirty="0">
                <a:solidFill>
                  <a:schemeClr val="bg1">
                    <a:lumMod val="50000"/>
                  </a:schemeClr>
                </a:solidFill>
                <a:ea typeface="Arial Unicode MS" panose="020B0604020202020204" pitchFamily="34" charset="-120"/>
              </a:rPr>
              <a:t>et al</a:t>
            </a:r>
            <a:r>
              <a:rPr lang="en-US" altLang="zh-TW" sz="2200" dirty="0">
                <a:solidFill>
                  <a:schemeClr val="bg1">
                    <a:lumMod val="50000"/>
                  </a:schemeClr>
                </a:solidFill>
                <a:ea typeface="Arial Unicode MS" panose="020B0604020202020204" pitchFamily="34" charset="-120"/>
              </a:rPr>
              <a:t>., 2016)</a:t>
            </a:r>
          </a:p>
          <a:p>
            <a:r>
              <a:rPr lang="en-US" altLang="zh-TW" sz="2400" b="1" dirty="0"/>
              <a:t>End-to-end</a:t>
            </a:r>
            <a:r>
              <a:rPr lang="en-US" altLang="zh-TW" sz="2400" dirty="0"/>
              <a:t> framework for dialogue systems </a:t>
            </a:r>
            <a:endParaRPr lang="en-US" altLang="zh-TW" sz="2200" dirty="0"/>
          </a:p>
          <a:p>
            <a:pPr lvl="2"/>
            <a:r>
              <a:rPr lang="en-US" altLang="zh-TW" sz="2200" dirty="0" err="1">
                <a:solidFill>
                  <a:schemeClr val="bg1">
                    <a:lumMod val="50000"/>
                  </a:schemeClr>
                </a:solidFill>
              </a:rPr>
              <a:t>Serban</a:t>
            </a:r>
            <a:r>
              <a:rPr lang="en-US" altLang="zh-TW" sz="2200" dirty="0">
                <a:solidFill>
                  <a:schemeClr val="bg1">
                    <a:lumMod val="50000"/>
                  </a:schemeClr>
                </a:solidFill>
              </a:rPr>
              <a:t>, et al. 2016; Li, et al. 2017</a:t>
            </a:r>
            <a:endParaRPr lang="en-US" altLang="zh-TW" sz="2800" dirty="0">
              <a:solidFill>
                <a:schemeClr val="bg1">
                  <a:lumMod val="50000"/>
                </a:schemeClr>
              </a:solidFill>
            </a:endParaRPr>
          </a:p>
          <a:p>
            <a:r>
              <a:rPr lang="en-US" altLang="zh-TW" sz="2400" b="1" dirty="0"/>
              <a:t>Adapting</a:t>
            </a:r>
            <a:r>
              <a:rPr lang="en-US" altLang="zh-TW" sz="2400" dirty="0"/>
              <a:t> a model to many other domains</a:t>
            </a:r>
          </a:p>
          <a:p>
            <a:pPr lvl="2"/>
            <a:r>
              <a:rPr lang="en-US" altLang="zh-TW" sz="2200" dirty="0">
                <a:solidFill>
                  <a:schemeClr val="bg1">
                    <a:lumMod val="50000"/>
                  </a:schemeClr>
                </a:solidFill>
                <a:ea typeface="Arial Unicode MS" panose="020B0604020202020204" pitchFamily="34" charset="-120"/>
              </a:rPr>
              <a:t>Walker, </a:t>
            </a:r>
            <a:r>
              <a:rPr lang="en-US" altLang="zh-TW" sz="2200" i="1" dirty="0">
                <a:solidFill>
                  <a:schemeClr val="bg1">
                    <a:lumMod val="50000"/>
                  </a:schemeClr>
                </a:solidFill>
                <a:ea typeface="Arial Unicode MS" panose="020B0604020202020204" pitchFamily="34" charset="-120"/>
              </a:rPr>
              <a:t>et al</a:t>
            </a:r>
            <a:r>
              <a:rPr lang="en-US" altLang="zh-TW" sz="2200" dirty="0">
                <a:solidFill>
                  <a:schemeClr val="bg1">
                    <a:lumMod val="50000"/>
                  </a:schemeClr>
                </a:solidFill>
                <a:ea typeface="Arial Unicode MS" panose="020B0604020202020204" pitchFamily="34" charset="-120"/>
              </a:rPr>
              <a:t>., 2007; Sun</a:t>
            </a:r>
            <a:r>
              <a:rPr lang="en-US" altLang="zh-TW" sz="2200" i="1" dirty="0">
                <a:solidFill>
                  <a:schemeClr val="bg1">
                    <a:lumMod val="50000"/>
                  </a:schemeClr>
                </a:solidFill>
                <a:ea typeface="Arial Unicode MS" panose="020B0604020202020204" pitchFamily="34" charset="-120"/>
              </a:rPr>
              <a:t>, et al.</a:t>
            </a:r>
            <a:r>
              <a:rPr lang="en-US" altLang="zh-TW" sz="2200" dirty="0">
                <a:solidFill>
                  <a:schemeClr val="bg1">
                    <a:lumMod val="50000"/>
                  </a:schemeClr>
                </a:solidFill>
                <a:ea typeface="Arial Unicode MS" panose="020B0604020202020204" pitchFamily="34" charset="-120"/>
              </a:rPr>
              <a:t>, 2016</a:t>
            </a:r>
            <a:endParaRPr lang="en-US" altLang="zh-TW" sz="2200" dirty="0">
              <a:solidFill>
                <a:schemeClr val="bg1">
                  <a:lumMod val="50000"/>
                </a:schemeClr>
              </a:solidFill>
            </a:endParaRPr>
          </a:p>
          <a:p>
            <a:r>
              <a:rPr lang="en-US" altLang="zh-TW" sz="2400" b="1" dirty="0"/>
              <a:t>Chit-chat </a:t>
            </a:r>
            <a:r>
              <a:rPr lang="en-US" altLang="zh-TW" sz="2400" dirty="0"/>
              <a:t>systems (social bot)</a:t>
            </a:r>
          </a:p>
          <a:p>
            <a:pPr lvl="2"/>
            <a:r>
              <a:rPr lang="en-US" altLang="zh-TW" sz="2200" dirty="0">
                <a:solidFill>
                  <a:schemeClr val="bg1">
                    <a:lumMod val="50000"/>
                  </a:schemeClr>
                </a:solidFill>
              </a:rPr>
              <a:t>Hold social conversations </a:t>
            </a:r>
            <a:r>
              <a:rPr lang="en-US" altLang="zh-TW" sz="2200" dirty="0">
                <a:solidFill>
                  <a:schemeClr val="bg1">
                    <a:lumMod val="50000"/>
                  </a:schemeClr>
                </a:solidFill>
                <a:ea typeface="Arial Unicode MS" panose="020B0604020202020204" pitchFamily="34" charset="-120"/>
              </a:rPr>
              <a:t>(</a:t>
            </a:r>
            <a:r>
              <a:rPr lang="en-US" altLang="zh-TW" sz="2200" dirty="0" err="1">
                <a:solidFill>
                  <a:schemeClr val="bg1">
                    <a:lumMod val="50000"/>
                  </a:schemeClr>
                </a:solidFill>
                <a:ea typeface="Arial Unicode MS" panose="020B0604020202020204" pitchFamily="34" charset="-120"/>
              </a:rPr>
              <a:t>Banchs</a:t>
            </a:r>
            <a:r>
              <a:rPr lang="en-US" altLang="zh-TW" sz="2200" dirty="0">
                <a:solidFill>
                  <a:schemeClr val="bg1">
                    <a:lumMod val="50000"/>
                  </a:schemeClr>
                </a:solidFill>
                <a:ea typeface="Arial Unicode MS" panose="020B0604020202020204" pitchFamily="34" charset="-120"/>
              </a:rPr>
              <a:t>, </a:t>
            </a:r>
            <a:r>
              <a:rPr lang="en-US" altLang="zh-TW" sz="2200" i="1" dirty="0">
                <a:solidFill>
                  <a:schemeClr val="bg1">
                    <a:lumMod val="50000"/>
                  </a:schemeClr>
                </a:solidFill>
                <a:ea typeface="Arial Unicode MS" panose="020B0604020202020204" pitchFamily="34" charset="-120"/>
              </a:rPr>
              <a:t>et al</a:t>
            </a:r>
            <a:r>
              <a:rPr lang="en-US" altLang="zh-TW" sz="2200" dirty="0">
                <a:solidFill>
                  <a:schemeClr val="bg1">
                    <a:lumMod val="50000"/>
                  </a:schemeClr>
                </a:solidFill>
                <a:ea typeface="Arial Unicode MS" panose="020B0604020202020204" pitchFamily="34" charset="-120"/>
              </a:rPr>
              <a:t>., 2012)</a:t>
            </a:r>
          </a:p>
          <a:p>
            <a:pPr marL="176022" indent="0">
              <a:buNone/>
            </a:pPr>
            <a:endParaRPr lang="en-US" altLang="zh-TW" sz="2400" b="1" dirty="0"/>
          </a:p>
          <a:p>
            <a:r>
              <a:rPr lang="en-US" altLang="zh-TW" sz="2400" b="1" dirty="0"/>
              <a:t>Still a very hard problem…</a:t>
            </a:r>
          </a:p>
        </p:txBody>
      </p:sp>
      <p:pic>
        <p:nvPicPr>
          <p:cNvPr id="10" name="Picture 9" descr="A screenshot of a social media post&#10;&#10;Description generated with very high confidence">
            <a:extLst>
              <a:ext uri="{FF2B5EF4-FFF2-40B4-BE49-F238E27FC236}">
                <a16:creationId xmlns:a16="http://schemas.microsoft.com/office/drawing/2014/main" id="{86B17BF7-6133-4524-B4C3-730455C5E526}"/>
              </a:ext>
            </a:extLst>
          </p:cNvPr>
          <p:cNvPicPr>
            <a:picLocks noChangeAspect="1"/>
          </p:cNvPicPr>
          <p:nvPr/>
        </p:nvPicPr>
        <p:blipFill rotWithShape="1">
          <a:blip r:embed="rId3">
            <a:extLst>
              <a:ext uri="{28A0092B-C50C-407E-A947-70E740481C1C}">
                <a14:useLocalDpi xmlns:a14="http://schemas.microsoft.com/office/drawing/2010/main" val="0"/>
              </a:ext>
            </a:extLst>
          </a:blip>
          <a:srcRect l="9582" t="39176" r="10001" b="32172"/>
          <a:stretch/>
        </p:blipFill>
        <p:spPr>
          <a:xfrm>
            <a:off x="341898" y="5153049"/>
            <a:ext cx="8460204" cy="1315057"/>
          </a:xfrm>
          <a:prstGeom prst="rect">
            <a:avLst/>
          </a:prstGeom>
        </p:spPr>
      </p:pic>
      <p:pic>
        <p:nvPicPr>
          <p:cNvPr id="12" name="Picture 11" descr="A screenshot of a computer&#10;&#10;Description generated with very high confidence">
            <a:extLst>
              <a:ext uri="{FF2B5EF4-FFF2-40B4-BE49-F238E27FC236}">
                <a16:creationId xmlns:a16="http://schemas.microsoft.com/office/drawing/2014/main" id="{32757F60-2ACB-47B8-B3B6-E54C29005DEE}"/>
              </a:ext>
            </a:extLst>
          </p:cNvPr>
          <p:cNvPicPr>
            <a:picLocks noChangeAspect="1"/>
          </p:cNvPicPr>
          <p:nvPr/>
        </p:nvPicPr>
        <p:blipFill rotWithShape="1">
          <a:blip r:embed="rId4">
            <a:extLst>
              <a:ext uri="{28A0092B-C50C-407E-A947-70E740481C1C}">
                <a14:useLocalDpi xmlns:a14="http://schemas.microsoft.com/office/drawing/2010/main" val="0"/>
              </a:ext>
            </a:extLst>
          </a:blip>
          <a:srcRect l="40619" t="16811" r="40733" b="76689"/>
          <a:stretch/>
        </p:blipFill>
        <p:spPr>
          <a:xfrm>
            <a:off x="6680200" y="4832513"/>
            <a:ext cx="1982202" cy="320536"/>
          </a:xfrm>
          <a:prstGeom prst="rect">
            <a:avLst/>
          </a:prstGeom>
        </p:spPr>
      </p:pic>
      <p:sp>
        <p:nvSpPr>
          <p:cNvPr id="6" name="Rectangle 5">
            <a:extLst>
              <a:ext uri="{FF2B5EF4-FFF2-40B4-BE49-F238E27FC236}">
                <a16:creationId xmlns:a16="http://schemas.microsoft.com/office/drawing/2014/main" id="{853FCDAF-D670-4C07-9041-E5D41A486508}"/>
              </a:ext>
            </a:extLst>
          </p:cNvPr>
          <p:cNvSpPr/>
          <p:nvPr/>
        </p:nvSpPr>
        <p:spPr>
          <a:xfrm>
            <a:off x="-127000" y="-241300"/>
            <a:ext cx="9499600" cy="73152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ell phone&#10;&#10;Description generated with very high confidence">
            <a:extLst>
              <a:ext uri="{FF2B5EF4-FFF2-40B4-BE49-F238E27FC236}">
                <a16:creationId xmlns:a16="http://schemas.microsoft.com/office/drawing/2014/main" id="{3F8607C2-4B9F-4423-A351-324315996B91}"/>
              </a:ext>
            </a:extLst>
          </p:cNvPr>
          <p:cNvPicPr>
            <a:picLocks noChangeAspect="1"/>
          </p:cNvPicPr>
          <p:nvPr/>
        </p:nvPicPr>
        <p:blipFill rotWithShape="1">
          <a:blip r:embed="rId5">
            <a:extLst>
              <a:ext uri="{28A0092B-C50C-407E-A947-70E740481C1C}">
                <a14:useLocalDpi xmlns:a14="http://schemas.microsoft.com/office/drawing/2010/main" val="0"/>
              </a:ext>
            </a:extLst>
          </a:blip>
          <a:srcRect l="11322" t="17896" r="11113" b="43147"/>
          <a:stretch/>
        </p:blipFill>
        <p:spPr>
          <a:xfrm>
            <a:off x="972099" y="390082"/>
            <a:ext cx="7225202" cy="5671436"/>
          </a:xfrm>
          <a:prstGeom prst="rect">
            <a:avLst/>
          </a:prstGeom>
        </p:spPr>
      </p:pic>
      <p:grpSp>
        <p:nvGrpSpPr>
          <p:cNvPr id="8" name="Group 7">
            <a:extLst>
              <a:ext uri="{FF2B5EF4-FFF2-40B4-BE49-F238E27FC236}">
                <a16:creationId xmlns:a16="http://schemas.microsoft.com/office/drawing/2014/main" id="{FA70CDD8-EC2D-4692-973A-AA6209923BC7}"/>
              </a:ext>
            </a:extLst>
          </p:cNvPr>
          <p:cNvGrpSpPr/>
          <p:nvPr/>
        </p:nvGrpSpPr>
        <p:grpSpPr>
          <a:xfrm>
            <a:off x="6060396" y="5871610"/>
            <a:ext cx="2871154" cy="827756"/>
            <a:chOff x="-3431052" y="4950744"/>
            <a:chExt cx="2871154" cy="827756"/>
          </a:xfrm>
        </p:grpSpPr>
        <p:sp>
          <p:nvSpPr>
            <p:cNvPr id="9" name="Rectangle 8">
              <a:extLst>
                <a:ext uri="{FF2B5EF4-FFF2-40B4-BE49-F238E27FC236}">
                  <a16:creationId xmlns:a16="http://schemas.microsoft.com/office/drawing/2014/main" id="{F134E488-B275-4EA0-A41B-09F83B20FFB0}"/>
                </a:ext>
              </a:extLst>
            </p:cNvPr>
            <p:cNvSpPr/>
            <p:nvPr/>
          </p:nvSpPr>
          <p:spPr>
            <a:xfrm>
              <a:off x="-3431052" y="4950744"/>
              <a:ext cx="2871154" cy="82775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0E67D425-1446-43E3-8393-9A132B7262C1}"/>
                </a:ext>
              </a:extLst>
            </p:cNvPr>
            <p:cNvSpPr txBox="1"/>
            <p:nvPr/>
          </p:nvSpPr>
          <p:spPr>
            <a:xfrm>
              <a:off x="-3379298" y="5041456"/>
              <a:ext cx="2819400"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MIT Technology Review</a:t>
              </a:r>
            </a:p>
            <a:p>
              <a:r>
                <a:rPr lang="en-US" dirty="0">
                  <a:latin typeface="Arial" panose="020B0604020202020204" pitchFamily="34" charset="0"/>
                  <a:cs typeface="Arial" panose="020B0604020202020204" pitchFamily="34" charset="0"/>
                </a:rPr>
                <a:t>Feb 27, 2018</a:t>
              </a:r>
            </a:p>
          </p:txBody>
        </p:sp>
      </p:grpSp>
    </p:spTree>
    <p:extLst>
      <p:ext uri="{BB962C8B-B14F-4D97-AF65-F5344CB8AC3E}">
        <p14:creationId xmlns:p14="http://schemas.microsoft.com/office/powerpoint/2010/main" val="3163729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spTree>
    <p:extLst>
      <p:ext uri="{BB962C8B-B14F-4D97-AF65-F5344CB8AC3E}">
        <p14:creationId xmlns:p14="http://schemas.microsoft.com/office/powerpoint/2010/main" val="1138448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spTree>
    <p:extLst>
      <p:ext uri="{BB962C8B-B14F-4D97-AF65-F5344CB8AC3E}">
        <p14:creationId xmlns:p14="http://schemas.microsoft.com/office/powerpoint/2010/main" val="470581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pic>
        <p:nvPicPr>
          <p:cNvPr id="18" name="Picture 2" descr="C:\Users\windx0303\Dropbox\Chorus_Deployment\logo\Chorus ICON.PNG">
            <a:extLst>
              <a:ext uri="{FF2B5EF4-FFF2-40B4-BE49-F238E27FC236}">
                <a16:creationId xmlns:a16="http://schemas.microsoft.com/office/drawing/2014/main" id="{B6D71F7B-9761-4535-80A4-CB93A2E11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478" y="4429986"/>
            <a:ext cx="1082114" cy="108274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2A49097-556B-4691-957A-F18EA30C4789}"/>
              </a:ext>
            </a:extLst>
          </p:cNvPr>
          <p:cNvSpPr txBox="1">
            <a:spLocks/>
          </p:cNvSpPr>
          <p:nvPr/>
        </p:nvSpPr>
        <p:spPr>
          <a:xfrm>
            <a:off x="6325842" y="5358525"/>
            <a:ext cx="2790136" cy="654577"/>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Crowd-Powered</a:t>
            </a:r>
          </a:p>
          <a:p>
            <a:r>
              <a:rPr lang="en-US" altLang="zh-TW" sz="1400" dirty="0"/>
              <a:t>Dialog Systems</a:t>
            </a:r>
            <a:endParaRPr lang="en-US" sz="1400" dirty="0"/>
          </a:p>
        </p:txBody>
      </p:sp>
    </p:spTree>
    <p:extLst>
      <p:ext uri="{BB962C8B-B14F-4D97-AF65-F5344CB8AC3E}">
        <p14:creationId xmlns:p14="http://schemas.microsoft.com/office/powerpoint/2010/main" val="3412485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pic>
        <p:nvPicPr>
          <p:cNvPr id="18" name="Picture 2" descr="C:\Users\windx0303\Dropbox\Chorus_Deployment\logo\Chorus ICON.PNG">
            <a:extLst>
              <a:ext uri="{FF2B5EF4-FFF2-40B4-BE49-F238E27FC236}">
                <a16:creationId xmlns:a16="http://schemas.microsoft.com/office/drawing/2014/main" id="{B6D71F7B-9761-4535-80A4-CB93A2E11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478" y="4429986"/>
            <a:ext cx="1082114" cy="108274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2A49097-556B-4691-957A-F18EA30C4789}"/>
              </a:ext>
            </a:extLst>
          </p:cNvPr>
          <p:cNvSpPr txBox="1">
            <a:spLocks/>
          </p:cNvSpPr>
          <p:nvPr/>
        </p:nvSpPr>
        <p:spPr>
          <a:xfrm>
            <a:off x="6325842" y="5358525"/>
            <a:ext cx="2790136" cy="654577"/>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Crowd-Powered</a:t>
            </a:r>
          </a:p>
          <a:p>
            <a:r>
              <a:rPr lang="en-US" altLang="zh-TW" sz="1400" dirty="0"/>
              <a:t>Dialog Systems</a:t>
            </a:r>
            <a:endParaRPr lang="en-US" sz="1400" dirty="0"/>
          </a:p>
        </p:txBody>
      </p:sp>
      <p:sp>
        <p:nvSpPr>
          <p:cNvPr id="25" name="Arrow: Up 24">
            <a:extLst>
              <a:ext uri="{FF2B5EF4-FFF2-40B4-BE49-F238E27FC236}">
                <a16:creationId xmlns:a16="http://schemas.microsoft.com/office/drawing/2014/main" id="{3C5EC1AB-C782-4B28-9761-6B4322B2F602}"/>
              </a:ext>
            </a:extLst>
          </p:cNvPr>
          <p:cNvSpPr/>
          <p:nvPr/>
        </p:nvSpPr>
        <p:spPr>
          <a:xfrm>
            <a:off x="7263008" y="2428014"/>
            <a:ext cx="825654" cy="188799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2085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pic>
        <p:nvPicPr>
          <p:cNvPr id="18" name="Picture 2" descr="C:\Users\windx0303\Dropbox\Chorus_Deployment\logo\Chorus ICON.PNG">
            <a:extLst>
              <a:ext uri="{FF2B5EF4-FFF2-40B4-BE49-F238E27FC236}">
                <a16:creationId xmlns:a16="http://schemas.microsoft.com/office/drawing/2014/main" id="{B6D71F7B-9761-4535-80A4-CB93A2E11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478" y="4429986"/>
            <a:ext cx="1082114" cy="108274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2A49097-556B-4691-957A-F18EA30C4789}"/>
              </a:ext>
            </a:extLst>
          </p:cNvPr>
          <p:cNvSpPr txBox="1">
            <a:spLocks/>
          </p:cNvSpPr>
          <p:nvPr/>
        </p:nvSpPr>
        <p:spPr>
          <a:xfrm>
            <a:off x="6325842" y="5358525"/>
            <a:ext cx="2790136" cy="654577"/>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Crowd-Powered</a:t>
            </a:r>
          </a:p>
          <a:p>
            <a:r>
              <a:rPr lang="en-US" altLang="zh-TW" sz="1400" dirty="0"/>
              <a:t>Dialog Systems</a:t>
            </a:r>
            <a:endParaRPr lang="en-US" sz="1400" dirty="0"/>
          </a:p>
        </p:txBody>
      </p:sp>
      <p:sp>
        <p:nvSpPr>
          <p:cNvPr id="20" name="Arrow: Up 19">
            <a:extLst>
              <a:ext uri="{FF2B5EF4-FFF2-40B4-BE49-F238E27FC236}">
                <a16:creationId xmlns:a16="http://schemas.microsoft.com/office/drawing/2014/main" id="{2EB63771-E33F-426A-A7A9-5AECBA981E1C}"/>
              </a:ext>
            </a:extLst>
          </p:cNvPr>
          <p:cNvSpPr/>
          <p:nvPr/>
        </p:nvSpPr>
        <p:spPr>
          <a:xfrm>
            <a:off x="7263008" y="2428014"/>
            <a:ext cx="825654" cy="188799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FC36865-4FAA-40EB-AE61-C1F41BC54D27}"/>
              </a:ext>
            </a:extLst>
          </p:cNvPr>
          <p:cNvSpPr txBox="1"/>
          <p:nvPr/>
        </p:nvSpPr>
        <p:spPr>
          <a:xfrm rot="20840427">
            <a:off x="3106905" y="3698143"/>
            <a:ext cx="4417942" cy="646331"/>
          </a:xfrm>
          <a:prstGeom prst="rect">
            <a:avLst/>
          </a:prstGeom>
          <a:noFill/>
        </p:spPr>
        <p:txBody>
          <a:bodyPr wrap="square" rtlCol="0">
            <a:spAutoFit/>
          </a:bodyPr>
          <a:lstStyle/>
          <a:p>
            <a:pPr algn="ctr"/>
            <a:r>
              <a:rPr lang="en-US" sz="3600" b="1" dirty="0">
                <a:solidFill>
                  <a:srgbClr val="FF0000"/>
                </a:solidFill>
                <a:latin typeface="MV Boli" panose="02000500030200090000" pitchFamily="2" charset="0"/>
                <a:cs typeface="MV Boli" panose="02000500030200090000" pitchFamily="2" charset="0"/>
              </a:rPr>
              <a:t>Kenneth’s Thesis!</a:t>
            </a:r>
          </a:p>
        </p:txBody>
      </p:sp>
    </p:spTree>
    <p:extLst>
      <p:ext uri="{BB962C8B-B14F-4D97-AF65-F5344CB8AC3E}">
        <p14:creationId xmlns:p14="http://schemas.microsoft.com/office/powerpoint/2010/main" val="148961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5C9F3-6279-467A-B374-8A91B4C4BDF7}"/>
              </a:ext>
            </a:extLst>
          </p:cNvPr>
          <p:cNvSpPr>
            <a:spLocks noGrp="1"/>
          </p:cNvSpPr>
          <p:nvPr>
            <p:ph type="title"/>
          </p:nvPr>
        </p:nvSpPr>
        <p:spPr/>
        <p:txBody>
          <a:bodyPr/>
          <a:lstStyle/>
          <a:p>
            <a:r>
              <a:rPr lang="en-US" dirty="0"/>
              <a:t>About Me</a:t>
            </a:r>
          </a:p>
        </p:txBody>
      </p:sp>
      <p:grpSp>
        <p:nvGrpSpPr>
          <p:cNvPr id="12" name="Group 11">
            <a:extLst>
              <a:ext uri="{FF2B5EF4-FFF2-40B4-BE49-F238E27FC236}">
                <a16:creationId xmlns:a16="http://schemas.microsoft.com/office/drawing/2014/main" id="{C796DE94-6F51-4978-8660-5454890041A8}"/>
              </a:ext>
            </a:extLst>
          </p:cNvPr>
          <p:cNvGrpSpPr/>
          <p:nvPr/>
        </p:nvGrpSpPr>
        <p:grpSpPr>
          <a:xfrm>
            <a:off x="1673676" y="5660569"/>
            <a:ext cx="6693808" cy="411480"/>
            <a:chOff x="672192" y="5602513"/>
            <a:chExt cx="6693808" cy="411480"/>
          </a:xfrm>
        </p:grpSpPr>
        <p:sp>
          <p:nvSpPr>
            <p:cNvPr id="6" name="TextBox 5">
              <a:extLst>
                <a:ext uri="{FF2B5EF4-FFF2-40B4-BE49-F238E27FC236}">
                  <a16:creationId xmlns:a16="http://schemas.microsoft.com/office/drawing/2014/main" id="{900DADF8-B25E-400A-9B10-271884752317}"/>
                </a:ext>
              </a:extLst>
            </p:cNvPr>
            <p:cNvSpPr txBox="1"/>
            <p:nvPr/>
          </p:nvSpPr>
          <p:spPr>
            <a:xfrm>
              <a:off x="1132268" y="5602513"/>
              <a:ext cx="316411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@windx0303</a:t>
              </a:r>
            </a:p>
          </p:txBody>
        </p:sp>
        <p:sp>
          <p:nvSpPr>
            <p:cNvPr id="7" name="TextBox 6">
              <a:extLst>
                <a:ext uri="{FF2B5EF4-FFF2-40B4-BE49-F238E27FC236}">
                  <a16:creationId xmlns:a16="http://schemas.microsoft.com/office/drawing/2014/main" id="{B0E26B5F-0A38-43CD-B208-2B1A5F0EC7F8}"/>
                </a:ext>
              </a:extLst>
            </p:cNvPr>
            <p:cNvSpPr txBox="1"/>
            <p:nvPr/>
          </p:nvSpPr>
          <p:spPr>
            <a:xfrm>
              <a:off x="4201886" y="5602513"/>
              <a:ext cx="316411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KennethHuang.cc</a:t>
              </a:r>
            </a:p>
          </p:txBody>
        </p:sp>
        <p:pic>
          <p:nvPicPr>
            <p:cNvPr id="9" name="Picture 8" descr="A picture containing ax, tool&#10;&#10;Description generated with very high confidence">
              <a:extLst>
                <a:ext uri="{FF2B5EF4-FFF2-40B4-BE49-F238E27FC236}">
                  <a16:creationId xmlns:a16="http://schemas.microsoft.com/office/drawing/2014/main" id="{85890A77-454F-4FBB-9899-8700315D45B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2192" y="5602513"/>
              <a:ext cx="503618" cy="409609"/>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C7B02911-F459-4A45-83C7-A662ACC164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819434" y="5602513"/>
              <a:ext cx="411480" cy="411480"/>
            </a:xfrm>
            <a:prstGeom prst="rect">
              <a:avLst/>
            </a:prstGeom>
          </p:spPr>
        </p:pic>
      </p:grpSp>
      <p:pic>
        <p:nvPicPr>
          <p:cNvPr id="8" name="Content Placeholder 7" descr="A screenshot of a social media post&#10;&#10;Description automatically generated">
            <a:extLst>
              <a:ext uri="{FF2B5EF4-FFF2-40B4-BE49-F238E27FC236}">
                <a16:creationId xmlns:a16="http://schemas.microsoft.com/office/drawing/2014/main" id="{F988B040-78BC-48EB-8011-913260C17A9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3608" y="1690689"/>
            <a:ext cx="8844447" cy="3405187"/>
          </a:xfrm>
        </p:spPr>
      </p:pic>
    </p:spTree>
    <p:extLst>
      <p:ext uri="{BB962C8B-B14F-4D97-AF65-F5344CB8AC3E}">
        <p14:creationId xmlns:p14="http://schemas.microsoft.com/office/powerpoint/2010/main" val="278178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pic>
        <p:nvPicPr>
          <p:cNvPr id="18" name="Picture 2" descr="C:\Users\windx0303\Dropbox\Chorus_Deployment\logo\Chorus ICON.PNG">
            <a:extLst>
              <a:ext uri="{FF2B5EF4-FFF2-40B4-BE49-F238E27FC236}">
                <a16:creationId xmlns:a16="http://schemas.microsoft.com/office/drawing/2014/main" id="{B6D71F7B-9761-4535-80A4-CB93A2E11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478" y="4429986"/>
            <a:ext cx="1082114" cy="108274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2A49097-556B-4691-957A-F18EA30C4789}"/>
              </a:ext>
            </a:extLst>
          </p:cNvPr>
          <p:cNvSpPr txBox="1">
            <a:spLocks/>
          </p:cNvSpPr>
          <p:nvPr/>
        </p:nvSpPr>
        <p:spPr>
          <a:xfrm>
            <a:off x="6325842" y="5358525"/>
            <a:ext cx="2790136" cy="654577"/>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Crowd-Powered</a:t>
            </a:r>
          </a:p>
          <a:p>
            <a:r>
              <a:rPr lang="en-US" altLang="zh-TW" sz="1400" dirty="0"/>
              <a:t>Dialog Systems</a:t>
            </a:r>
            <a:endParaRPr lang="en-US" sz="1400" dirty="0"/>
          </a:p>
        </p:txBody>
      </p:sp>
      <p:sp>
        <p:nvSpPr>
          <p:cNvPr id="20" name="Oval 19">
            <a:extLst>
              <a:ext uri="{FF2B5EF4-FFF2-40B4-BE49-F238E27FC236}">
                <a16:creationId xmlns:a16="http://schemas.microsoft.com/office/drawing/2014/main" id="{C9B379A0-7CF5-4B72-945E-2E67221898A5}"/>
              </a:ext>
            </a:extLst>
          </p:cNvPr>
          <p:cNvSpPr/>
          <p:nvPr/>
        </p:nvSpPr>
        <p:spPr>
          <a:xfrm>
            <a:off x="6680820" y="4320425"/>
            <a:ext cx="2015429" cy="1784002"/>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B9D36CD-1FA2-4344-A5D9-42A1F6DE0CAA}"/>
              </a:ext>
            </a:extLst>
          </p:cNvPr>
          <p:cNvSpPr/>
          <p:nvPr/>
        </p:nvSpPr>
        <p:spPr>
          <a:xfrm>
            <a:off x="844569" y="602665"/>
            <a:ext cx="5713884" cy="25052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675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7F57-BFAE-4FF1-9F05-E239BAA78C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36D239-8DC0-405D-8B49-0346CD4C8EF1}"/>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61A07A40-1481-47BE-B322-CA21D4605C49}"/>
              </a:ext>
            </a:extLst>
          </p:cNvPr>
          <p:cNvPicPr>
            <a:picLocks noChangeAspect="1"/>
          </p:cNvPicPr>
          <p:nvPr/>
        </p:nvPicPr>
        <p:blipFill rotWithShape="1">
          <a:blip r:embed="rId3">
            <a:extLst>
              <a:ext uri="{28A0092B-C50C-407E-A947-70E740481C1C}">
                <a14:useLocalDpi xmlns:a14="http://schemas.microsoft.com/office/drawing/2010/main" val="0"/>
              </a:ext>
            </a:extLst>
          </a:blip>
          <a:srcRect l="-91" r="152"/>
          <a:stretch/>
        </p:blipFill>
        <p:spPr>
          <a:xfrm>
            <a:off x="-568334" y="0"/>
            <a:ext cx="10280668" cy="6858000"/>
          </a:xfrm>
          <a:prstGeom prst="rect">
            <a:avLst/>
          </a:prstGeom>
        </p:spPr>
      </p:pic>
      <p:sp>
        <p:nvSpPr>
          <p:cNvPr id="5" name="Rectangle 4">
            <a:extLst>
              <a:ext uri="{FF2B5EF4-FFF2-40B4-BE49-F238E27FC236}">
                <a16:creationId xmlns:a16="http://schemas.microsoft.com/office/drawing/2014/main" id="{515461F4-A33C-42DC-8EB5-51D19634C572}"/>
              </a:ext>
            </a:extLst>
          </p:cNvPr>
          <p:cNvSpPr/>
          <p:nvPr/>
        </p:nvSpPr>
        <p:spPr>
          <a:xfrm>
            <a:off x="-568334" y="2932746"/>
            <a:ext cx="10280668" cy="1696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B49846D-2C04-4B7E-8A23-EB9E81845772}"/>
              </a:ext>
            </a:extLst>
          </p:cNvPr>
          <p:cNvSpPr txBox="1">
            <a:spLocks/>
          </p:cNvSpPr>
          <p:nvPr/>
        </p:nvSpPr>
        <p:spPr>
          <a:xfrm>
            <a:off x="-1" y="2932746"/>
            <a:ext cx="9144000" cy="1696810"/>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2800" dirty="0">
                <a:solidFill>
                  <a:srgbClr val="0070C0"/>
                </a:solidFill>
              </a:rPr>
              <a:t>Chorus:</a:t>
            </a:r>
            <a:r>
              <a:rPr lang="en-US" altLang="zh-TW" sz="2800" dirty="0"/>
              <a:t> A Crowd-Powered</a:t>
            </a:r>
            <a:br>
              <a:rPr lang="en-US" altLang="zh-TW" sz="2800" dirty="0"/>
            </a:br>
            <a:r>
              <a:rPr lang="en-US" altLang="zh-TW" sz="2800" dirty="0"/>
              <a:t>Conversation Assistant</a:t>
            </a:r>
            <a:r>
              <a:rPr lang="en-US" dirty="0">
                <a:latin typeface="Arial Black" panose="020B0A04020102020204" pitchFamily="34" charset="0"/>
              </a:rPr>
              <a:t/>
            </a:r>
            <a:br>
              <a:rPr lang="en-US" dirty="0">
                <a:latin typeface="Arial Black" panose="020B0A04020102020204" pitchFamily="34" charset="0"/>
              </a:rPr>
            </a:br>
            <a:r>
              <a:rPr lang="en-US" sz="1600" dirty="0">
                <a:solidFill>
                  <a:schemeClr val="bg1">
                    <a:lumMod val="50000"/>
                  </a:schemeClr>
                </a:solidFill>
              </a:rPr>
              <a:t/>
            </a:r>
            <a:br>
              <a:rPr lang="en-US" sz="1600" dirty="0">
                <a:solidFill>
                  <a:schemeClr val="bg1">
                    <a:lumMod val="50000"/>
                  </a:schemeClr>
                </a:solidFill>
              </a:rPr>
            </a:br>
            <a:r>
              <a:rPr lang="en-US" sz="1600" dirty="0">
                <a:solidFill>
                  <a:schemeClr val="bg1">
                    <a:lumMod val="50000"/>
                  </a:schemeClr>
                </a:solidFill>
              </a:rPr>
              <a:t>[ </a:t>
            </a:r>
            <a:r>
              <a:rPr lang="en-US" sz="1600" dirty="0">
                <a:solidFill>
                  <a:schemeClr val="tx1">
                    <a:lumMod val="50000"/>
                    <a:lumOff val="50000"/>
                  </a:schemeClr>
                </a:solidFill>
              </a:rPr>
              <a:t>HCOMP’16, HCOMP’17 ]</a:t>
            </a:r>
            <a:endParaRPr lang="en-US" sz="1600" dirty="0">
              <a:latin typeface="Arial Black" panose="020B0A04020102020204" pitchFamily="34" charset="0"/>
            </a:endParaRPr>
          </a:p>
        </p:txBody>
      </p:sp>
    </p:spTree>
    <p:extLst>
      <p:ext uri="{BB962C8B-B14F-4D97-AF65-F5344CB8AC3E}">
        <p14:creationId xmlns:p14="http://schemas.microsoft.com/office/powerpoint/2010/main" val="595016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240FF7-0782-4A91-A3EE-91184A68FA6B}"/>
              </a:ext>
            </a:extLst>
          </p:cNvPr>
          <p:cNvSpPr/>
          <p:nvPr/>
        </p:nvSpPr>
        <p:spPr>
          <a:xfrm>
            <a:off x="-380815" y="5833846"/>
            <a:ext cx="9715315" cy="1135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 name="Picture 7" descr="A close up of a device&#10;&#10;Description generated with high confidence">
            <a:extLst>
              <a:ext uri="{FF2B5EF4-FFF2-40B4-BE49-F238E27FC236}">
                <a16:creationId xmlns:a16="http://schemas.microsoft.com/office/drawing/2014/main" id="{6FB846A6-95D6-4A73-9F35-70F10BDD1B4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0417" t="33457" r="25416" b="5861"/>
          <a:stretch/>
        </p:blipFill>
        <p:spPr>
          <a:xfrm>
            <a:off x="3791278" y="2275059"/>
            <a:ext cx="5143737" cy="3975297"/>
          </a:xfrm>
          <a:prstGeom prst="rect">
            <a:avLst/>
          </a:prstGeom>
        </p:spPr>
      </p:pic>
      <p:sp>
        <p:nvSpPr>
          <p:cNvPr id="12" name="TextBox 11">
            <a:extLst>
              <a:ext uri="{FF2B5EF4-FFF2-40B4-BE49-F238E27FC236}">
                <a16:creationId xmlns:a16="http://schemas.microsoft.com/office/drawing/2014/main" id="{A6DC427C-88FC-4F45-A6BC-EA08172AD7E7}"/>
              </a:ext>
            </a:extLst>
          </p:cNvPr>
          <p:cNvSpPr txBox="1"/>
          <p:nvPr/>
        </p:nvSpPr>
        <p:spPr>
          <a:xfrm>
            <a:off x="37993" y="6257183"/>
            <a:ext cx="8864813" cy="584775"/>
          </a:xfrm>
          <a:prstGeom prst="rect">
            <a:avLst/>
          </a:prstGeom>
          <a:noFill/>
        </p:spPr>
        <p:txBody>
          <a:bodyPr wrap="square" rtlCol="0">
            <a:spAutoFit/>
          </a:bodyPr>
          <a:lstStyle/>
          <a:p>
            <a:r>
              <a:rPr lang="en-US" altLang="zh-TW" sz="1600" b="1" dirty="0">
                <a:solidFill>
                  <a:srgbClr val="0070C0"/>
                </a:solidFill>
                <a:latin typeface="Arial" panose="020B0604020202020204" pitchFamily="34" charset="0"/>
                <a:cs typeface="Arial" panose="020B0604020202020204" pitchFamily="34" charset="0"/>
              </a:rPr>
              <a:t>Chorus: A Crowd-Powered Conversational Assistant</a:t>
            </a:r>
            <a:br>
              <a:rPr lang="en-US" altLang="zh-TW" sz="1600" b="1" dirty="0">
                <a:solidFill>
                  <a:srgbClr val="0070C0"/>
                </a:solidFill>
                <a:latin typeface="Arial" panose="020B0604020202020204" pitchFamily="34" charset="0"/>
                <a:cs typeface="Arial" panose="020B0604020202020204" pitchFamily="34" charset="0"/>
              </a:rPr>
            </a:br>
            <a:r>
              <a:rPr lang="en-US" altLang="zh-TW" sz="1600" dirty="0" err="1">
                <a:latin typeface="Arial" panose="020B0604020202020204" pitchFamily="34" charset="0"/>
                <a:cs typeface="Arial" panose="020B0604020202020204" pitchFamily="34" charset="0"/>
              </a:rPr>
              <a:t>Lasecki</a:t>
            </a:r>
            <a:r>
              <a:rPr lang="en-US" altLang="zh-TW" sz="1600" dirty="0">
                <a:latin typeface="Arial" panose="020B0604020202020204" pitchFamily="34" charset="0"/>
                <a:cs typeface="Arial" panose="020B0604020202020204" pitchFamily="34" charset="0"/>
              </a:rPr>
              <a:t>, et al. UIST’13.</a:t>
            </a:r>
            <a:endParaRPr lang="zh-TW" altLang="en-US" sz="1600" dirty="0">
              <a:latin typeface="Arial" panose="020B0604020202020204" pitchFamily="34" charset="0"/>
              <a:cs typeface="Arial" panose="020B0604020202020204" pitchFamily="34" charset="0"/>
            </a:endParaRPr>
          </a:p>
        </p:txBody>
      </p:sp>
      <p:sp>
        <p:nvSpPr>
          <p:cNvPr id="14" name="Content Placeholder 2"/>
          <p:cNvSpPr>
            <a:spLocks noGrp="1"/>
          </p:cNvSpPr>
          <p:nvPr>
            <p:ph idx="1"/>
          </p:nvPr>
        </p:nvSpPr>
        <p:spPr>
          <a:xfrm>
            <a:off x="162300" y="1834754"/>
            <a:ext cx="8229600" cy="4525963"/>
          </a:xfrm>
        </p:spPr>
        <p:txBody>
          <a:bodyPr>
            <a:normAutofit/>
          </a:bodyPr>
          <a:lstStyle/>
          <a:p>
            <a:r>
              <a:rPr lang="en-US" altLang="zh-TW" sz="2800" b="1" dirty="0">
                <a:latin typeface="Arial" panose="020B0604020202020204" pitchFamily="34" charset="0"/>
                <a:cs typeface="Arial" panose="020B0604020202020204" pitchFamily="34" charset="0"/>
              </a:rPr>
              <a:t>Crowd workers collectively hold a conversation by:</a:t>
            </a:r>
            <a:br>
              <a:rPr lang="en-US" altLang="zh-TW" sz="2800" b="1" dirty="0">
                <a:latin typeface="Arial" panose="020B0604020202020204" pitchFamily="34" charset="0"/>
                <a:cs typeface="Arial" panose="020B0604020202020204" pitchFamily="34" charset="0"/>
              </a:rPr>
            </a:br>
            <a:endParaRPr lang="en-US" altLang="zh-TW" sz="2800" b="1" dirty="0">
              <a:latin typeface="Arial" panose="020B0604020202020204" pitchFamily="34" charset="0"/>
              <a:cs typeface="Arial" panose="020B0604020202020204" pitchFamily="34" charset="0"/>
            </a:endParaRPr>
          </a:p>
          <a:p>
            <a:pPr marL="914400" lvl="1" indent="-514350">
              <a:buFont typeface="+mj-lt"/>
              <a:buAutoNum type="arabicPeriod"/>
            </a:pPr>
            <a:r>
              <a:rPr lang="en-US" altLang="zh-TW" sz="2000" b="1" u="sng" dirty="0">
                <a:solidFill>
                  <a:srgbClr val="0070C0"/>
                </a:solidFill>
                <a:latin typeface="Arial" panose="020B0604020202020204" pitchFamily="34" charset="0"/>
                <a:cs typeface="Arial" panose="020B0604020202020204" pitchFamily="34" charset="0"/>
              </a:rPr>
              <a:t>Propose</a:t>
            </a:r>
            <a:r>
              <a:rPr lang="en-US" altLang="zh-TW" sz="2000" b="1" dirty="0">
                <a:latin typeface="Arial" panose="020B0604020202020204" pitchFamily="34" charset="0"/>
                <a:cs typeface="Arial" panose="020B0604020202020204" pitchFamily="34" charset="0"/>
              </a:rPr>
              <a:t> Responses</a:t>
            </a:r>
          </a:p>
          <a:p>
            <a:pPr marL="914400" lvl="1" indent="-514350">
              <a:buFont typeface="+mj-lt"/>
              <a:buAutoNum type="arabicPeriod"/>
            </a:pPr>
            <a:r>
              <a:rPr lang="en-US" altLang="zh-TW" sz="2000" b="1" u="sng" dirty="0">
                <a:solidFill>
                  <a:srgbClr val="0070C0"/>
                </a:solidFill>
                <a:latin typeface="Arial" panose="020B0604020202020204" pitchFamily="34" charset="0"/>
                <a:cs typeface="Arial" panose="020B0604020202020204" pitchFamily="34" charset="0"/>
              </a:rPr>
              <a:t>Vote</a:t>
            </a:r>
            <a:r>
              <a:rPr lang="en-US" altLang="zh-TW" sz="2000" b="1" dirty="0">
                <a:latin typeface="Arial" panose="020B0604020202020204" pitchFamily="34" charset="0"/>
                <a:cs typeface="Arial" panose="020B0604020202020204" pitchFamily="34" charset="0"/>
              </a:rPr>
              <a:t> Responses</a:t>
            </a:r>
          </a:p>
          <a:p>
            <a:pPr marL="914400" lvl="1" indent="-514350">
              <a:buFont typeface="+mj-lt"/>
              <a:buAutoNum type="arabicPeriod"/>
            </a:pPr>
            <a:r>
              <a:rPr lang="en-US" altLang="zh-TW" sz="2000" b="1" dirty="0">
                <a:latin typeface="Arial" panose="020B0604020202020204" pitchFamily="34" charset="0"/>
                <a:cs typeface="Arial" panose="020B0604020202020204" pitchFamily="34" charset="0"/>
              </a:rPr>
              <a:t>Take </a:t>
            </a:r>
            <a:r>
              <a:rPr lang="en-US" altLang="zh-TW" sz="2000" b="1" u="sng" dirty="0">
                <a:solidFill>
                  <a:srgbClr val="0070C0"/>
                </a:solidFill>
                <a:latin typeface="Arial" panose="020B0604020202020204" pitchFamily="34" charset="0"/>
                <a:cs typeface="Arial" panose="020B0604020202020204" pitchFamily="34" charset="0"/>
              </a:rPr>
              <a:t>Notes</a:t>
            </a:r>
          </a:p>
          <a:p>
            <a:pPr marL="400050" lvl="1" indent="0">
              <a:buNone/>
            </a:pPr>
            <a:endParaRPr lang="en-US" altLang="zh-TW" sz="2000" b="1" u="sng" dirty="0">
              <a:solidFill>
                <a:srgbClr val="0070C0"/>
              </a:solidFill>
              <a:latin typeface="Arial" panose="020B0604020202020204" pitchFamily="34" charset="0"/>
              <a:cs typeface="Arial" panose="020B0604020202020204" pitchFamily="34" charset="0"/>
            </a:endParaRPr>
          </a:p>
          <a:p>
            <a:pPr marL="742950" lvl="1" indent="-342900"/>
            <a:r>
              <a:rPr lang="en-US" altLang="zh-TW" sz="2000" b="1" u="sng" dirty="0"/>
              <a:t>Reward points</a:t>
            </a:r>
            <a:r>
              <a:rPr lang="en-US" altLang="zh-TW" sz="2000" dirty="0"/>
              <a:t> for</a:t>
            </a:r>
            <a:br>
              <a:rPr lang="en-US" altLang="zh-TW" sz="2000" dirty="0"/>
            </a:br>
            <a:r>
              <a:rPr lang="en-US" altLang="zh-TW" sz="2000" dirty="0"/>
              <a:t>each action</a:t>
            </a:r>
          </a:p>
          <a:p>
            <a:pPr marL="742950" lvl="1" indent="-342900"/>
            <a:r>
              <a:rPr lang="en-US" altLang="zh-TW" sz="2000" b="1" u="sng" dirty="0"/>
              <a:t>Agreement</a:t>
            </a:r>
            <a:r>
              <a:rPr lang="en-US" altLang="zh-TW" sz="2000" dirty="0"/>
              <a:t> bonus</a:t>
            </a:r>
          </a:p>
          <a:p>
            <a:pPr marL="400050" lvl="1" indent="0">
              <a:buNone/>
            </a:pPr>
            <a:endParaRPr lang="en-US" altLang="zh-TW" sz="2000" b="1" u="sng" dirty="0">
              <a:solidFill>
                <a:srgbClr val="0070C0"/>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noAutofit/>
          </a:bodyPr>
          <a:lstStyle/>
          <a:p>
            <a:r>
              <a:rPr lang="en-US" altLang="zh-TW" dirty="0">
                <a:solidFill>
                  <a:srgbClr val="0070C0"/>
                </a:solidFill>
              </a:rPr>
              <a:t>Chorus</a:t>
            </a:r>
            <a:r>
              <a:rPr lang="en-US" altLang="zh-TW" dirty="0"/>
              <a:t>: A Crowd-Powered Conversation Assistant</a:t>
            </a:r>
            <a:endParaRPr lang="zh-TW" altLang="en-US" dirty="0"/>
          </a:p>
        </p:txBody>
      </p:sp>
    </p:spTree>
    <p:extLst>
      <p:ext uri="{BB962C8B-B14F-4D97-AF65-F5344CB8AC3E}">
        <p14:creationId xmlns:p14="http://schemas.microsoft.com/office/powerpoint/2010/main" val="1286630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81DC5E-8F14-4E72-BBD1-8922A808C509}"/>
              </a:ext>
            </a:extLst>
          </p:cNvPr>
          <p:cNvSpPr/>
          <p:nvPr/>
        </p:nvSpPr>
        <p:spPr>
          <a:xfrm>
            <a:off x="-3427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8" name="Picture 2" descr="C:\Users\windx0303\Dropbox\2017_Thesis_Proposal\new_interface.jpg">
            <a:extLst>
              <a:ext uri="{FF2B5EF4-FFF2-40B4-BE49-F238E27FC236}">
                <a16:creationId xmlns:a16="http://schemas.microsoft.com/office/drawing/2014/main" id="{5B7BD6FE-CBDA-47B0-B841-6597C6C508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827006"/>
            <a:ext cx="8429171" cy="58944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Autofit/>
          </a:bodyPr>
          <a:lstStyle/>
          <a:p>
            <a:r>
              <a:rPr lang="en-US" altLang="zh-TW" sz="3200" dirty="0"/>
              <a:t>User Interface</a:t>
            </a:r>
            <a:endParaRPr lang="zh-TW" altLang="en-US" sz="3200"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23</a:t>
            </a:fld>
            <a:r>
              <a:rPr lang="en-US"/>
              <a:t> / 31</a:t>
            </a:r>
            <a:endParaRPr lang="en-US" dirty="0"/>
          </a:p>
        </p:txBody>
      </p:sp>
      <p:sp>
        <p:nvSpPr>
          <p:cNvPr id="3" name="Rectangle 2">
            <a:extLst>
              <a:ext uri="{FF2B5EF4-FFF2-40B4-BE49-F238E27FC236}">
                <a16:creationId xmlns:a16="http://schemas.microsoft.com/office/drawing/2014/main" id="{913B47BE-D46F-42B4-8FCB-6FED7C84C1C1}"/>
              </a:ext>
            </a:extLst>
          </p:cNvPr>
          <p:cNvSpPr/>
          <p:nvPr/>
        </p:nvSpPr>
        <p:spPr>
          <a:xfrm>
            <a:off x="2645923" y="807551"/>
            <a:ext cx="8015592" cy="6030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5F75E06-4A6B-46B3-A180-394A8C5AB6BE}"/>
              </a:ext>
            </a:extLst>
          </p:cNvPr>
          <p:cNvSpPr/>
          <p:nvPr/>
        </p:nvSpPr>
        <p:spPr>
          <a:xfrm>
            <a:off x="-35140" y="4917636"/>
            <a:ext cx="8015592" cy="180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122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B81DC5E-8F14-4E72-BBD1-8922A808C509}"/>
              </a:ext>
            </a:extLst>
          </p:cNvPr>
          <p:cNvSpPr/>
          <p:nvPr/>
        </p:nvSpPr>
        <p:spPr>
          <a:xfrm>
            <a:off x="-3427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8" name="Picture 2" descr="C:\Users\windx0303\Dropbox\2017_Thesis_Proposal\new_interface.jpg">
            <a:extLst>
              <a:ext uri="{FF2B5EF4-FFF2-40B4-BE49-F238E27FC236}">
                <a16:creationId xmlns:a16="http://schemas.microsoft.com/office/drawing/2014/main" id="{5B7BD6FE-CBDA-47B0-B841-6597C6C508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827006"/>
            <a:ext cx="8429171" cy="58944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Autofit/>
          </a:bodyPr>
          <a:lstStyle/>
          <a:p>
            <a:r>
              <a:rPr lang="en-US" altLang="zh-TW" sz="3200" dirty="0"/>
              <a:t>User &amp; Worker Interface</a:t>
            </a:r>
            <a:endParaRPr lang="zh-TW" altLang="en-US" sz="3200"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24</a:t>
            </a:fld>
            <a:r>
              <a:rPr lang="en-US"/>
              <a:t> / 31</a:t>
            </a:r>
            <a:endParaRPr lang="en-US" dirty="0"/>
          </a:p>
        </p:txBody>
      </p:sp>
    </p:spTree>
    <p:extLst>
      <p:ext uri="{BB962C8B-B14F-4D97-AF65-F5344CB8AC3E}">
        <p14:creationId xmlns:p14="http://schemas.microsoft.com/office/powerpoint/2010/main" val="329187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234-EF56-4DAF-A37B-C417CD7F37FD}"/>
              </a:ext>
            </a:extLst>
          </p:cNvPr>
          <p:cNvSpPr>
            <a:spLocks noGrp="1"/>
          </p:cNvSpPr>
          <p:nvPr>
            <p:ph type="title"/>
          </p:nvPr>
        </p:nvSpPr>
        <p:spPr/>
        <p:txBody>
          <a:bodyPr/>
          <a:lstStyle/>
          <a:p>
            <a:endParaRPr lang="en-US"/>
          </a:p>
        </p:txBody>
      </p:sp>
      <p:pic>
        <p:nvPicPr>
          <p:cNvPr id="4" name="Chorus-demo">
            <a:hlinkClick r:id="" action="ppaction://media"/>
            <a:extLst>
              <a:ext uri="{FF2B5EF4-FFF2-40B4-BE49-F238E27FC236}">
                <a16:creationId xmlns:a16="http://schemas.microsoft.com/office/drawing/2014/main" id="{B8867C8C-C86F-4CA1-86FC-1253F0055C1F}"/>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3072" r="12887"/>
          <a:stretch/>
        </p:blipFill>
        <p:spPr>
          <a:xfrm>
            <a:off x="0" y="0"/>
            <a:ext cx="9144000" cy="6946704"/>
          </a:xfrm>
        </p:spPr>
      </p:pic>
    </p:spTree>
    <p:extLst>
      <p:ext uri="{BB962C8B-B14F-4D97-AF65-F5344CB8AC3E}">
        <p14:creationId xmlns:p14="http://schemas.microsoft.com/office/powerpoint/2010/main" val="357639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1143000"/>
          </a:xfrm>
        </p:spPr>
        <p:txBody>
          <a:bodyPr>
            <a:normAutofit/>
          </a:bodyPr>
          <a:lstStyle/>
          <a:p>
            <a:r>
              <a:rPr lang="en-US" altLang="zh-TW" dirty="0"/>
              <a:t>We </a:t>
            </a:r>
            <a:r>
              <a:rPr lang="en-US" altLang="zh-TW" dirty="0">
                <a:solidFill>
                  <a:srgbClr val="0070C0"/>
                </a:solidFill>
              </a:rPr>
              <a:t>Deployed</a:t>
            </a:r>
            <a:r>
              <a:rPr lang="en-US" altLang="zh-TW" dirty="0"/>
              <a:t> Chorus </a:t>
            </a:r>
            <a:endParaRPr lang="zh-TW" altLang="en-US" dirty="0"/>
          </a:p>
        </p:txBody>
      </p:sp>
      <p:sp>
        <p:nvSpPr>
          <p:cNvPr id="10" name="Content Placeholder 2"/>
          <p:cNvSpPr>
            <a:spLocks noGrp="1"/>
          </p:cNvSpPr>
          <p:nvPr>
            <p:ph idx="1"/>
          </p:nvPr>
        </p:nvSpPr>
        <p:spPr>
          <a:xfrm>
            <a:off x="381000" y="1074737"/>
            <a:ext cx="8686800" cy="4525963"/>
          </a:xfrm>
        </p:spPr>
        <p:txBody>
          <a:bodyPr>
            <a:normAutofit/>
          </a:bodyPr>
          <a:lstStyle/>
          <a:p>
            <a:r>
              <a:rPr lang="en-US" altLang="zh-TW" sz="2400" dirty="0">
                <a:latin typeface="Arial" panose="020B0604020202020204" pitchFamily="34" charset="0"/>
                <a:cs typeface="Arial" panose="020B0604020202020204" pitchFamily="34" charset="0"/>
              </a:rPr>
              <a:t>Launched on May 20</a:t>
            </a:r>
            <a:r>
              <a:rPr lang="en-US" altLang="zh-TW" sz="2400" baseline="30000" dirty="0">
                <a:latin typeface="Arial" panose="020B0604020202020204" pitchFamily="34" charset="0"/>
                <a:cs typeface="Arial" panose="020B0604020202020204" pitchFamily="34" charset="0"/>
              </a:rPr>
              <a:t>th</a:t>
            </a:r>
            <a:r>
              <a:rPr lang="en-US" altLang="zh-TW" sz="2400" dirty="0">
                <a:latin typeface="Arial" panose="020B0604020202020204" pitchFamily="34" charset="0"/>
                <a:cs typeface="Arial" panose="020B0604020202020204" pitchFamily="34" charset="0"/>
              </a:rPr>
              <a:t>, 2016</a:t>
            </a:r>
          </a:p>
          <a:p>
            <a:pPr lvl="1"/>
            <a:r>
              <a:rPr lang="en-US" altLang="zh-TW" sz="2400" dirty="0"/>
              <a:t>On Google Hangouts</a:t>
            </a:r>
          </a:p>
          <a:p>
            <a:pPr lvl="1"/>
            <a:r>
              <a:rPr lang="en-US" altLang="zh-TW" sz="2400" b="1" dirty="0">
                <a:solidFill>
                  <a:srgbClr val="0070C0"/>
                </a:solidFill>
              </a:rPr>
              <a:t>2200+</a:t>
            </a:r>
            <a:r>
              <a:rPr lang="en-US" altLang="zh-TW" sz="2400" dirty="0"/>
              <a:t> conversations, </a:t>
            </a:r>
            <a:r>
              <a:rPr lang="en-US" altLang="zh-TW" sz="2400" b="1" dirty="0">
                <a:solidFill>
                  <a:srgbClr val="0070C0"/>
                </a:solidFill>
              </a:rPr>
              <a:t>420+</a:t>
            </a:r>
            <a:r>
              <a:rPr lang="en-US" altLang="zh-TW" sz="2400" dirty="0"/>
              <a:t> users</a:t>
            </a:r>
            <a:endParaRPr lang="en-US" altLang="zh-TW" sz="2100" dirty="0">
              <a:latin typeface="Arial" panose="020B0604020202020204" pitchFamily="34" charset="0"/>
              <a:cs typeface="Arial" panose="020B0604020202020204" pitchFamily="34" charset="0"/>
            </a:endParaRPr>
          </a:p>
          <a:p>
            <a:r>
              <a:rPr lang="en-US" altLang="zh-TW" sz="2400" b="1" u="sng" dirty="0">
                <a:latin typeface="Arial" panose="020B0604020202020204" pitchFamily="34" charset="0"/>
                <a:cs typeface="Arial" panose="020B0604020202020204" pitchFamily="34" charset="0"/>
              </a:rPr>
              <a:t>TalkingToTheCrowd.org</a:t>
            </a:r>
            <a:endParaRPr lang="zh-TW" altLang="en-US" sz="2400" b="1" u="sng" dirty="0">
              <a:latin typeface="Arial" panose="020B0604020202020204" pitchFamily="34" charset="0"/>
              <a:cs typeface="Arial" panose="020B0604020202020204" pitchFamily="34" charset="0"/>
            </a:endParaRPr>
          </a:p>
        </p:txBody>
      </p:sp>
      <p:pic>
        <p:nvPicPr>
          <p:cNvPr id="4" name="Picture 3" descr="A screenshot of a computer&#10;&#10;Description generated with very high confidence">
            <a:extLst>
              <a:ext uri="{FF2B5EF4-FFF2-40B4-BE49-F238E27FC236}">
                <a16:creationId xmlns:a16="http://schemas.microsoft.com/office/drawing/2014/main" id="{A207A1FA-B215-4017-9E46-E871383DDB62}"/>
              </a:ext>
            </a:extLst>
          </p:cNvPr>
          <p:cNvPicPr>
            <a:picLocks noChangeAspect="1"/>
          </p:cNvPicPr>
          <p:nvPr/>
        </p:nvPicPr>
        <p:blipFill rotWithShape="1">
          <a:blip r:embed="rId3">
            <a:extLst>
              <a:ext uri="{28A0092B-C50C-407E-A947-70E740481C1C}">
                <a14:useLocalDpi xmlns:a14="http://schemas.microsoft.com/office/drawing/2010/main" val="0"/>
              </a:ext>
            </a:extLst>
          </a:blip>
          <a:srcRect l="17916" t="16913" r="16111" b="17901"/>
          <a:stretch/>
        </p:blipFill>
        <p:spPr>
          <a:xfrm>
            <a:off x="1238249" y="2761299"/>
            <a:ext cx="6838951" cy="3801017"/>
          </a:xfrm>
          <a:prstGeom prst="rect">
            <a:avLst/>
          </a:prstGeom>
        </p:spPr>
      </p:pic>
    </p:spTree>
    <p:extLst>
      <p:ext uri="{BB962C8B-B14F-4D97-AF65-F5344CB8AC3E}">
        <p14:creationId xmlns:p14="http://schemas.microsoft.com/office/powerpoint/2010/main" val="1167264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E492FD4-DFA8-41CD-8F0B-973EBCA9922C}"/>
              </a:ext>
            </a:extLst>
          </p:cNvPr>
          <p:cNvSpPr/>
          <p:nvPr/>
        </p:nvSpPr>
        <p:spPr>
          <a:xfrm>
            <a:off x="-3808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Rectangle 4"/>
          <p:cNvSpPr/>
          <p:nvPr/>
        </p:nvSpPr>
        <p:spPr>
          <a:xfrm>
            <a:off x="2819400" y="-285750"/>
            <a:ext cx="6972300" cy="8439150"/>
          </a:xfrm>
          <a:prstGeom prst="rect">
            <a:avLst/>
          </a:prstGeom>
          <a:solidFill>
            <a:srgbClr val="ECE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ounded Rectangle 6"/>
          <p:cNvSpPr/>
          <p:nvPr/>
        </p:nvSpPr>
        <p:spPr>
          <a:xfrm>
            <a:off x="4343400" y="1828800"/>
            <a:ext cx="3505200" cy="838200"/>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female, computer science PhD student in Texas</a:t>
            </a:r>
          </a:p>
        </p:txBody>
      </p:sp>
      <p:sp>
        <p:nvSpPr>
          <p:cNvPr id="9" name="Rounded Rectangle 8"/>
          <p:cNvSpPr/>
          <p:nvPr/>
        </p:nvSpPr>
        <p:spPr>
          <a:xfrm>
            <a:off x="4127375" y="4027487"/>
            <a:ext cx="3721225" cy="868363"/>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we're going to visit her this weekend from Pittsburgh</a:t>
            </a:r>
            <a:endParaRPr lang="zh-TW" altLang="en-US" sz="2200" dirty="0">
              <a:solidFill>
                <a:schemeClr val="tx1"/>
              </a:solidFill>
            </a:endParaRPr>
          </a:p>
        </p:txBody>
      </p:sp>
      <p:sp>
        <p:nvSpPr>
          <p:cNvPr id="10" name="Rounded Rectangle 9"/>
          <p:cNvSpPr/>
          <p:nvPr/>
        </p:nvSpPr>
        <p:spPr>
          <a:xfrm>
            <a:off x="5697166" y="4953000"/>
            <a:ext cx="2133600" cy="609600"/>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She's in Austin</a:t>
            </a:r>
          </a:p>
        </p:txBody>
      </p:sp>
      <p:sp>
        <p:nvSpPr>
          <p:cNvPr id="11" name="Rounded Rectangle 10"/>
          <p:cNvSpPr/>
          <p:nvPr/>
        </p:nvSpPr>
        <p:spPr>
          <a:xfrm>
            <a:off x="4249366" y="5619750"/>
            <a:ext cx="3599234" cy="116205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b="1" dirty="0">
                <a:solidFill>
                  <a:schemeClr val="tx1"/>
                </a:solidFill>
                <a:latin typeface="Arial" panose="020B0604020202020204" pitchFamily="34" charset="0"/>
                <a:cs typeface="Arial" panose="020B0604020202020204" pitchFamily="34" charset="0"/>
              </a:rPr>
              <a:t>Does she have any favorite TV shows, movies, or </a:t>
            </a:r>
            <a:r>
              <a:rPr lang="en-US" altLang="zh-TW" sz="2200" b="1">
                <a:solidFill>
                  <a:schemeClr val="tx1"/>
                </a:solidFill>
                <a:latin typeface="Arial" panose="020B0604020202020204" pitchFamily="34" charset="0"/>
                <a:cs typeface="Arial" panose="020B0604020202020204" pitchFamily="34" charset="0"/>
              </a:rPr>
              <a:t>video games?</a:t>
            </a:r>
            <a:endParaRPr lang="en-US" altLang="zh-TW" sz="2200" b="1" dirty="0">
              <a:solidFill>
                <a:schemeClr val="tx1"/>
              </a:solidFill>
              <a:latin typeface="Arial" panose="020B0604020202020204" pitchFamily="34" charset="0"/>
              <a:cs typeface="Arial" panose="020B0604020202020204" pitchFamily="34" charset="0"/>
            </a:endParaRPr>
          </a:p>
        </p:txBody>
      </p:sp>
      <p:pic>
        <p:nvPicPr>
          <p:cNvPr id="1026" name="Picture 2" descr="C:\Users\windx0303\Dropbox\Chorus_Deployment\logo\Chorus 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5625600"/>
            <a:ext cx="107937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windx0303\Dropbox\Chorus_Deployment\logo\Chorus 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0166" y="2730000"/>
            <a:ext cx="1079375"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8001000" y="4038600"/>
            <a:ext cx="838200" cy="762000"/>
            <a:chOff x="-4038600" y="2286000"/>
            <a:chExt cx="838200" cy="762000"/>
          </a:xfrm>
        </p:grpSpPr>
        <p:sp>
          <p:nvSpPr>
            <p:cNvPr id="22" name="Oval 21"/>
            <p:cNvSpPr/>
            <p:nvPr/>
          </p:nvSpPr>
          <p:spPr>
            <a:xfrm>
              <a:off x="-4038600" y="2286000"/>
              <a:ext cx="838200" cy="76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TextBox 22"/>
            <p:cNvSpPr txBox="1"/>
            <p:nvPr/>
          </p:nvSpPr>
          <p:spPr>
            <a:xfrm>
              <a:off x="-4038600" y="2362200"/>
              <a:ext cx="838200" cy="646331"/>
            </a:xfrm>
            <a:prstGeom prst="rect">
              <a:avLst/>
            </a:prstGeom>
            <a:noFill/>
          </p:spPr>
          <p:txBody>
            <a:bodyPr wrap="square" rtlCol="0">
              <a:spAutoFit/>
            </a:bodyPr>
            <a:lstStyle/>
            <a:p>
              <a:pPr algn="ctr"/>
              <a:r>
                <a:rPr lang="en-US" altLang="zh-TW" sz="3600" b="1" dirty="0">
                  <a:solidFill>
                    <a:schemeClr val="bg1"/>
                  </a:solidFill>
                  <a:latin typeface="Arial" panose="020B0604020202020204" pitchFamily="34" charset="0"/>
                  <a:cs typeface="Arial" panose="020B0604020202020204" pitchFamily="34" charset="0"/>
                </a:rPr>
                <a:t>U</a:t>
              </a:r>
              <a:endParaRPr lang="zh-TW" altLang="en-US" sz="3600" b="1" dirty="0">
                <a:solidFill>
                  <a:schemeClr val="bg1"/>
                </a:solidFill>
                <a:latin typeface="Arial" panose="020B0604020202020204" pitchFamily="34" charset="0"/>
                <a:cs typeface="Arial" panose="020B0604020202020204" pitchFamily="34" charset="0"/>
              </a:endParaRPr>
            </a:p>
          </p:txBody>
        </p:sp>
      </p:grpSp>
      <p:sp>
        <p:nvSpPr>
          <p:cNvPr id="25" name="Rounded Rectangle 24"/>
          <p:cNvSpPr/>
          <p:nvPr/>
        </p:nvSpPr>
        <p:spPr>
          <a:xfrm>
            <a:off x="4249366" y="2743200"/>
            <a:ext cx="3599234" cy="114300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Sure</a:t>
            </a:r>
            <a:r>
              <a:rPr lang="en-US" altLang="zh-TW" sz="2200" b="1" dirty="0">
                <a:solidFill>
                  <a:schemeClr val="tx1"/>
                </a:solidFill>
                <a:latin typeface="Arial" panose="020B0604020202020204" pitchFamily="34" charset="0"/>
                <a:cs typeface="Arial" panose="020B0604020202020204" pitchFamily="34" charset="0"/>
              </a:rPr>
              <a:t>! What types of things does your </a:t>
            </a:r>
            <a:r>
              <a:rPr lang="en-US" altLang="zh-TW" sz="2200" b="1">
                <a:solidFill>
                  <a:schemeClr val="tx1"/>
                </a:solidFill>
                <a:latin typeface="Arial" panose="020B0604020202020204" pitchFamily="34" charset="0"/>
                <a:cs typeface="Arial" panose="020B0604020202020204" pitchFamily="34" charset="0"/>
              </a:rPr>
              <a:t>friend like?</a:t>
            </a:r>
            <a:endParaRPr lang="en-US" altLang="zh-TW" sz="2200" b="1" dirty="0">
              <a:solidFill>
                <a:schemeClr val="tx1"/>
              </a:solidFill>
              <a:latin typeface="Arial" panose="020B0604020202020204" pitchFamily="34" charset="0"/>
              <a:cs typeface="Arial" panose="020B0604020202020204" pitchFamily="34" charset="0"/>
            </a:endParaRPr>
          </a:p>
        </p:txBody>
      </p:sp>
      <p:grpSp>
        <p:nvGrpSpPr>
          <p:cNvPr id="33" name="Group 32"/>
          <p:cNvGrpSpPr/>
          <p:nvPr/>
        </p:nvGrpSpPr>
        <p:grpSpPr>
          <a:xfrm>
            <a:off x="8001000" y="685800"/>
            <a:ext cx="838200" cy="762000"/>
            <a:chOff x="-4038600" y="2286000"/>
            <a:chExt cx="838200" cy="762000"/>
          </a:xfrm>
        </p:grpSpPr>
        <p:sp>
          <p:nvSpPr>
            <p:cNvPr id="34" name="Oval 33"/>
            <p:cNvSpPr/>
            <p:nvPr/>
          </p:nvSpPr>
          <p:spPr>
            <a:xfrm>
              <a:off x="-4038600" y="2286000"/>
              <a:ext cx="838200" cy="76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34"/>
            <p:cNvSpPr txBox="1"/>
            <p:nvPr/>
          </p:nvSpPr>
          <p:spPr>
            <a:xfrm>
              <a:off x="-4038600" y="2362200"/>
              <a:ext cx="838200" cy="646331"/>
            </a:xfrm>
            <a:prstGeom prst="rect">
              <a:avLst/>
            </a:prstGeom>
            <a:noFill/>
          </p:spPr>
          <p:txBody>
            <a:bodyPr wrap="square" rtlCol="0">
              <a:spAutoFit/>
            </a:bodyPr>
            <a:lstStyle/>
            <a:p>
              <a:pPr algn="ctr"/>
              <a:r>
                <a:rPr lang="en-US" altLang="zh-TW" sz="3600" b="1" dirty="0">
                  <a:solidFill>
                    <a:schemeClr val="bg1"/>
                  </a:solidFill>
                  <a:latin typeface="Arial" panose="020B0604020202020204" pitchFamily="34" charset="0"/>
                  <a:cs typeface="Arial" panose="020B0604020202020204" pitchFamily="34" charset="0"/>
                </a:rPr>
                <a:t>U</a:t>
              </a:r>
              <a:endParaRPr lang="zh-TW" altLang="en-US" sz="3600" b="1" dirty="0">
                <a:solidFill>
                  <a:schemeClr val="bg1"/>
                </a:solidFill>
                <a:latin typeface="Arial" panose="020B0604020202020204" pitchFamily="34" charset="0"/>
                <a:cs typeface="Arial" panose="020B0604020202020204" pitchFamily="34" charset="0"/>
              </a:endParaRPr>
            </a:p>
          </p:txBody>
        </p:sp>
      </p:grpSp>
      <p:sp>
        <p:nvSpPr>
          <p:cNvPr id="36" name="Rounded Rectangle 35"/>
          <p:cNvSpPr/>
          <p:nvPr/>
        </p:nvSpPr>
        <p:spPr>
          <a:xfrm>
            <a:off x="4127375" y="609600"/>
            <a:ext cx="3721225" cy="1141631"/>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b="1" dirty="0">
                <a:solidFill>
                  <a:schemeClr val="tx1"/>
                </a:solidFill>
                <a:latin typeface="Arial" panose="020B0604020202020204" pitchFamily="34" charset="0"/>
                <a:cs typeface="Arial" panose="020B0604020202020204" pitchFamily="34" charset="0"/>
              </a:rPr>
              <a:t>Can you suggest some birthday present for one of </a:t>
            </a:r>
            <a:r>
              <a:rPr lang="en-US" altLang="zh-TW" sz="2200" b="1">
                <a:solidFill>
                  <a:schemeClr val="tx1"/>
                </a:solidFill>
                <a:latin typeface="Arial" panose="020B0604020202020204" pitchFamily="34" charset="0"/>
                <a:cs typeface="Arial" panose="020B0604020202020204" pitchFamily="34" charset="0"/>
              </a:rPr>
              <a:t>my friend?</a:t>
            </a:r>
            <a:endParaRPr lang="en-US" altLang="zh-TW" sz="2200" b="1" dirty="0">
              <a:solidFill>
                <a:schemeClr val="tx1"/>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2DDB2C5B-9FC2-4A06-802F-6B97A904EDF9}" type="slidenum">
              <a:rPr lang="zh-TW" altLang="en-US" smtClean="0"/>
              <a:t>27</a:t>
            </a:fld>
            <a:endParaRPr lang="zh-TW" altLang="en-US"/>
          </a:p>
        </p:txBody>
      </p:sp>
      <p:sp>
        <p:nvSpPr>
          <p:cNvPr id="4" name="TextBox 3"/>
          <p:cNvSpPr txBox="1"/>
          <p:nvPr/>
        </p:nvSpPr>
        <p:spPr>
          <a:xfrm>
            <a:off x="185653" y="762000"/>
            <a:ext cx="2068002" cy="830997"/>
          </a:xfrm>
          <a:prstGeom prst="rect">
            <a:avLst/>
          </a:prstGeom>
          <a:noFill/>
        </p:spPr>
        <p:txBody>
          <a:bodyPr wrap="none" rtlCol="0">
            <a:spAutoFit/>
          </a:bodyPr>
          <a:lstStyle/>
          <a:p>
            <a:r>
              <a:rPr lang="en-US" altLang="zh-TW" sz="2400" dirty="0">
                <a:latin typeface="Arial Black" panose="020B0A04020102020204" pitchFamily="34" charset="0"/>
                <a:cs typeface="Arial" panose="020B0604020202020204" pitchFamily="34" charset="0"/>
              </a:rPr>
              <a:t>Gift</a:t>
            </a:r>
          </a:p>
          <a:p>
            <a:r>
              <a:rPr lang="en-US" altLang="zh-TW" sz="2400" dirty="0">
                <a:latin typeface="Arial Black" panose="020B0A04020102020204" pitchFamily="34" charset="0"/>
                <a:cs typeface="Arial" panose="020B0604020202020204" pitchFamily="34" charset="0"/>
              </a:rPr>
              <a:t>Suggestion</a:t>
            </a:r>
            <a:endParaRPr lang="zh-TW" altLang="en-US" sz="2400" dirty="0">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734693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E492FD4-DFA8-41CD-8F0B-973EBCA9922C}"/>
              </a:ext>
            </a:extLst>
          </p:cNvPr>
          <p:cNvSpPr/>
          <p:nvPr/>
        </p:nvSpPr>
        <p:spPr>
          <a:xfrm>
            <a:off x="-3808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Rectangle 4"/>
          <p:cNvSpPr/>
          <p:nvPr/>
        </p:nvSpPr>
        <p:spPr>
          <a:xfrm>
            <a:off x="2819400" y="-285750"/>
            <a:ext cx="6972300" cy="8439150"/>
          </a:xfrm>
          <a:prstGeom prst="rect">
            <a:avLst/>
          </a:prstGeom>
          <a:solidFill>
            <a:srgbClr val="ECE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ounded Rectangle 6"/>
          <p:cNvSpPr/>
          <p:nvPr/>
        </p:nvSpPr>
        <p:spPr>
          <a:xfrm>
            <a:off x="4343400" y="1828800"/>
            <a:ext cx="3505200" cy="838200"/>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female, computer science PhD student in Texas</a:t>
            </a:r>
          </a:p>
        </p:txBody>
      </p:sp>
      <p:sp>
        <p:nvSpPr>
          <p:cNvPr id="9" name="Rounded Rectangle 8"/>
          <p:cNvSpPr/>
          <p:nvPr/>
        </p:nvSpPr>
        <p:spPr>
          <a:xfrm>
            <a:off x="4127375" y="4027487"/>
            <a:ext cx="3721225" cy="868363"/>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we're going to visit her this weekend from Pittsburgh</a:t>
            </a:r>
            <a:endParaRPr lang="zh-TW" altLang="en-US" sz="2200" dirty="0">
              <a:solidFill>
                <a:schemeClr val="tx1"/>
              </a:solidFill>
            </a:endParaRPr>
          </a:p>
        </p:txBody>
      </p:sp>
      <p:sp>
        <p:nvSpPr>
          <p:cNvPr id="10" name="Rounded Rectangle 9"/>
          <p:cNvSpPr/>
          <p:nvPr/>
        </p:nvSpPr>
        <p:spPr>
          <a:xfrm>
            <a:off x="5697166" y="4953000"/>
            <a:ext cx="2133600" cy="609600"/>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She's in Austin</a:t>
            </a:r>
          </a:p>
        </p:txBody>
      </p:sp>
      <p:sp>
        <p:nvSpPr>
          <p:cNvPr id="11" name="Rounded Rectangle 10"/>
          <p:cNvSpPr/>
          <p:nvPr/>
        </p:nvSpPr>
        <p:spPr>
          <a:xfrm>
            <a:off x="4249366" y="5619750"/>
            <a:ext cx="3599234" cy="116205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b="1" dirty="0">
                <a:solidFill>
                  <a:schemeClr val="tx1"/>
                </a:solidFill>
                <a:latin typeface="Arial" panose="020B0604020202020204" pitchFamily="34" charset="0"/>
                <a:cs typeface="Arial" panose="020B0604020202020204" pitchFamily="34" charset="0"/>
              </a:rPr>
              <a:t>Does she have any favorite TV shows, movies, or </a:t>
            </a:r>
            <a:r>
              <a:rPr lang="en-US" altLang="zh-TW" sz="2200" b="1">
                <a:solidFill>
                  <a:schemeClr val="tx1"/>
                </a:solidFill>
                <a:latin typeface="Arial" panose="020B0604020202020204" pitchFamily="34" charset="0"/>
                <a:cs typeface="Arial" panose="020B0604020202020204" pitchFamily="34" charset="0"/>
              </a:rPr>
              <a:t>video games?</a:t>
            </a:r>
            <a:endParaRPr lang="en-US" altLang="zh-TW" sz="2200" b="1" dirty="0">
              <a:solidFill>
                <a:schemeClr val="tx1"/>
              </a:solidFill>
              <a:latin typeface="Arial" panose="020B0604020202020204" pitchFamily="34" charset="0"/>
              <a:cs typeface="Arial" panose="020B0604020202020204" pitchFamily="34" charset="0"/>
            </a:endParaRPr>
          </a:p>
        </p:txBody>
      </p:sp>
      <p:pic>
        <p:nvPicPr>
          <p:cNvPr id="1026" name="Picture 2" descr="C:\Users\windx0303\Dropbox\Chorus_Deployment\logo\Chorus 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5625600"/>
            <a:ext cx="107937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windx0303\Dropbox\Chorus_Deployment\logo\Chorus 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0166" y="2730000"/>
            <a:ext cx="1079375"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8001000" y="4038600"/>
            <a:ext cx="838200" cy="762000"/>
            <a:chOff x="-4038600" y="2286000"/>
            <a:chExt cx="838200" cy="762000"/>
          </a:xfrm>
        </p:grpSpPr>
        <p:sp>
          <p:nvSpPr>
            <p:cNvPr id="22" name="Oval 21"/>
            <p:cNvSpPr/>
            <p:nvPr/>
          </p:nvSpPr>
          <p:spPr>
            <a:xfrm>
              <a:off x="-4038600" y="2286000"/>
              <a:ext cx="838200" cy="76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TextBox 22"/>
            <p:cNvSpPr txBox="1"/>
            <p:nvPr/>
          </p:nvSpPr>
          <p:spPr>
            <a:xfrm>
              <a:off x="-4038600" y="2362200"/>
              <a:ext cx="838200" cy="646331"/>
            </a:xfrm>
            <a:prstGeom prst="rect">
              <a:avLst/>
            </a:prstGeom>
            <a:noFill/>
          </p:spPr>
          <p:txBody>
            <a:bodyPr wrap="square" rtlCol="0">
              <a:spAutoFit/>
            </a:bodyPr>
            <a:lstStyle/>
            <a:p>
              <a:pPr algn="ctr"/>
              <a:r>
                <a:rPr lang="en-US" altLang="zh-TW" sz="3600" b="1" dirty="0">
                  <a:solidFill>
                    <a:schemeClr val="bg1"/>
                  </a:solidFill>
                  <a:latin typeface="Arial" panose="020B0604020202020204" pitchFamily="34" charset="0"/>
                  <a:cs typeface="Arial" panose="020B0604020202020204" pitchFamily="34" charset="0"/>
                </a:rPr>
                <a:t>U</a:t>
              </a:r>
              <a:endParaRPr lang="zh-TW" altLang="en-US" sz="3600" b="1" dirty="0">
                <a:solidFill>
                  <a:schemeClr val="bg1"/>
                </a:solidFill>
                <a:latin typeface="Arial" panose="020B0604020202020204" pitchFamily="34" charset="0"/>
                <a:cs typeface="Arial" panose="020B0604020202020204" pitchFamily="34" charset="0"/>
              </a:endParaRPr>
            </a:p>
          </p:txBody>
        </p:sp>
      </p:grpSp>
      <p:sp>
        <p:nvSpPr>
          <p:cNvPr id="25" name="Rounded Rectangle 24"/>
          <p:cNvSpPr/>
          <p:nvPr/>
        </p:nvSpPr>
        <p:spPr>
          <a:xfrm>
            <a:off x="4249366" y="2743200"/>
            <a:ext cx="3599234" cy="114300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Sure</a:t>
            </a:r>
            <a:r>
              <a:rPr lang="en-US" altLang="zh-TW" sz="2200" b="1" dirty="0">
                <a:solidFill>
                  <a:schemeClr val="tx1"/>
                </a:solidFill>
                <a:latin typeface="Arial" panose="020B0604020202020204" pitchFamily="34" charset="0"/>
                <a:cs typeface="Arial" panose="020B0604020202020204" pitchFamily="34" charset="0"/>
              </a:rPr>
              <a:t>! What types of things does your </a:t>
            </a:r>
            <a:r>
              <a:rPr lang="en-US" altLang="zh-TW" sz="2200" b="1">
                <a:solidFill>
                  <a:schemeClr val="tx1"/>
                </a:solidFill>
                <a:latin typeface="Arial" panose="020B0604020202020204" pitchFamily="34" charset="0"/>
                <a:cs typeface="Arial" panose="020B0604020202020204" pitchFamily="34" charset="0"/>
              </a:rPr>
              <a:t>friend like?</a:t>
            </a:r>
            <a:endParaRPr lang="en-US" altLang="zh-TW" sz="2200" b="1" dirty="0">
              <a:solidFill>
                <a:schemeClr val="tx1"/>
              </a:solidFill>
              <a:latin typeface="Arial" panose="020B0604020202020204" pitchFamily="34" charset="0"/>
              <a:cs typeface="Arial" panose="020B0604020202020204" pitchFamily="34" charset="0"/>
            </a:endParaRPr>
          </a:p>
        </p:txBody>
      </p:sp>
      <p:grpSp>
        <p:nvGrpSpPr>
          <p:cNvPr id="33" name="Group 32"/>
          <p:cNvGrpSpPr/>
          <p:nvPr/>
        </p:nvGrpSpPr>
        <p:grpSpPr>
          <a:xfrm>
            <a:off x="8001000" y="685800"/>
            <a:ext cx="838200" cy="762000"/>
            <a:chOff x="-4038600" y="2286000"/>
            <a:chExt cx="838200" cy="762000"/>
          </a:xfrm>
        </p:grpSpPr>
        <p:sp>
          <p:nvSpPr>
            <p:cNvPr id="34" name="Oval 33"/>
            <p:cNvSpPr/>
            <p:nvPr/>
          </p:nvSpPr>
          <p:spPr>
            <a:xfrm>
              <a:off x="-4038600" y="2286000"/>
              <a:ext cx="838200" cy="76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34"/>
            <p:cNvSpPr txBox="1"/>
            <p:nvPr/>
          </p:nvSpPr>
          <p:spPr>
            <a:xfrm>
              <a:off x="-4038600" y="2362200"/>
              <a:ext cx="838200" cy="646331"/>
            </a:xfrm>
            <a:prstGeom prst="rect">
              <a:avLst/>
            </a:prstGeom>
            <a:noFill/>
          </p:spPr>
          <p:txBody>
            <a:bodyPr wrap="square" rtlCol="0">
              <a:spAutoFit/>
            </a:bodyPr>
            <a:lstStyle/>
            <a:p>
              <a:pPr algn="ctr"/>
              <a:r>
                <a:rPr lang="en-US" altLang="zh-TW" sz="3600" b="1" dirty="0">
                  <a:solidFill>
                    <a:schemeClr val="bg1"/>
                  </a:solidFill>
                  <a:latin typeface="Arial" panose="020B0604020202020204" pitchFamily="34" charset="0"/>
                  <a:cs typeface="Arial" panose="020B0604020202020204" pitchFamily="34" charset="0"/>
                </a:rPr>
                <a:t>U</a:t>
              </a:r>
              <a:endParaRPr lang="zh-TW" altLang="en-US" sz="3600" b="1" dirty="0">
                <a:solidFill>
                  <a:schemeClr val="bg1"/>
                </a:solidFill>
                <a:latin typeface="Arial" panose="020B0604020202020204" pitchFamily="34" charset="0"/>
                <a:cs typeface="Arial" panose="020B0604020202020204" pitchFamily="34" charset="0"/>
              </a:endParaRPr>
            </a:p>
          </p:txBody>
        </p:sp>
      </p:grpSp>
      <p:sp>
        <p:nvSpPr>
          <p:cNvPr id="36" name="Rounded Rectangle 35"/>
          <p:cNvSpPr/>
          <p:nvPr/>
        </p:nvSpPr>
        <p:spPr>
          <a:xfrm>
            <a:off x="4127375" y="609600"/>
            <a:ext cx="3721225" cy="1141631"/>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b="1" dirty="0">
                <a:solidFill>
                  <a:schemeClr val="tx1"/>
                </a:solidFill>
                <a:latin typeface="Arial" panose="020B0604020202020204" pitchFamily="34" charset="0"/>
                <a:cs typeface="Arial" panose="020B0604020202020204" pitchFamily="34" charset="0"/>
              </a:rPr>
              <a:t>Can you suggest some birthday present for one of </a:t>
            </a:r>
            <a:r>
              <a:rPr lang="en-US" altLang="zh-TW" sz="2200" b="1">
                <a:solidFill>
                  <a:schemeClr val="tx1"/>
                </a:solidFill>
                <a:latin typeface="Arial" panose="020B0604020202020204" pitchFamily="34" charset="0"/>
                <a:cs typeface="Arial" panose="020B0604020202020204" pitchFamily="34" charset="0"/>
              </a:rPr>
              <a:t>my friend?</a:t>
            </a:r>
            <a:endParaRPr lang="en-US" altLang="zh-TW" sz="2200" b="1" dirty="0">
              <a:solidFill>
                <a:schemeClr val="tx1"/>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2DDB2C5B-9FC2-4A06-802F-6B97A904EDF9}" type="slidenum">
              <a:rPr lang="zh-TW" altLang="en-US" smtClean="0"/>
              <a:t>28</a:t>
            </a:fld>
            <a:endParaRPr lang="zh-TW" altLang="en-US"/>
          </a:p>
        </p:txBody>
      </p:sp>
      <p:sp>
        <p:nvSpPr>
          <p:cNvPr id="4" name="TextBox 3"/>
          <p:cNvSpPr txBox="1"/>
          <p:nvPr/>
        </p:nvSpPr>
        <p:spPr>
          <a:xfrm>
            <a:off x="185653" y="762000"/>
            <a:ext cx="2068002" cy="830997"/>
          </a:xfrm>
          <a:prstGeom prst="rect">
            <a:avLst/>
          </a:prstGeom>
          <a:noFill/>
        </p:spPr>
        <p:txBody>
          <a:bodyPr wrap="none" rtlCol="0">
            <a:spAutoFit/>
          </a:bodyPr>
          <a:lstStyle/>
          <a:p>
            <a:r>
              <a:rPr lang="en-US" altLang="zh-TW" sz="2400" dirty="0">
                <a:latin typeface="Arial Black" panose="020B0A04020102020204" pitchFamily="34" charset="0"/>
                <a:cs typeface="Arial" panose="020B0604020202020204" pitchFamily="34" charset="0"/>
              </a:rPr>
              <a:t>Gift</a:t>
            </a:r>
          </a:p>
          <a:p>
            <a:r>
              <a:rPr lang="en-US" altLang="zh-TW" sz="2400" dirty="0">
                <a:latin typeface="Arial Black" panose="020B0A04020102020204" pitchFamily="34" charset="0"/>
                <a:cs typeface="Arial" panose="020B0604020202020204" pitchFamily="34" charset="0"/>
              </a:rPr>
              <a:t>Suggestion</a:t>
            </a:r>
            <a:endParaRPr lang="zh-TW" altLang="en-US" sz="2400" dirty="0">
              <a:latin typeface="Arial Black" panose="020B0A04020102020204" pitchFamily="34" charset="0"/>
              <a:cs typeface="Arial" panose="020B0604020202020204" pitchFamily="34" charset="0"/>
            </a:endParaRPr>
          </a:p>
        </p:txBody>
      </p:sp>
      <p:sp>
        <p:nvSpPr>
          <p:cNvPr id="28" name="Rectangular Callout 5">
            <a:extLst>
              <a:ext uri="{FF2B5EF4-FFF2-40B4-BE49-F238E27FC236}">
                <a16:creationId xmlns:a16="http://schemas.microsoft.com/office/drawing/2014/main" id="{191270FE-901D-4642-821A-B49348B1388C}"/>
              </a:ext>
            </a:extLst>
          </p:cNvPr>
          <p:cNvSpPr/>
          <p:nvPr/>
        </p:nvSpPr>
        <p:spPr>
          <a:xfrm>
            <a:off x="304800" y="4083593"/>
            <a:ext cx="3653029" cy="1268413"/>
          </a:xfrm>
          <a:prstGeom prst="wedgeRectCallout">
            <a:avLst>
              <a:gd name="adj1" fmla="val 32548"/>
              <a:gd name="adj2" fmla="val 88446"/>
            </a:avLst>
          </a:prstGeom>
          <a:solidFill>
            <a:schemeClr val="bg1"/>
          </a:solidFill>
          <a:ln w="38100">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Picture 5" descr="C:\Users\windx0303\Dropbox\2016_HCOMP\slides\dino_pet.jpg">
            <a:extLst>
              <a:ext uri="{FF2B5EF4-FFF2-40B4-BE49-F238E27FC236}">
                <a16:creationId xmlns:a16="http://schemas.microsoft.com/office/drawing/2014/main" id="{6C6B5F73-8540-43F8-B0A3-9F42A8CADEC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56" t="7370" r="4378" b="5537"/>
          <a:stretch/>
        </p:blipFill>
        <p:spPr bwMode="auto">
          <a:xfrm>
            <a:off x="585152" y="4203181"/>
            <a:ext cx="3144078" cy="102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46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E492FD4-DFA8-41CD-8F0B-973EBCA9922C}"/>
              </a:ext>
            </a:extLst>
          </p:cNvPr>
          <p:cNvSpPr/>
          <p:nvPr/>
        </p:nvSpPr>
        <p:spPr>
          <a:xfrm>
            <a:off x="-3808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Rectangle 4"/>
          <p:cNvSpPr/>
          <p:nvPr/>
        </p:nvSpPr>
        <p:spPr>
          <a:xfrm>
            <a:off x="2819400" y="-285750"/>
            <a:ext cx="6972300" cy="8439150"/>
          </a:xfrm>
          <a:prstGeom prst="rect">
            <a:avLst/>
          </a:prstGeom>
          <a:solidFill>
            <a:srgbClr val="ECE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ounded Rectangle 6"/>
          <p:cNvSpPr/>
          <p:nvPr/>
        </p:nvSpPr>
        <p:spPr>
          <a:xfrm>
            <a:off x="4343400" y="1828800"/>
            <a:ext cx="3505200" cy="838200"/>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female, computer science PhD student in Texas</a:t>
            </a:r>
          </a:p>
        </p:txBody>
      </p:sp>
      <p:sp>
        <p:nvSpPr>
          <p:cNvPr id="9" name="Rounded Rectangle 8"/>
          <p:cNvSpPr/>
          <p:nvPr/>
        </p:nvSpPr>
        <p:spPr>
          <a:xfrm>
            <a:off x="4127375" y="4027487"/>
            <a:ext cx="3721225" cy="868363"/>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we're going to visit her this weekend from Pittsburgh</a:t>
            </a:r>
            <a:endParaRPr lang="zh-TW" altLang="en-US" sz="2200" dirty="0">
              <a:solidFill>
                <a:schemeClr val="tx1"/>
              </a:solidFill>
            </a:endParaRPr>
          </a:p>
        </p:txBody>
      </p:sp>
      <p:sp>
        <p:nvSpPr>
          <p:cNvPr id="10" name="Rounded Rectangle 9"/>
          <p:cNvSpPr/>
          <p:nvPr/>
        </p:nvSpPr>
        <p:spPr>
          <a:xfrm>
            <a:off x="5697166" y="4953000"/>
            <a:ext cx="2133600" cy="609600"/>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She's in Austin</a:t>
            </a:r>
          </a:p>
        </p:txBody>
      </p:sp>
      <p:sp>
        <p:nvSpPr>
          <p:cNvPr id="11" name="Rounded Rectangle 10"/>
          <p:cNvSpPr/>
          <p:nvPr/>
        </p:nvSpPr>
        <p:spPr>
          <a:xfrm>
            <a:off x="4249366" y="5619750"/>
            <a:ext cx="3599234" cy="116205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b="1" dirty="0">
                <a:solidFill>
                  <a:schemeClr val="tx1"/>
                </a:solidFill>
                <a:latin typeface="Arial" panose="020B0604020202020204" pitchFamily="34" charset="0"/>
                <a:cs typeface="Arial" panose="020B0604020202020204" pitchFamily="34" charset="0"/>
              </a:rPr>
              <a:t>Does she have any favorite TV shows, movies, or </a:t>
            </a:r>
            <a:r>
              <a:rPr lang="en-US" altLang="zh-TW" sz="2200" b="1">
                <a:solidFill>
                  <a:schemeClr val="tx1"/>
                </a:solidFill>
                <a:latin typeface="Arial" panose="020B0604020202020204" pitchFamily="34" charset="0"/>
                <a:cs typeface="Arial" panose="020B0604020202020204" pitchFamily="34" charset="0"/>
              </a:rPr>
              <a:t>video games?</a:t>
            </a:r>
            <a:endParaRPr lang="en-US" altLang="zh-TW" sz="2200" b="1" dirty="0">
              <a:solidFill>
                <a:schemeClr val="tx1"/>
              </a:solidFill>
              <a:latin typeface="Arial" panose="020B0604020202020204" pitchFamily="34" charset="0"/>
              <a:cs typeface="Arial" panose="020B0604020202020204" pitchFamily="34" charset="0"/>
            </a:endParaRPr>
          </a:p>
        </p:txBody>
      </p:sp>
      <p:pic>
        <p:nvPicPr>
          <p:cNvPr id="1026" name="Picture 2" descr="C:\Users\windx0303\Dropbox\Chorus_Deployment\logo\Chorus 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5625600"/>
            <a:ext cx="107937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windx0303\Dropbox\Chorus_Deployment\logo\Chorus 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0166" y="2730000"/>
            <a:ext cx="1079375"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8001000" y="4038600"/>
            <a:ext cx="838200" cy="762000"/>
            <a:chOff x="-4038600" y="2286000"/>
            <a:chExt cx="838200" cy="762000"/>
          </a:xfrm>
        </p:grpSpPr>
        <p:sp>
          <p:nvSpPr>
            <p:cNvPr id="22" name="Oval 21"/>
            <p:cNvSpPr/>
            <p:nvPr/>
          </p:nvSpPr>
          <p:spPr>
            <a:xfrm>
              <a:off x="-4038600" y="2286000"/>
              <a:ext cx="838200" cy="76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TextBox 22"/>
            <p:cNvSpPr txBox="1"/>
            <p:nvPr/>
          </p:nvSpPr>
          <p:spPr>
            <a:xfrm>
              <a:off x="-4038600" y="2362200"/>
              <a:ext cx="838200" cy="646331"/>
            </a:xfrm>
            <a:prstGeom prst="rect">
              <a:avLst/>
            </a:prstGeom>
            <a:noFill/>
          </p:spPr>
          <p:txBody>
            <a:bodyPr wrap="square" rtlCol="0">
              <a:spAutoFit/>
            </a:bodyPr>
            <a:lstStyle/>
            <a:p>
              <a:pPr algn="ctr"/>
              <a:r>
                <a:rPr lang="en-US" altLang="zh-TW" sz="3600" b="1" dirty="0">
                  <a:solidFill>
                    <a:schemeClr val="bg1"/>
                  </a:solidFill>
                  <a:latin typeface="Arial" panose="020B0604020202020204" pitchFamily="34" charset="0"/>
                  <a:cs typeface="Arial" panose="020B0604020202020204" pitchFamily="34" charset="0"/>
                </a:rPr>
                <a:t>U</a:t>
              </a:r>
              <a:endParaRPr lang="zh-TW" altLang="en-US" sz="3600" b="1" dirty="0">
                <a:solidFill>
                  <a:schemeClr val="bg1"/>
                </a:solidFill>
                <a:latin typeface="Arial" panose="020B0604020202020204" pitchFamily="34" charset="0"/>
                <a:cs typeface="Arial" panose="020B0604020202020204" pitchFamily="34" charset="0"/>
              </a:endParaRPr>
            </a:p>
          </p:txBody>
        </p:sp>
      </p:grpSp>
      <p:sp>
        <p:nvSpPr>
          <p:cNvPr id="25" name="Rounded Rectangle 24"/>
          <p:cNvSpPr/>
          <p:nvPr/>
        </p:nvSpPr>
        <p:spPr>
          <a:xfrm>
            <a:off x="4249366" y="2743200"/>
            <a:ext cx="3599234" cy="114300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Sure</a:t>
            </a:r>
            <a:r>
              <a:rPr lang="en-US" altLang="zh-TW" sz="2200" b="1" dirty="0">
                <a:solidFill>
                  <a:schemeClr val="tx1"/>
                </a:solidFill>
                <a:latin typeface="Arial" panose="020B0604020202020204" pitchFamily="34" charset="0"/>
                <a:cs typeface="Arial" panose="020B0604020202020204" pitchFamily="34" charset="0"/>
              </a:rPr>
              <a:t>! What types of things does your </a:t>
            </a:r>
            <a:r>
              <a:rPr lang="en-US" altLang="zh-TW" sz="2200" b="1">
                <a:solidFill>
                  <a:schemeClr val="tx1"/>
                </a:solidFill>
                <a:latin typeface="Arial" panose="020B0604020202020204" pitchFamily="34" charset="0"/>
                <a:cs typeface="Arial" panose="020B0604020202020204" pitchFamily="34" charset="0"/>
              </a:rPr>
              <a:t>friend like?</a:t>
            </a:r>
            <a:endParaRPr lang="en-US" altLang="zh-TW" sz="2200" b="1" dirty="0">
              <a:solidFill>
                <a:schemeClr val="tx1"/>
              </a:solidFill>
              <a:latin typeface="Arial" panose="020B0604020202020204" pitchFamily="34" charset="0"/>
              <a:cs typeface="Arial" panose="020B0604020202020204" pitchFamily="34" charset="0"/>
            </a:endParaRPr>
          </a:p>
        </p:txBody>
      </p:sp>
      <p:grpSp>
        <p:nvGrpSpPr>
          <p:cNvPr id="33" name="Group 32"/>
          <p:cNvGrpSpPr/>
          <p:nvPr/>
        </p:nvGrpSpPr>
        <p:grpSpPr>
          <a:xfrm>
            <a:off x="8001000" y="685800"/>
            <a:ext cx="838200" cy="762000"/>
            <a:chOff x="-4038600" y="2286000"/>
            <a:chExt cx="838200" cy="762000"/>
          </a:xfrm>
        </p:grpSpPr>
        <p:sp>
          <p:nvSpPr>
            <p:cNvPr id="34" name="Oval 33"/>
            <p:cNvSpPr/>
            <p:nvPr/>
          </p:nvSpPr>
          <p:spPr>
            <a:xfrm>
              <a:off x="-4038600" y="2286000"/>
              <a:ext cx="838200" cy="76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34"/>
            <p:cNvSpPr txBox="1"/>
            <p:nvPr/>
          </p:nvSpPr>
          <p:spPr>
            <a:xfrm>
              <a:off x="-4038600" y="2362200"/>
              <a:ext cx="838200" cy="646331"/>
            </a:xfrm>
            <a:prstGeom prst="rect">
              <a:avLst/>
            </a:prstGeom>
            <a:noFill/>
          </p:spPr>
          <p:txBody>
            <a:bodyPr wrap="square" rtlCol="0">
              <a:spAutoFit/>
            </a:bodyPr>
            <a:lstStyle/>
            <a:p>
              <a:pPr algn="ctr"/>
              <a:r>
                <a:rPr lang="en-US" altLang="zh-TW" sz="3600" b="1" dirty="0">
                  <a:solidFill>
                    <a:schemeClr val="bg1"/>
                  </a:solidFill>
                  <a:latin typeface="Arial" panose="020B0604020202020204" pitchFamily="34" charset="0"/>
                  <a:cs typeface="Arial" panose="020B0604020202020204" pitchFamily="34" charset="0"/>
                </a:rPr>
                <a:t>U</a:t>
              </a:r>
              <a:endParaRPr lang="zh-TW" altLang="en-US" sz="3600" b="1" dirty="0">
                <a:solidFill>
                  <a:schemeClr val="bg1"/>
                </a:solidFill>
                <a:latin typeface="Arial" panose="020B0604020202020204" pitchFamily="34" charset="0"/>
                <a:cs typeface="Arial" panose="020B0604020202020204" pitchFamily="34" charset="0"/>
              </a:endParaRPr>
            </a:p>
          </p:txBody>
        </p:sp>
      </p:grpSp>
      <p:sp>
        <p:nvSpPr>
          <p:cNvPr id="36" name="Rounded Rectangle 35"/>
          <p:cNvSpPr/>
          <p:nvPr/>
        </p:nvSpPr>
        <p:spPr>
          <a:xfrm>
            <a:off x="4127375" y="609600"/>
            <a:ext cx="3721225" cy="1141631"/>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b="1" dirty="0">
                <a:solidFill>
                  <a:schemeClr val="tx1"/>
                </a:solidFill>
                <a:latin typeface="Arial" panose="020B0604020202020204" pitchFamily="34" charset="0"/>
                <a:cs typeface="Arial" panose="020B0604020202020204" pitchFamily="34" charset="0"/>
              </a:rPr>
              <a:t>Can you suggest some birthday present for one of </a:t>
            </a:r>
            <a:r>
              <a:rPr lang="en-US" altLang="zh-TW" sz="2200" b="1">
                <a:solidFill>
                  <a:schemeClr val="tx1"/>
                </a:solidFill>
                <a:latin typeface="Arial" panose="020B0604020202020204" pitchFamily="34" charset="0"/>
                <a:cs typeface="Arial" panose="020B0604020202020204" pitchFamily="34" charset="0"/>
              </a:rPr>
              <a:t>my friend?</a:t>
            </a:r>
            <a:endParaRPr lang="en-US" altLang="zh-TW" sz="2200" b="1" dirty="0">
              <a:solidFill>
                <a:schemeClr val="tx1"/>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2DDB2C5B-9FC2-4A06-802F-6B97A904EDF9}" type="slidenum">
              <a:rPr lang="zh-TW" altLang="en-US" smtClean="0"/>
              <a:t>29</a:t>
            </a:fld>
            <a:endParaRPr lang="zh-TW" altLang="en-US"/>
          </a:p>
        </p:txBody>
      </p:sp>
      <p:sp>
        <p:nvSpPr>
          <p:cNvPr id="4" name="TextBox 3"/>
          <p:cNvSpPr txBox="1"/>
          <p:nvPr/>
        </p:nvSpPr>
        <p:spPr>
          <a:xfrm>
            <a:off x="185653" y="762000"/>
            <a:ext cx="2068002" cy="830997"/>
          </a:xfrm>
          <a:prstGeom prst="rect">
            <a:avLst/>
          </a:prstGeom>
          <a:noFill/>
        </p:spPr>
        <p:txBody>
          <a:bodyPr wrap="none" rtlCol="0">
            <a:spAutoFit/>
          </a:bodyPr>
          <a:lstStyle/>
          <a:p>
            <a:r>
              <a:rPr lang="en-US" altLang="zh-TW" sz="2400" dirty="0">
                <a:latin typeface="Arial Black" panose="020B0A04020102020204" pitchFamily="34" charset="0"/>
                <a:cs typeface="Arial" panose="020B0604020202020204" pitchFamily="34" charset="0"/>
              </a:rPr>
              <a:t>Gift</a:t>
            </a:r>
          </a:p>
          <a:p>
            <a:r>
              <a:rPr lang="en-US" altLang="zh-TW" sz="2400" dirty="0">
                <a:latin typeface="Arial Black" panose="020B0A04020102020204" pitchFamily="34" charset="0"/>
                <a:cs typeface="Arial" panose="020B0604020202020204" pitchFamily="34" charset="0"/>
              </a:rPr>
              <a:t>Suggestion</a:t>
            </a:r>
            <a:endParaRPr lang="zh-TW" altLang="en-US" sz="2400" dirty="0">
              <a:latin typeface="Arial Black" panose="020B0A040201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00B048D-F02E-4FCA-864B-1D3F844FEC1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5469782">
            <a:off x="-474824" y="4649469"/>
            <a:ext cx="2514600" cy="1676400"/>
          </a:xfrm>
          <a:prstGeom prst="rect">
            <a:avLst/>
          </a:prstGeom>
        </p:spPr>
      </p:pic>
    </p:spTree>
    <p:extLst>
      <p:ext uri="{BB962C8B-B14F-4D97-AF65-F5344CB8AC3E}">
        <p14:creationId xmlns:p14="http://schemas.microsoft.com/office/powerpoint/2010/main" val="2063049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9F178BE-73EC-4169-BA2F-074394FB07FC}"/>
              </a:ext>
            </a:extLst>
          </p:cNvPr>
          <p:cNvCxnSpPr>
            <a:cxnSpLocks/>
          </p:cNvCxnSpPr>
          <p:nvPr/>
        </p:nvCxnSpPr>
        <p:spPr>
          <a:xfrm>
            <a:off x="-770021" y="2181726"/>
            <a:ext cx="10347158" cy="0"/>
          </a:xfrm>
          <a:prstGeom prst="line">
            <a:avLst/>
          </a:prstGeom>
          <a:ln w="7620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hand holding a cellphone&#10;&#10;Description generated with very high confidence">
            <a:extLst>
              <a:ext uri="{FF2B5EF4-FFF2-40B4-BE49-F238E27FC236}">
                <a16:creationId xmlns:a16="http://schemas.microsoft.com/office/drawing/2014/main" id="{BDDEEBFB-C503-43F0-8D4A-905FA0A3C313}"/>
              </a:ext>
            </a:extLst>
          </p:cNvPr>
          <p:cNvPicPr>
            <a:picLocks noChangeAspect="1"/>
          </p:cNvPicPr>
          <p:nvPr/>
        </p:nvPicPr>
        <p:blipFill rotWithShape="1">
          <a:blip r:embed="rId3">
            <a:extLst>
              <a:ext uri="{28A0092B-C50C-407E-A947-70E740481C1C}">
                <a14:useLocalDpi xmlns:a14="http://schemas.microsoft.com/office/drawing/2010/main" val="0"/>
              </a:ext>
            </a:extLst>
          </a:blip>
          <a:srcRect l="28800" r="25115" b="-1"/>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p:cNvSpPr>
            <a:spLocks noGrp="1"/>
          </p:cNvSpPr>
          <p:nvPr>
            <p:ph type="title"/>
          </p:nvPr>
        </p:nvSpPr>
        <p:spPr>
          <a:xfrm>
            <a:off x="491490" y="1736206"/>
            <a:ext cx="4734863" cy="1692794"/>
          </a:xfrm>
        </p:spPr>
        <p:txBody>
          <a:bodyPr vert="horz" lIns="91440" tIns="45720" rIns="91440" bIns="45720" rtlCol="0" anchor="ctr">
            <a:normAutofit fontScale="90000"/>
          </a:bodyPr>
          <a:lstStyle/>
          <a:p>
            <a:pPr algn="l" defTabSz="914400"/>
            <a:r>
              <a:rPr lang="en-US" altLang="zh-TW" sz="3200" dirty="0">
                <a:solidFill>
                  <a:srgbClr val="0070C0"/>
                </a:solidFill>
              </a:rPr>
              <a:t/>
            </a:r>
            <a:br>
              <a:rPr lang="en-US" altLang="zh-TW" sz="3200" dirty="0">
                <a:solidFill>
                  <a:srgbClr val="0070C0"/>
                </a:solidFill>
              </a:rPr>
            </a:br>
            <a:r>
              <a:rPr lang="en-US" altLang="zh-TW" sz="3200" dirty="0"/>
              <a:t/>
            </a:r>
            <a:br>
              <a:rPr lang="en-US" altLang="zh-TW" sz="3200" dirty="0"/>
            </a:br>
            <a:r>
              <a:rPr lang="en-US" altLang="zh-TW" sz="3200" dirty="0"/>
              <a:t>A Crowd-Powered Conversation</a:t>
            </a:r>
            <a:br>
              <a:rPr lang="en-US" altLang="zh-TW" sz="3200" dirty="0"/>
            </a:br>
            <a:r>
              <a:rPr lang="en-US" altLang="zh-TW" sz="3200" dirty="0"/>
              <a:t>Assistant</a:t>
            </a:r>
          </a:p>
        </p:txBody>
      </p:sp>
      <p:sp>
        <p:nvSpPr>
          <p:cNvPr id="12" name="TextBox 11">
            <a:extLst>
              <a:ext uri="{FF2B5EF4-FFF2-40B4-BE49-F238E27FC236}">
                <a16:creationId xmlns:a16="http://schemas.microsoft.com/office/drawing/2014/main" id="{AE22AC1A-A171-419F-B46B-290808063E76}"/>
              </a:ext>
            </a:extLst>
          </p:cNvPr>
          <p:cNvSpPr txBox="1"/>
          <p:nvPr/>
        </p:nvSpPr>
        <p:spPr>
          <a:xfrm>
            <a:off x="281721" y="4053993"/>
            <a:ext cx="4337184" cy="1754326"/>
          </a:xfrm>
          <a:prstGeom prst="rect">
            <a:avLst/>
          </a:prstGeom>
          <a:noFill/>
        </p:spPr>
        <p:txBody>
          <a:bodyPr wrap="square" rtlCol="0">
            <a:spAutoFit/>
          </a:bodyPr>
          <a:lstStyle/>
          <a:p>
            <a:pPr marL="342900" indent="-342900">
              <a:buFont typeface="Wingdings" panose="05000000000000000000" pitchFamily="2" charset="2"/>
              <a:buChar char="§"/>
            </a:pPr>
            <a:r>
              <a:rPr lang="en-US" dirty="0">
                <a:latin typeface="Arial" panose="020B0604020202020204" pitchFamily="34" charset="0"/>
                <a:cs typeface="Arial" panose="020B0604020202020204" pitchFamily="34" charset="0"/>
              </a:rPr>
              <a:t>CHI’18    , CHI LBW’16 </a:t>
            </a:r>
          </a:p>
          <a:p>
            <a:pPr marL="342900" indent="-342900">
              <a:buFont typeface="Wingdings" panose="05000000000000000000" pitchFamily="2" charset="2"/>
              <a:buChar char="§"/>
            </a:pPr>
            <a:r>
              <a:rPr lang="en-US" dirty="0">
                <a:latin typeface="Arial" panose="020B0604020202020204" pitchFamily="34" charset="0"/>
                <a:cs typeface="Arial" panose="020B0604020202020204" pitchFamily="34" charset="0"/>
              </a:rPr>
              <a:t>UIST’17, UIST Poster’17</a:t>
            </a:r>
          </a:p>
          <a:p>
            <a:pPr marL="342900" indent="-342900">
              <a:buFont typeface="Wingdings" panose="05000000000000000000" pitchFamily="2" charset="2"/>
              <a:buChar char="§"/>
            </a:pPr>
            <a:r>
              <a:rPr lang="en-US" dirty="0">
                <a:latin typeface="Arial" panose="020B0604020202020204" pitchFamily="34" charset="0"/>
                <a:cs typeface="Arial" panose="020B0604020202020204" pitchFamily="34" charset="0"/>
              </a:rPr>
              <a:t>HCOMP’17, ‘16, ‘15, HCOMP DC’16, HCOMP WIP’14</a:t>
            </a:r>
          </a:p>
          <a:p>
            <a:pPr marL="342900" indent="-342900">
              <a:buFont typeface="Wingdings" panose="05000000000000000000" pitchFamily="2" charset="2"/>
              <a:buChar char="§"/>
            </a:pPr>
            <a:r>
              <a:rPr lang="en-US" dirty="0">
                <a:latin typeface="Arial" panose="020B0604020202020204" pitchFamily="34" charset="0"/>
                <a:cs typeface="Arial" panose="020B0604020202020204" pitchFamily="34" charset="0"/>
              </a:rPr>
              <a:t>CI’17</a:t>
            </a:r>
          </a:p>
          <a:p>
            <a:pPr marL="342900" indent="-342900">
              <a:buFont typeface="Wingdings" panose="05000000000000000000" pitchFamily="2" charset="2"/>
              <a:buChar char="§"/>
            </a:pPr>
            <a:r>
              <a:rPr lang="en-US" dirty="0">
                <a:latin typeface="Arial" panose="020B0604020202020204" pitchFamily="34" charset="0"/>
                <a:cs typeface="Arial" panose="020B0604020202020204" pitchFamily="34" charset="0"/>
              </a:rPr>
              <a:t>CSCW Workshop'17</a:t>
            </a:r>
          </a:p>
        </p:txBody>
      </p:sp>
      <p:pic>
        <p:nvPicPr>
          <p:cNvPr id="13" name="Picture 12">
            <a:extLst>
              <a:ext uri="{FF2B5EF4-FFF2-40B4-BE49-F238E27FC236}">
                <a16:creationId xmlns:a16="http://schemas.microsoft.com/office/drawing/2014/main" id="{7034A511-4562-4671-BD58-E3E83D8588D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04938" y="4087440"/>
            <a:ext cx="296411" cy="296411"/>
          </a:xfrm>
          <a:prstGeom prst="rect">
            <a:avLst/>
          </a:prstGeom>
        </p:spPr>
      </p:pic>
      <p:pic>
        <p:nvPicPr>
          <p:cNvPr id="14" name="Picture 13">
            <a:extLst>
              <a:ext uri="{FF2B5EF4-FFF2-40B4-BE49-F238E27FC236}">
                <a16:creationId xmlns:a16="http://schemas.microsoft.com/office/drawing/2014/main" id="{5F3D4E47-3F78-4A12-AB6B-5711BCCDF05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35601" y="4087439"/>
            <a:ext cx="296411" cy="296411"/>
          </a:xfrm>
          <a:prstGeom prst="rect">
            <a:avLst/>
          </a:prstGeom>
        </p:spPr>
      </p:pic>
      <p:grpSp>
        <p:nvGrpSpPr>
          <p:cNvPr id="17" name="Group 16">
            <a:extLst>
              <a:ext uri="{FF2B5EF4-FFF2-40B4-BE49-F238E27FC236}">
                <a16:creationId xmlns:a16="http://schemas.microsoft.com/office/drawing/2014/main" id="{E178CC88-4789-49FE-A51A-13D365874373}"/>
              </a:ext>
            </a:extLst>
          </p:cNvPr>
          <p:cNvGrpSpPr/>
          <p:nvPr/>
        </p:nvGrpSpPr>
        <p:grpSpPr>
          <a:xfrm>
            <a:off x="186689" y="394858"/>
            <a:ext cx="6171791" cy="2202125"/>
            <a:chOff x="186689" y="394858"/>
            <a:chExt cx="6171791" cy="2202125"/>
          </a:xfrm>
        </p:grpSpPr>
        <p:sp>
          <p:nvSpPr>
            <p:cNvPr id="11" name="Title 1">
              <a:extLst>
                <a:ext uri="{FF2B5EF4-FFF2-40B4-BE49-F238E27FC236}">
                  <a16:creationId xmlns:a16="http://schemas.microsoft.com/office/drawing/2014/main" id="{1F2DFE91-8A84-4186-83AC-8B3073E60671}"/>
                </a:ext>
              </a:extLst>
            </p:cNvPr>
            <p:cNvSpPr txBox="1">
              <a:spLocks/>
            </p:cNvSpPr>
            <p:nvPr/>
          </p:nvSpPr>
          <p:spPr>
            <a:xfrm>
              <a:off x="1219191" y="394858"/>
              <a:ext cx="5139289" cy="2202125"/>
            </a:xfrm>
            <a:prstGeom prst="rect">
              <a:avLst/>
            </a:prstGeom>
          </p:spPr>
          <p:txBody>
            <a:bodyPr vert="horz" lIns="91440" tIns="45720" rIns="91440" bIns="45720" rtlCol="0" anchor="ctr">
              <a:normAutofit fontScale="97500"/>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defTabSz="914400"/>
              <a:r>
                <a:rPr lang="en-US" altLang="zh-TW" sz="5500" dirty="0">
                  <a:solidFill>
                    <a:schemeClr val="bg1">
                      <a:lumMod val="50000"/>
                    </a:schemeClr>
                  </a:solidFill>
                  <a:latin typeface="Arial Black" panose="020B0A04020102020204" pitchFamily="34" charset="0"/>
                </a:rPr>
                <a:t>Chorus</a:t>
              </a:r>
            </a:p>
          </p:txBody>
        </p:sp>
        <p:pic>
          <p:nvPicPr>
            <p:cNvPr id="16" name="Picture 15" descr="A close up of a sign&#10;&#10;Description generated with very high confidence">
              <a:extLst>
                <a:ext uri="{FF2B5EF4-FFF2-40B4-BE49-F238E27FC236}">
                  <a16:creationId xmlns:a16="http://schemas.microsoft.com/office/drawing/2014/main" id="{DE6F221E-A3E5-4781-9CFE-3020EDF566E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86689" y="915197"/>
              <a:ext cx="1096670" cy="1097280"/>
            </a:xfrm>
            <a:prstGeom prst="rect">
              <a:avLst/>
            </a:prstGeom>
          </p:spPr>
        </p:pic>
      </p:grpSp>
    </p:spTree>
    <p:extLst>
      <p:ext uri="{BB962C8B-B14F-4D97-AF65-F5344CB8AC3E}">
        <p14:creationId xmlns:p14="http://schemas.microsoft.com/office/powerpoint/2010/main" val="25964068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8CB6A55-DA7C-4285-81DA-508ADDF88FFD}"/>
              </a:ext>
            </a:extLst>
          </p:cNvPr>
          <p:cNvSpPr/>
          <p:nvPr/>
        </p:nvSpPr>
        <p:spPr>
          <a:xfrm>
            <a:off x="-3808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Rectangle 4"/>
          <p:cNvSpPr/>
          <p:nvPr/>
        </p:nvSpPr>
        <p:spPr>
          <a:xfrm>
            <a:off x="2819400" y="-533400"/>
            <a:ext cx="6838950" cy="8839200"/>
          </a:xfrm>
          <a:prstGeom prst="rect">
            <a:avLst/>
          </a:prstGeom>
          <a:solidFill>
            <a:srgbClr val="ECE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ounded Rectangle 8"/>
          <p:cNvSpPr/>
          <p:nvPr/>
        </p:nvSpPr>
        <p:spPr>
          <a:xfrm>
            <a:off x="6248400" y="4038600"/>
            <a:ext cx="1600200" cy="563563"/>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Pittsburgh</a:t>
            </a:r>
            <a:endParaRPr lang="zh-TW" altLang="en-US" sz="2200" dirty="0">
              <a:solidFill>
                <a:schemeClr val="tx1"/>
              </a:solidFill>
            </a:endParaRPr>
          </a:p>
        </p:txBody>
      </p:sp>
      <p:sp>
        <p:nvSpPr>
          <p:cNvPr id="11" name="Rounded Rectangle 10"/>
          <p:cNvSpPr/>
          <p:nvPr/>
        </p:nvSpPr>
        <p:spPr>
          <a:xfrm>
            <a:off x="4249366" y="4705350"/>
            <a:ext cx="2989634" cy="85725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with which company are </a:t>
            </a:r>
            <a:r>
              <a:rPr lang="en-US" altLang="zh-TW" sz="2200">
                <a:solidFill>
                  <a:schemeClr val="tx1"/>
                </a:solidFill>
                <a:latin typeface="Arial" panose="020B0604020202020204" pitchFamily="34" charset="0"/>
                <a:cs typeface="Arial" panose="020B0604020202020204" pitchFamily="34" charset="0"/>
              </a:rPr>
              <a:t>you flying?</a:t>
            </a:r>
            <a:endParaRPr lang="en-US" altLang="zh-TW" sz="2200" dirty="0">
              <a:solidFill>
                <a:schemeClr val="tx1"/>
              </a:solidFill>
              <a:latin typeface="Arial" panose="020B0604020202020204" pitchFamily="34" charset="0"/>
              <a:cs typeface="Arial" panose="020B0604020202020204" pitchFamily="34" charset="0"/>
            </a:endParaRPr>
          </a:p>
        </p:txBody>
      </p:sp>
      <p:pic>
        <p:nvPicPr>
          <p:cNvPr id="1026" name="Picture 2" descr="C:\Users\windx0303\Dropbox\Chorus_Deployment\logo\Chorus 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4572000"/>
            <a:ext cx="107937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windx0303\Dropbox\Chorus_Deployment\logo\Chorus 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0166" y="1981200"/>
            <a:ext cx="1079375"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8001000" y="3886200"/>
            <a:ext cx="838200" cy="762000"/>
            <a:chOff x="-4038600" y="2286000"/>
            <a:chExt cx="838200" cy="762000"/>
          </a:xfrm>
        </p:grpSpPr>
        <p:sp>
          <p:nvSpPr>
            <p:cNvPr id="22" name="Oval 21"/>
            <p:cNvSpPr/>
            <p:nvPr/>
          </p:nvSpPr>
          <p:spPr>
            <a:xfrm>
              <a:off x="-4038600" y="2286000"/>
              <a:ext cx="838200" cy="76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TextBox 22"/>
            <p:cNvSpPr txBox="1"/>
            <p:nvPr/>
          </p:nvSpPr>
          <p:spPr>
            <a:xfrm>
              <a:off x="-4038600" y="2362200"/>
              <a:ext cx="838200" cy="646331"/>
            </a:xfrm>
            <a:prstGeom prst="rect">
              <a:avLst/>
            </a:prstGeom>
            <a:noFill/>
          </p:spPr>
          <p:txBody>
            <a:bodyPr wrap="square" rtlCol="0">
              <a:spAutoFit/>
            </a:bodyPr>
            <a:lstStyle/>
            <a:p>
              <a:pPr algn="ctr"/>
              <a:r>
                <a:rPr lang="en-US" altLang="zh-TW" sz="3600" b="1" dirty="0">
                  <a:solidFill>
                    <a:schemeClr val="bg1"/>
                  </a:solidFill>
                  <a:latin typeface="Arial" panose="020B0604020202020204" pitchFamily="34" charset="0"/>
                  <a:cs typeface="Arial" panose="020B0604020202020204" pitchFamily="34" charset="0"/>
                </a:rPr>
                <a:t>U</a:t>
              </a:r>
              <a:endParaRPr lang="zh-TW" altLang="en-US" sz="3600" b="1" dirty="0">
                <a:solidFill>
                  <a:schemeClr val="bg1"/>
                </a:solidFill>
                <a:latin typeface="Arial" panose="020B0604020202020204" pitchFamily="34" charset="0"/>
                <a:cs typeface="Arial" panose="020B0604020202020204" pitchFamily="34" charset="0"/>
              </a:endParaRPr>
            </a:p>
          </p:txBody>
        </p:sp>
      </p:grpSp>
      <p:sp>
        <p:nvSpPr>
          <p:cNvPr id="25" name="Rounded Rectangle 24"/>
          <p:cNvSpPr/>
          <p:nvPr/>
        </p:nvSpPr>
        <p:spPr>
          <a:xfrm>
            <a:off x="4249366" y="2133600"/>
            <a:ext cx="2151434" cy="59055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Let me check</a:t>
            </a:r>
          </a:p>
        </p:txBody>
      </p:sp>
      <p:grpSp>
        <p:nvGrpSpPr>
          <p:cNvPr id="33" name="Group 32"/>
          <p:cNvGrpSpPr/>
          <p:nvPr/>
        </p:nvGrpSpPr>
        <p:grpSpPr>
          <a:xfrm>
            <a:off x="8001000" y="838200"/>
            <a:ext cx="838200" cy="762000"/>
            <a:chOff x="-4038600" y="2286000"/>
            <a:chExt cx="838200" cy="762000"/>
          </a:xfrm>
        </p:grpSpPr>
        <p:sp>
          <p:nvSpPr>
            <p:cNvPr id="34" name="Oval 33"/>
            <p:cNvSpPr/>
            <p:nvPr/>
          </p:nvSpPr>
          <p:spPr>
            <a:xfrm>
              <a:off x="-4038600" y="2286000"/>
              <a:ext cx="838200" cy="76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34"/>
            <p:cNvSpPr txBox="1"/>
            <p:nvPr/>
          </p:nvSpPr>
          <p:spPr>
            <a:xfrm>
              <a:off x="-4038600" y="2362200"/>
              <a:ext cx="838200" cy="646331"/>
            </a:xfrm>
            <a:prstGeom prst="rect">
              <a:avLst/>
            </a:prstGeom>
            <a:noFill/>
          </p:spPr>
          <p:txBody>
            <a:bodyPr wrap="square" rtlCol="0">
              <a:spAutoFit/>
            </a:bodyPr>
            <a:lstStyle/>
            <a:p>
              <a:pPr algn="ctr"/>
              <a:r>
                <a:rPr lang="en-US" altLang="zh-TW" sz="3600" b="1" dirty="0">
                  <a:solidFill>
                    <a:schemeClr val="bg1"/>
                  </a:solidFill>
                  <a:latin typeface="Arial" panose="020B0604020202020204" pitchFamily="34" charset="0"/>
                  <a:cs typeface="Arial" panose="020B0604020202020204" pitchFamily="34" charset="0"/>
                </a:rPr>
                <a:t>U</a:t>
              </a:r>
              <a:endParaRPr lang="zh-TW" altLang="en-US" sz="3600" b="1" dirty="0">
                <a:solidFill>
                  <a:schemeClr val="bg1"/>
                </a:solidFill>
                <a:latin typeface="Arial" panose="020B0604020202020204" pitchFamily="34" charset="0"/>
                <a:cs typeface="Arial" panose="020B0604020202020204" pitchFamily="34" charset="0"/>
              </a:endParaRPr>
            </a:p>
          </p:txBody>
        </p:sp>
      </p:grpSp>
      <p:sp>
        <p:nvSpPr>
          <p:cNvPr id="36" name="Rounded Rectangle 35"/>
          <p:cNvSpPr/>
          <p:nvPr/>
        </p:nvSpPr>
        <p:spPr>
          <a:xfrm>
            <a:off x="4127375" y="762000"/>
            <a:ext cx="3721225" cy="1295400"/>
          </a:xfrm>
          <a:prstGeom prst="roundRect">
            <a:avLst>
              <a:gd name="adj" fmla="val 10284"/>
            </a:avLst>
          </a:prstGeom>
          <a:solidFill>
            <a:srgbClr val="D2D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How many suitcases can I take on a flight from the US </a:t>
            </a:r>
            <a:r>
              <a:rPr lang="en-US" altLang="zh-TW" sz="2200">
                <a:solidFill>
                  <a:schemeClr val="tx1"/>
                </a:solidFill>
                <a:latin typeface="Arial" panose="020B0604020202020204" pitchFamily="34" charset="0"/>
                <a:cs typeface="Arial" panose="020B0604020202020204" pitchFamily="34" charset="0"/>
              </a:rPr>
              <a:t>to Israel?</a:t>
            </a:r>
            <a:endParaRPr lang="en-US" altLang="zh-TW" sz="2200" dirty="0">
              <a:solidFill>
                <a:schemeClr val="tx1"/>
              </a:solidFill>
              <a:latin typeface="Arial" panose="020B0604020202020204" pitchFamily="34" charset="0"/>
              <a:cs typeface="Arial" panose="020B0604020202020204" pitchFamily="34" charset="0"/>
            </a:endParaRPr>
          </a:p>
        </p:txBody>
      </p:sp>
      <p:sp>
        <p:nvSpPr>
          <p:cNvPr id="29" name="Rounded Rectangle 28"/>
          <p:cNvSpPr/>
          <p:nvPr/>
        </p:nvSpPr>
        <p:spPr>
          <a:xfrm>
            <a:off x="4249366" y="2819400"/>
            <a:ext cx="3581400" cy="114300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Can I ask you from where are you planning to board </a:t>
            </a:r>
            <a:r>
              <a:rPr lang="en-US" altLang="zh-TW" sz="2200">
                <a:solidFill>
                  <a:schemeClr val="tx1"/>
                </a:solidFill>
                <a:latin typeface="Arial" panose="020B0604020202020204" pitchFamily="34" charset="0"/>
                <a:cs typeface="Arial" panose="020B0604020202020204" pitchFamily="34" charset="0"/>
              </a:rPr>
              <a:t>the flight?</a:t>
            </a:r>
            <a:endParaRPr lang="en-US" altLang="zh-TW" sz="2200" dirty="0">
              <a:solidFill>
                <a:schemeClr val="tx1"/>
              </a:solidFill>
              <a:latin typeface="Arial" panose="020B0604020202020204" pitchFamily="34" charset="0"/>
              <a:cs typeface="Arial" panose="020B0604020202020204" pitchFamily="34" charset="0"/>
            </a:endParaRPr>
          </a:p>
        </p:txBody>
      </p:sp>
      <p:sp>
        <p:nvSpPr>
          <p:cNvPr id="30" name="Rounded Rectangle 29"/>
          <p:cNvSpPr/>
          <p:nvPr/>
        </p:nvSpPr>
        <p:spPr>
          <a:xfrm>
            <a:off x="4267200" y="5638800"/>
            <a:ext cx="3200400" cy="857250"/>
          </a:xfrm>
          <a:prstGeom prst="roundRect">
            <a:avLst>
              <a:gd name="adj" fmla="val 102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200" dirty="0">
                <a:solidFill>
                  <a:schemeClr val="tx1"/>
                </a:solidFill>
                <a:latin typeface="Arial" panose="020B0604020202020204" pitchFamily="34" charset="0"/>
                <a:cs typeface="Arial" panose="020B0604020202020204" pitchFamily="34" charset="0"/>
              </a:rPr>
              <a:t>and which air services are </a:t>
            </a:r>
            <a:r>
              <a:rPr lang="en-US" altLang="zh-TW" sz="2200">
                <a:solidFill>
                  <a:schemeClr val="tx1"/>
                </a:solidFill>
                <a:latin typeface="Arial" panose="020B0604020202020204" pitchFamily="34" charset="0"/>
                <a:cs typeface="Arial" panose="020B0604020202020204" pitchFamily="34" charset="0"/>
              </a:rPr>
              <a:t>you using?</a:t>
            </a:r>
            <a:endParaRPr lang="en-US" altLang="zh-TW" sz="2200" dirty="0">
              <a:solidFill>
                <a:schemeClr val="tx1"/>
              </a:solidFill>
              <a:latin typeface="Arial" panose="020B0604020202020204" pitchFamily="34" charset="0"/>
              <a:cs typeface="Arial" panose="020B0604020202020204" pitchFamily="34" charset="0"/>
            </a:endParaRPr>
          </a:p>
        </p:txBody>
      </p:sp>
      <p:sp>
        <p:nvSpPr>
          <p:cNvPr id="31" name="TextBox 30"/>
          <p:cNvSpPr txBox="1"/>
          <p:nvPr/>
        </p:nvSpPr>
        <p:spPr>
          <a:xfrm>
            <a:off x="185653" y="762000"/>
            <a:ext cx="1638590" cy="830997"/>
          </a:xfrm>
          <a:prstGeom prst="rect">
            <a:avLst/>
          </a:prstGeom>
          <a:noFill/>
        </p:spPr>
        <p:txBody>
          <a:bodyPr wrap="none" rtlCol="0">
            <a:spAutoFit/>
          </a:bodyPr>
          <a:lstStyle/>
          <a:p>
            <a:r>
              <a:rPr lang="en-US" altLang="zh-TW" sz="2400" dirty="0">
                <a:latin typeface="Arial Black" panose="020B0A04020102020204" pitchFamily="34" charset="0"/>
                <a:cs typeface="Arial" panose="020B0604020202020204" pitchFamily="34" charset="0"/>
              </a:rPr>
              <a:t>Travel</a:t>
            </a:r>
          </a:p>
          <a:p>
            <a:r>
              <a:rPr lang="en-US" altLang="zh-TW" sz="2400" dirty="0">
                <a:latin typeface="Arial Black" panose="020B0A04020102020204" pitchFamily="34" charset="0"/>
                <a:cs typeface="Arial" panose="020B0604020202020204" pitchFamily="34" charset="0"/>
              </a:rPr>
              <a:t>Planning</a:t>
            </a:r>
            <a:endParaRPr lang="zh-TW" altLang="en-US" sz="2400" dirty="0">
              <a:latin typeface="Arial Black" panose="020B0A040201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942319D-ADCC-4BB3-92F6-E4517FFFEBC8}"/>
              </a:ext>
            </a:extLst>
          </p:cNvPr>
          <p:cNvSpPr txBox="1"/>
          <p:nvPr/>
        </p:nvSpPr>
        <p:spPr>
          <a:xfrm>
            <a:off x="60158" y="6170896"/>
            <a:ext cx="4051175" cy="584775"/>
          </a:xfrm>
          <a:prstGeom prst="rect">
            <a:avLst/>
          </a:prstGeom>
          <a:noFill/>
        </p:spPr>
        <p:txBody>
          <a:bodyPr wrap="square" rtlCol="0">
            <a:spAutoFit/>
          </a:bodyPr>
          <a:lstStyle/>
          <a:p>
            <a:r>
              <a:rPr lang="en-US" altLang="zh-TW" sz="1600" dirty="0">
                <a:latin typeface="Arial" panose="020B0604020202020204" pitchFamily="34" charset="0"/>
                <a:cs typeface="Arial" panose="020B0604020202020204" pitchFamily="34" charset="0"/>
              </a:rPr>
              <a:t>Full transcript:</a:t>
            </a:r>
            <a:br>
              <a:rPr lang="en-US" altLang="zh-TW" sz="1600" dirty="0">
                <a:latin typeface="Arial" panose="020B0604020202020204" pitchFamily="34" charset="0"/>
                <a:cs typeface="Arial" panose="020B0604020202020204" pitchFamily="34" charset="0"/>
              </a:rPr>
            </a:br>
            <a:r>
              <a:rPr lang="en-US" altLang="zh-TW" sz="1600" u="sng" dirty="0">
                <a:latin typeface="Arial" panose="020B0604020202020204" pitchFamily="34" charset="0"/>
                <a:cs typeface="Arial" panose="020B0604020202020204" pitchFamily="34" charset="0"/>
              </a:rPr>
              <a:t>Huang</a:t>
            </a:r>
            <a:r>
              <a:rPr lang="en-US" altLang="zh-TW" sz="1600" dirty="0">
                <a:latin typeface="Arial" panose="020B0604020202020204" pitchFamily="34" charset="0"/>
                <a:cs typeface="Arial" panose="020B0604020202020204" pitchFamily="34" charset="0"/>
              </a:rPr>
              <a:t>, et al. HCOMP 2016.</a:t>
            </a:r>
            <a:endParaRPr lang="zh-TW"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274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332259"/>
          </a:xfrm>
        </p:spPr>
        <p:txBody>
          <a:bodyPr>
            <a:normAutofit/>
          </a:bodyPr>
          <a:lstStyle/>
          <a:p>
            <a:r>
              <a:rPr lang="en-US" altLang="zh-TW" dirty="0"/>
              <a:t>What Did We Learn?</a:t>
            </a:r>
            <a:endParaRPr lang="zh-TW" altLang="en-US" dirty="0"/>
          </a:p>
        </p:txBody>
      </p:sp>
      <p:pic>
        <p:nvPicPr>
          <p:cNvPr id="11" name="Content Placeholder 4" descr="A screenshot of a cell phone&#10;&#10;Description generated with very high confidence">
            <a:extLst>
              <a:ext uri="{FF2B5EF4-FFF2-40B4-BE49-F238E27FC236}">
                <a16:creationId xmlns:a16="http://schemas.microsoft.com/office/drawing/2014/main" id="{4FC45D97-EFFC-4DBC-AD62-90320604F844}"/>
              </a:ext>
            </a:extLst>
          </p:cNvPr>
          <p:cNvPicPr>
            <a:picLocks noChangeAspect="1"/>
          </p:cNvPicPr>
          <p:nvPr/>
        </p:nvPicPr>
        <p:blipFill rotWithShape="1">
          <a:blip r:embed="rId3">
            <a:extLst>
              <a:ext uri="{28A0092B-C50C-407E-A947-70E740481C1C}">
                <a14:useLocalDpi xmlns:a14="http://schemas.microsoft.com/office/drawing/2010/main" val="0"/>
              </a:ext>
            </a:extLst>
          </a:blip>
          <a:srcRect l="10801" t="74827" r="15103"/>
          <a:stretch/>
        </p:blipFill>
        <p:spPr>
          <a:xfrm>
            <a:off x="2448752" y="7045933"/>
            <a:ext cx="6231836" cy="727784"/>
          </a:xfrm>
          <a:prstGeom prst="rect">
            <a:avLst/>
          </a:prstGeom>
        </p:spPr>
      </p:pic>
      <p:sp>
        <p:nvSpPr>
          <p:cNvPr id="16" name="TextBox 15">
            <a:extLst>
              <a:ext uri="{FF2B5EF4-FFF2-40B4-BE49-F238E27FC236}">
                <a16:creationId xmlns:a16="http://schemas.microsoft.com/office/drawing/2014/main" id="{F8D695B7-ECFF-4E4F-9C4B-62BC3488CC8A}"/>
              </a:ext>
            </a:extLst>
          </p:cNvPr>
          <p:cNvSpPr txBox="1"/>
          <p:nvPr/>
        </p:nvSpPr>
        <p:spPr>
          <a:xfrm>
            <a:off x="-391098" y="7045933"/>
            <a:ext cx="2895600" cy="369332"/>
          </a:xfrm>
          <a:prstGeom prst="rect">
            <a:avLst/>
          </a:prstGeom>
          <a:noFill/>
        </p:spPr>
        <p:txBody>
          <a:bodyPr wrap="square" rtlCol="0">
            <a:spAutoFit/>
          </a:bodyPr>
          <a:lstStyle/>
          <a:p>
            <a:pPr algn="r"/>
            <a:r>
              <a:rPr lang="en-US" b="1" dirty="0">
                <a:latin typeface="Arial" panose="020B0604020202020204" pitchFamily="34" charset="0"/>
                <a:cs typeface="Arial" panose="020B0604020202020204" pitchFamily="34" charset="0"/>
              </a:rPr>
              <a:t>Avg. </a:t>
            </a:r>
            <a:r>
              <a:rPr lang="en-US" b="1" dirty="0">
                <a:solidFill>
                  <a:srgbClr val="0070C0"/>
                </a:solidFill>
                <a:latin typeface="Arial" panose="020B0604020202020204" pitchFamily="34" charset="0"/>
                <a:cs typeface="Arial" panose="020B0604020202020204" pitchFamily="34" charset="0"/>
              </a:rPr>
              <a:t>#Upvote </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Msg</a:t>
            </a:r>
            <a:r>
              <a:rPr lang="en-US" b="1" dirty="0">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A8E35AF1-1E6E-46C5-9D1A-2336F71BAC18}"/>
              </a:ext>
            </a:extLst>
          </p:cNvPr>
          <p:cNvSpPr txBox="1"/>
          <p:nvPr/>
        </p:nvSpPr>
        <p:spPr>
          <a:xfrm>
            <a:off x="389743" y="1690711"/>
            <a:ext cx="8454453"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rgbClr val="0070C0"/>
                </a:solidFill>
                <a:latin typeface="Arial" panose="020B0604020202020204" pitchFamily="34" charset="0"/>
                <a:cs typeface="Arial" panose="020B0604020202020204" pitchFamily="34" charset="0"/>
              </a:rPr>
              <a:t>Challenges</a:t>
            </a:r>
            <a:r>
              <a:rPr lang="en-US" sz="2400" b="1" dirty="0">
                <a:latin typeface="Arial" panose="020B0604020202020204" pitchFamily="34" charset="0"/>
                <a:cs typeface="Arial" panose="020B0604020202020204" pitchFamily="34" charset="0"/>
              </a:rPr>
              <a:t> Identified</a:t>
            </a:r>
          </a:p>
          <a:p>
            <a:pPr marL="800100" lvl="1" indent="-342900">
              <a:buFont typeface="Arial" panose="020B0604020202020204" pitchFamily="34" charset="0"/>
              <a:buChar char="•"/>
            </a:pPr>
            <a:r>
              <a:rPr lang="en-US" sz="2400" b="1" dirty="0">
                <a:solidFill>
                  <a:srgbClr val="0070C0"/>
                </a:solidFill>
                <a:latin typeface="Arial" panose="020B0604020202020204" pitchFamily="34" charset="0"/>
                <a:cs typeface="Arial" panose="020B0604020202020204" pitchFamily="34" charset="0"/>
              </a:rPr>
              <a:t>Malicious</a:t>
            </a:r>
            <a:r>
              <a:rPr lang="en-US" sz="2400" dirty="0">
                <a:latin typeface="Arial" panose="020B0604020202020204" pitchFamily="34" charset="0"/>
                <a:cs typeface="Arial" panose="020B0604020202020204" pitchFamily="34" charset="0"/>
              </a:rPr>
              <a:t> workers &amp; users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Identifying </a:t>
            </a:r>
            <a:r>
              <a:rPr lang="en-US" sz="2400" b="1" dirty="0">
                <a:solidFill>
                  <a:srgbClr val="0070C0"/>
                </a:solidFill>
                <a:latin typeface="Arial" panose="020B0604020202020204" pitchFamily="34" charset="0"/>
                <a:cs typeface="Arial" panose="020B0604020202020204" pitchFamily="34" charset="0"/>
              </a:rPr>
              <a:t>the end of a conversation</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When workers’ consensus is not enough…</a:t>
            </a:r>
          </a:p>
          <a:p>
            <a:pPr lvl="1"/>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Basic Statistics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Avg session duration = 10.63 min </a:t>
            </a:r>
            <a:r>
              <a:rPr lang="en-US" sz="2400" dirty="0">
                <a:solidFill>
                  <a:schemeClr val="bg1">
                    <a:lumMod val="50000"/>
                  </a:schemeClr>
                </a:solidFill>
                <a:latin typeface="Arial" panose="020B0604020202020204" pitchFamily="34" charset="0"/>
                <a:cs typeface="Arial" panose="020B0604020202020204" pitchFamily="34" charset="0"/>
              </a:rPr>
              <a:t>(SD=8.38)</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Avg #message per session = 25.87 </a:t>
            </a:r>
            <a:r>
              <a:rPr lang="en-US" sz="2400" dirty="0">
                <a:solidFill>
                  <a:schemeClr val="bg1">
                    <a:lumMod val="50000"/>
                  </a:schemeClr>
                </a:solidFill>
                <a:latin typeface="Arial" panose="020B0604020202020204" pitchFamily="34" charset="0"/>
                <a:cs typeface="Arial" panose="020B0604020202020204" pitchFamily="34" charset="0"/>
              </a:rPr>
              <a:t>(SD= 27.27)</a:t>
            </a:r>
          </a:p>
          <a:p>
            <a:pPr lvl="1"/>
            <a:r>
              <a:rPr lang="en-US" sz="2400" b="1" dirty="0">
                <a:solidFill>
                  <a:srgbClr val="0070C0"/>
                </a:solidFill>
                <a:latin typeface="Arial" panose="020B0604020202020204" pitchFamily="34" charset="0"/>
                <a:cs typeface="Arial" panose="020B0604020202020204" pitchFamily="34" charset="0"/>
              </a:rPr>
              <a:t/>
            </a:r>
            <a:br>
              <a:rPr lang="en-US" sz="2400" b="1" dirty="0">
                <a:solidFill>
                  <a:srgbClr val="0070C0"/>
                </a:solidFill>
                <a:latin typeface="Arial" panose="020B0604020202020204" pitchFamily="34" charset="0"/>
                <a:cs typeface="Arial" panose="020B0604020202020204" pitchFamily="34" charset="0"/>
              </a:rPr>
            </a:br>
            <a:r>
              <a:rPr lang="en-US" sz="2400" b="1" dirty="0">
                <a:solidFill>
                  <a:srgbClr val="0070C0"/>
                </a:solidFill>
                <a:latin typeface="Arial" panose="020B0604020202020204" pitchFamily="34" charset="0"/>
                <a:cs typeface="Arial" panose="020B0604020202020204" pitchFamily="34" charset="0"/>
              </a:rPr>
              <a:t>            Foundation for future automation!</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6" name="Arrow: Up 5">
            <a:extLst>
              <a:ext uri="{FF2B5EF4-FFF2-40B4-BE49-F238E27FC236}">
                <a16:creationId xmlns:a16="http://schemas.microsoft.com/office/drawing/2014/main" id="{D357559D-EF1E-4753-84FE-CE2AEEFDBBA4}"/>
              </a:ext>
            </a:extLst>
          </p:cNvPr>
          <p:cNvSpPr/>
          <p:nvPr/>
        </p:nvSpPr>
        <p:spPr>
          <a:xfrm rot="5400000">
            <a:off x="1066274" y="4743506"/>
            <a:ext cx="541184" cy="908526"/>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689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pic>
        <p:nvPicPr>
          <p:cNvPr id="18" name="Picture 2" descr="C:\Users\windx0303\Dropbox\Chorus_Deployment\logo\Chorus ICON.PNG">
            <a:extLst>
              <a:ext uri="{FF2B5EF4-FFF2-40B4-BE49-F238E27FC236}">
                <a16:creationId xmlns:a16="http://schemas.microsoft.com/office/drawing/2014/main" id="{B6D71F7B-9761-4535-80A4-CB93A2E11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478" y="4429986"/>
            <a:ext cx="1082114" cy="108274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2A49097-556B-4691-957A-F18EA30C4789}"/>
              </a:ext>
            </a:extLst>
          </p:cNvPr>
          <p:cNvSpPr txBox="1">
            <a:spLocks/>
          </p:cNvSpPr>
          <p:nvPr/>
        </p:nvSpPr>
        <p:spPr>
          <a:xfrm>
            <a:off x="6325842" y="5358525"/>
            <a:ext cx="2790136" cy="654577"/>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Crowd-Powered</a:t>
            </a:r>
          </a:p>
          <a:p>
            <a:r>
              <a:rPr lang="en-US" altLang="zh-TW" sz="1400" dirty="0"/>
              <a:t>Dialog Systems</a:t>
            </a:r>
            <a:endParaRPr lang="en-US" sz="1400" dirty="0"/>
          </a:p>
        </p:txBody>
      </p:sp>
      <p:sp>
        <p:nvSpPr>
          <p:cNvPr id="26" name="Rectangle 25">
            <a:extLst>
              <a:ext uri="{FF2B5EF4-FFF2-40B4-BE49-F238E27FC236}">
                <a16:creationId xmlns:a16="http://schemas.microsoft.com/office/drawing/2014/main" id="{CB9D36CD-1FA2-4344-A5D9-42A1F6DE0CAA}"/>
              </a:ext>
            </a:extLst>
          </p:cNvPr>
          <p:cNvSpPr/>
          <p:nvPr/>
        </p:nvSpPr>
        <p:spPr>
          <a:xfrm>
            <a:off x="844569" y="602665"/>
            <a:ext cx="5713884" cy="25052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6B62460-B356-4342-A3E2-93E4702C6D93}"/>
              </a:ext>
            </a:extLst>
          </p:cNvPr>
          <p:cNvSpPr txBox="1"/>
          <p:nvPr/>
        </p:nvSpPr>
        <p:spPr>
          <a:xfrm>
            <a:off x="2528168" y="4625404"/>
            <a:ext cx="4483748" cy="646331"/>
          </a:xfrm>
          <a:prstGeom prst="rect">
            <a:avLst/>
          </a:prstGeom>
          <a:noFill/>
        </p:spPr>
        <p:txBody>
          <a:bodyPr wrap="square" rtlCol="0">
            <a:spAutoFit/>
          </a:bodyPr>
          <a:lstStyle/>
          <a:p>
            <a:pPr algn="r"/>
            <a:r>
              <a:rPr lang="en-US" sz="3600" b="1" dirty="0">
                <a:solidFill>
                  <a:srgbClr val="FF0000"/>
                </a:solidFill>
                <a:latin typeface="MV Boli" panose="02000500030200090000" pitchFamily="2" charset="0"/>
                <a:cs typeface="MV Boli" panose="02000500030200090000" pitchFamily="2" charset="0"/>
              </a:rPr>
              <a:t>Chorus Deployment</a:t>
            </a:r>
          </a:p>
        </p:txBody>
      </p:sp>
      <p:sp>
        <p:nvSpPr>
          <p:cNvPr id="25" name="TextBox 24">
            <a:extLst>
              <a:ext uri="{FF2B5EF4-FFF2-40B4-BE49-F238E27FC236}">
                <a16:creationId xmlns:a16="http://schemas.microsoft.com/office/drawing/2014/main" id="{FC5FEB26-183F-45D2-9782-D42F115D4B81}"/>
              </a:ext>
            </a:extLst>
          </p:cNvPr>
          <p:cNvSpPr txBox="1"/>
          <p:nvPr/>
        </p:nvSpPr>
        <p:spPr>
          <a:xfrm>
            <a:off x="2561071" y="5208480"/>
            <a:ext cx="4417942"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 HCOMP’16, HCOMP’17 ]</a:t>
            </a:r>
          </a:p>
        </p:txBody>
      </p:sp>
    </p:spTree>
    <p:extLst>
      <p:ext uri="{BB962C8B-B14F-4D97-AF65-F5344CB8AC3E}">
        <p14:creationId xmlns:p14="http://schemas.microsoft.com/office/powerpoint/2010/main" val="100814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Up 26">
            <a:extLst>
              <a:ext uri="{FF2B5EF4-FFF2-40B4-BE49-F238E27FC236}">
                <a16:creationId xmlns:a16="http://schemas.microsoft.com/office/drawing/2014/main" id="{03231191-B3AB-4BEE-9F1D-342FEE64D595}"/>
              </a:ext>
            </a:extLst>
          </p:cNvPr>
          <p:cNvSpPr/>
          <p:nvPr/>
        </p:nvSpPr>
        <p:spPr>
          <a:xfrm>
            <a:off x="7263008" y="3528390"/>
            <a:ext cx="825654" cy="109701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pic>
        <p:nvPicPr>
          <p:cNvPr id="18" name="Picture 2" descr="C:\Users\windx0303\Dropbox\Chorus_Deployment\logo\Chorus ICON.PNG">
            <a:extLst>
              <a:ext uri="{FF2B5EF4-FFF2-40B4-BE49-F238E27FC236}">
                <a16:creationId xmlns:a16="http://schemas.microsoft.com/office/drawing/2014/main" id="{B6D71F7B-9761-4535-80A4-CB93A2E11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478" y="4429986"/>
            <a:ext cx="1082114" cy="108274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2A49097-556B-4691-957A-F18EA30C4789}"/>
              </a:ext>
            </a:extLst>
          </p:cNvPr>
          <p:cNvSpPr txBox="1">
            <a:spLocks/>
          </p:cNvSpPr>
          <p:nvPr/>
        </p:nvSpPr>
        <p:spPr>
          <a:xfrm>
            <a:off x="6325842" y="5358525"/>
            <a:ext cx="2790136" cy="654577"/>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Crowd-Powered</a:t>
            </a:r>
          </a:p>
          <a:p>
            <a:r>
              <a:rPr lang="en-US" altLang="zh-TW" sz="1400" dirty="0"/>
              <a:t>Dialog Systems</a:t>
            </a:r>
            <a:endParaRPr lang="en-US" sz="1400" dirty="0"/>
          </a:p>
        </p:txBody>
      </p:sp>
      <p:sp>
        <p:nvSpPr>
          <p:cNvPr id="26" name="Rectangle 25">
            <a:extLst>
              <a:ext uri="{FF2B5EF4-FFF2-40B4-BE49-F238E27FC236}">
                <a16:creationId xmlns:a16="http://schemas.microsoft.com/office/drawing/2014/main" id="{CB9D36CD-1FA2-4344-A5D9-42A1F6DE0CAA}"/>
              </a:ext>
            </a:extLst>
          </p:cNvPr>
          <p:cNvSpPr/>
          <p:nvPr/>
        </p:nvSpPr>
        <p:spPr>
          <a:xfrm>
            <a:off x="844569" y="602665"/>
            <a:ext cx="5713884" cy="25052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6B62460-B356-4342-A3E2-93E4702C6D93}"/>
              </a:ext>
            </a:extLst>
          </p:cNvPr>
          <p:cNvSpPr txBox="1"/>
          <p:nvPr/>
        </p:nvSpPr>
        <p:spPr>
          <a:xfrm>
            <a:off x="2528168" y="4625404"/>
            <a:ext cx="4483748" cy="646331"/>
          </a:xfrm>
          <a:prstGeom prst="rect">
            <a:avLst/>
          </a:prstGeom>
          <a:noFill/>
        </p:spPr>
        <p:txBody>
          <a:bodyPr wrap="square" rtlCol="0">
            <a:spAutoFit/>
          </a:bodyPr>
          <a:lstStyle/>
          <a:p>
            <a:pPr algn="r"/>
            <a:r>
              <a:rPr lang="en-US" sz="3600" b="1" dirty="0">
                <a:solidFill>
                  <a:srgbClr val="FF0000"/>
                </a:solidFill>
                <a:latin typeface="MV Boli" panose="02000500030200090000" pitchFamily="2" charset="0"/>
                <a:cs typeface="MV Boli" panose="02000500030200090000" pitchFamily="2" charset="0"/>
              </a:rPr>
              <a:t>Chorus Deployment</a:t>
            </a:r>
          </a:p>
        </p:txBody>
      </p:sp>
      <p:sp>
        <p:nvSpPr>
          <p:cNvPr id="25" name="TextBox 24">
            <a:extLst>
              <a:ext uri="{FF2B5EF4-FFF2-40B4-BE49-F238E27FC236}">
                <a16:creationId xmlns:a16="http://schemas.microsoft.com/office/drawing/2014/main" id="{FC5FEB26-183F-45D2-9782-D42F115D4B81}"/>
              </a:ext>
            </a:extLst>
          </p:cNvPr>
          <p:cNvSpPr txBox="1"/>
          <p:nvPr/>
        </p:nvSpPr>
        <p:spPr>
          <a:xfrm>
            <a:off x="2561071" y="5208480"/>
            <a:ext cx="4417942"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 HCOMP’16, HCOMP’17 ]</a:t>
            </a:r>
          </a:p>
        </p:txBody>
      </p:sp>
    </p:spTree>
    <p:extLst>
      <p:ext uri="{BB962C8B-B14F-4D97-AF65-F5344CB8AC3E}">
        <p14:creationId xmlns:p14="http://schemas.microsoft.com/office/powerpoint/2010/main" val="1962877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A picture containing electronics&#10;&#10;Description generated with high confidence">
            <a:extLst>
              <a:ext uri="{FF2B5EF4-FFF2-40B4-BE49-F238E27FC236}">
                <a16:creationId xmlns:a16="http://schemas.microsoft.com/office/drawing/2014/main" id="{D467B206-1C23-4176-AE14-916195D2EF21}"/>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7240" t="3936" r="18456" b="10284"/>
          <a:stretch/>
        </p:blipFill>
        <p:spPr>
          <a:xfrm>
            <a:off x="-101601" y="-139700"/>
            <a:ext cx="9330267" cy="6997700"/>
          </a:xfrm>
        </p:spPr>
      </p:pic>
      <p:sp>
        <p:nvSpPr>
          <p:cNvPr id="6" name="Rectangle 5">
            <a:extLst>
              <a:ext uri="{FF2B5EF4-FFF2-40B4-BE49-F238E27FC236}">
                <a16:creationId xmlns:a16="http://schemas.microsoft.com/office/drawing/2014/main" id="{C043904B-1198-456A-8036-0245C574C86C}"/>
              </a:ext>
            </a:extLst>
          </p:cNvPr>
          <p:cNvSpPr/>
          <p:nvPr/>
        </p:nvSpPr>
        <p:spPr>
          <a:xfrm>
            <a:off x="-723900" y="2462438"/>
            <a:ext cx="10426700" cy="170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EC7B40-FE37-4B11-B160-C2C45ED0151C}"/>
              </a:ext>
            </a:extLst>
          </p:cNvPr>
          <p:cNvSpPr>
            <a:spLocks noGrp="1"/>
          </p:cNvSpPr>
          <p:nvPr>
            <p:ph type="title"/>
          </p:nvPr>
        </p:nvSpPr>
        <p:spPr>
          <a:xfrm>
            <a:off x="-1" y="2475139"/>
            <a:ext cx="9144000" cy="1696810"/>
          </a:xfrm>
        </p:spPr>
        <p:txBody>
          <a:bodyPr>
            <a:normAutofit/>
          </a:bodyPr>
          <a:lstStyle/>
          <a:p>
            <a:r>
              <a:rPr lang="en-US" altLang="zh-TW" sz="2800" dirty="0" err="1">
                <a:solidFill>
                  <a:srgbClr val="0070C0"/>
                </a:solidFill>
              </a:rPr>
              <a:t>Evorus</a:t>
            </a:r>
            <a:r>
              <a:rPr lang="en-US" altLang="zh-TW" sz="2800" dirty="0">
                <a:solidFill>
                  <a:srgbClr val="0070C0"/>
                </a:solidFill>
              </a:rPr>
              <a:t>: </a:t>
            </a:r>
            <a:r>
              <a:rPr lang="en-US" altLang="zh-TW" sz="2800" dirty="0"/>
              <a:t>A Crowd-Powered Conversational Assistant Built to Automate Itself Over Time</a:t>
            </a:r>
            <a:r>
              <a:rPr lang="en-US" dirty="0">
                <a:latin typeface="Arial Black" panose="020B0A04020102020204" pitchFamily="34" charset="0"/>
              </a:rPr>
              <a:t/>
            </a:r>
            <a:br>
              <a:rPr lang="en-US" dirty="0">
                <a:latin typeface="Arial Black" panose="020B0A04020102020204" pitchFamily="34" charset="0"/>
              </a:rPr>
            </a:br>
            <a:r>
              <a:rPr lang="en-US" sz="1600" dirty="0">
                <a:solidFill>
                  <a:schemeClr val="bg1">
                    <a:lumMod val="50000"/>
                  </a:schemeClr>
                </a:solidFill>
              </a:rPr>
              <a:t/>
            </a:r>
            <a:br>
              <a:rPr lang="en-US" sz="1600" dirty="0">
                <a:solidFill>
                  <a:schemeClr val="bg1">
                    <a:lumMod val="50000"/>
                  </a:schemeClr>
                </a:solidFill>
              </a:rPr>
            </a:br>
            <a:r>
              <a:rPr lang="en-US" sz="1600" dirty="0">
                <a:solidFill>
                  <a:schemeClr val="bg1">
                    <a:lumMod val="50000"/>
                  </a:schemeClr>
                </a:solidFill>
              </a:rPr>
              <a:t>[ </a:t>
            </a:r>
            <a:r>
              <a:rPr lang="en-US" sz="1600" dirty="0">
                <a:solidFill>
                  <a:schemeClr val="tx1">
                    <a:lumMod val="50000"/>
                    <a:lumOff val="50000"/>
                  </a:schemeClr>
                </a:solidFill>
              </a:rPr>
              <a:t>UIST Poster’17, CHI’18      ]</a:t>
            </a:r>
            <a:endParaRPr lang="en-US" sz="1600" dirty="0">
              <a:latin typeface="Arial Black" panose="020B0A04020102020204" pitchFamily="34" charset="0"/>
            </a:endParaRPr>
          </a:p>
        </p:txBody>
      </p:sp>
      <p:pic>
        <p:nvPicPr>
          <p:cNvPr id="8" name="Picture 7">
            <a:extLst>
              <a:ext uri="{FF2B5EF4-FFF2-40B4-BE49-F238E27FC236}">
                <a16:creationId xmlns:a16="http://schemas.microsoft.com/office/drawing/2014/main" id="{EE76C5AD-B511-4892-BBF8-6F17DAF455A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502525" y="3629981"/>
            <a:ext cx="365760" cy="365760"/>
          </a:xfrm>
          <a:prstGeom prst="rect">
            <a:avLst/>
          </a:prstGeom>
        </p:spPr>
      </p:pic>
    </p:spTree>
    <p:extLst>
      <p:ext uri="{BB962C8B-B14F-4D97-AF65-F5344CB8AC3E}">
        <p14:creationId xmlns:p14="http://schemas.microsoft.com/office/powerpoint/2010/main" val="218425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device&#10;&#10;Description generated with high confidence">
            <a:extLst>
              <a:ext uri="{FF2B5EF4-FFF2-40B4-BE49-F238E27FC236}">
                <a16:creationId xmlns:a16="http://schemas.microsoft.com/office/drawing/2014/main" id="{1643922E-A898-4E99-8150-A76453CDF3C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1750"/>
            <a:ext cx="9144000" cy="5143500"/>
          </a:xfrm>
          <a:prstGeom prst="rect">
            <a:avLst/>
          </a:prstGeom>
        </p:spPr>
      </p:pic>
      <p:sp>
        <p:nvSpPr>
          <p:cNvPr id="14" name="Rectangle 13">
            <a:extLst>
              <a:ext uri="{FF2B5EF4-FFF2-40B4-BE49-F238E27FC236}">
                <a16:creationId xmlns:a16="http://schemas.microsoft.com/office/drawing/2014/main" id="{4FE7D541-3135-420F-A989-C9685CC571B0}"/>
              </a:ext>
            </a:extLst>
          </p:cNvPr>
          <p:cNvSpPr/>
          <p:nvPr/>
        </p:nvSpPr>
        <p:spPr>
          <a:xfrm>
            <a:off x="6959600" y="1060450"/>
            <a:ext cx="2387600" cy="806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548E7DAB-AF69-4671-9930-17E214FBAC3C}"/>
              </a:ext>
            </a:extLst>
          </p:cNvPr>
          <p:cNvSpPr>
            <a:spLocks noGrp="1"/>
          </p:cNvSpPr>
          <p:nvPr>
            <p:ph type="title"/>
          </p:nvPr>
        </p:nvSpPr>
        <p:spPr>
          <a:xfrm>
            <a:off x="0" y="9526"/>
            <a:ext cx="9144000" cy="1539874"/>
          </a:xfrm>
        </p:spPr>
        <p:txBody>
          <a:bodyPr>
            <a:noAutofit/>
          </a:bodyPr>
          <a:lstStyle/>
          <a:p>
            <a:r>
              <a:rPr lang="en-US" altLang="zh-TW" sz="3200" dirty="0">
                <a:solidFill>
                  <a:srgbClr val="0070C0"/>
                </a:solidFill>
              </a:rPr>
              <a:t>Automating </a:t>
            </a:r>
            <a:r>
              <a:rPr lang="en-US" altLang="zh-TW" sz="3200" dirty="0"/>
              <a:t>Chorus</a:t>
            </a:r>
            <a:r>
              <a:rPr lang="en-US" altLang="zh-TW" sz="3200" dirty="0">
                <a:solidFill>
                  <a:srgbClr val="0070C0"/>
                </a:solidFill>
              </a:rPr>
              <a:t> </a:t>
            </a:r>
            <a:r>
              <a:rPr lang="en-US" altLang="zh-TW" sz="3200" dirty="0"/>
              <a:t>Over Time</a:t>
            </a:r>
            <a:endParaRPr lang="zh-TW" altLang="en-US" sz="3200" dirty="0"/>
          </a:p>
        </p:txBody>
      </p:sp>
    </p:spTree>
    <p:extLst>
      <p:ext uri="{BB962C8B-B14F-4D97-AF65-F5344CB8AC3E}">
        <p14:creationId xmlns:p14="http://schemas.microsoft.com/office/powerpoint/2010/main" val="3427204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931C50-7647-4408-87A4-327F69B8A425}"/>
              </a:ext>
            </a:extLst>
          </p:cNvPr>
          <p:cNvSpPr>
            <a:spLocks noGrp="1"/>
          </p:cNvSpPr>
          <p:nvPr>
            <p:ph idx="1"/>
          </p:nvPr>
        </p:nvSpPr>
        <p:spPr/>
        <p:txBody>
          <a:bodyPr/>
          <a:lstStyle/>
          <a:p>
            <a:endParaRPr lang="en-US"/>
          </a:p>
        </p:txBody>
      </p:sp>
      <p:pic>
        <p:nvPicPr>
          <p:cNvPr id="4" name="Picture 3" descr="A close up of a map&#10;&#10;Description generated with high confidence">
            <a:extLst>
              <a:ext uri="{FF2B5EF4-FFF2-40B4-BE49-F238E27FC236}">
                <a16:creationId xmlns:a16="http://schemas.microsoft.com/office/drawing/2014/main" id="{C5984AAC-996D-4C9D-917B-73E2216DACE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301750"/>
            <a:ext cx="9144000" cy="5143500"/>
          </a:xfrm>
          <a:prstGeom prst="rect">
            <a:avLst/>
          </a:prstGeom>
        </p:spPr>
      </p:pic>
      <p:sp>
        <p:nvSpPr>
          <p:cNvPr id="5" name="Rectangle 4">
            <a:extLst>
              <a:ext uri="{FF2B5EF4-FFF2-40B4-BE49-F238E27FC236}">
                <a16:creationId xmlns:a16="http://schemas.microsoft.com/office/drawing/2014/main" id="{CD3C6DBA-3ACC-4274-967A-E97E1626EED4}"/>
              </a:ext>
            </a:extLst>
          </p:cNvPr>
          <p:cNvSpPr/>
          <p:nvPr/>
        </p:nvSpPr>
        <p:spPr>
          <a:xfrm>
            <a:off x="7070725" y="1154113"/>
            <a:ext cx="2387600" cy="806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4FDC2C4-7497-4849-851D-11805EF7AFF9}"/>
              </a:ext>
            </a:extLst>
          </p:cNvPr>
          <p:cNvSpPr txBox="1">
            <a:spLocks/>
          </p:cNvSpPr>
          <p:nvPr/>
        </p:nvSpPr>
        <p:spPr>
          <a:xfrm>
            <a:off x="0" y="9526"/>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3200" dirty="0">
                <a:solidFill>
                  <a:srgbClr val="0070C0"/>
                </a:solidFill>
              </a:rPr>
              <a:t>Automating </a:t>
            </a:r>
            <a:r>
              <a:rPr lang="en-US" altLang="zh-TW" sz="3200" dirty="0"/>
              <a:t>Chorus</a:t>
            </a:r>
            <a:r>
              <a:rPr lang="en-US" altLang="zh-TW" sz="3200" dirty="0">
                <a:solidFill>
                  <a:srgbClr val="0070C0"/>
                </a:solidFill>
              </a:rPr>
              <a:t> </a:t>
            </a:r>
            <a:r>
              <a:rPr lang="en-US" altLang="zh-TW" sz="3200" dirty="0"/>
              <a:t>Over Time</a:t>
            </a:r>
            <a:endParaRPr lang="zh-TW" altLang="en-US" sz="3200" dirty="0"/>
          </a:p>
        </p:txBody>
      </p:sp>
    </p:spTree>
    <p:extLst>
      <p:ext uri="{BB962C8B-B14F-4D97-AF65-F5344CB8AC3E}">
        <p14:creationId xmlns:p14="http://schemas.microsoft.com/office/powerpoint/2010/main" val="730681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1F76F1-1242-4BBD-ADFA-E218DAA850A5}"/>
              </a:ext>
            </a:extLst>
          </p:cNvPr>
          <p:cNvSpPr>
            <a:spLocks noGrp="1"/>
          </p:cNvSpPr>
          <p:nvPr>
            <p:ph idx="1"/>
          </p:nvPr>
        </p:nvSpPr>
        <p:spPr/>
        <p:txBody>
          <a:bodyPr/>
          <a:lstStyle/>
          <a:p>
            <a:endParaRPr lang="en-US"/>
          </a:p>
        </p:txBody>
      </p:sp>
      <p:pic>
        <p:nvPicPr>
          <p:cNvPr id="4" name="Picture 3" descr="A close up of a map&#10;&#10;Description generated with high confidence">
            <a:extLst>
              <a:ext uri="{FF2B5EF4-FFF2-40B4-BE49-F238E27FC236}">
                <a16:creationId xmlns:a16="http://schemas.microsoft.com/office/drawing/2014/main" id="{324120F2-ECFF-46CB-9149-D11D09AE279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1750"/>
            <a:ext cx="9144000" cy="5143500"/>
          </a:xfrm>
          <a:prstGeom prst="rect">
            <a:avLst/>
          </a:prstGeom>
        </p:spPr>
      </p:pic>
      <p:sp>
        <p:nvSpPr>
          <p:cNvPr id="5" name="Rectangle 4">
            <a:extLst>
              <a:ext uri="{FF2B5EF4-FFF2-40B4-BE49-F238E27FC236}">
                <a16:creationId xmlns:a16="http://schemas.microsoft.com/office/drawing/2014/main" id="{3950C372-589E-433D-82A3-FF686CF78265}"/>
              </a:ext>
            </a:extLst>
          </p:cNvPr>
          <p:cNvSpPr/>
          <p:nvPr/>
        </p:nvSpPr>
        <p:spPr>
          <a:xfrm>
            <a:off x="7070725" y="132794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F1F83106-B094-4116-BB67-C9CD6258172E}"/>
              </a:ext>
            </a:extLst>
          </p:cNvPr>
          <p:cNvSpPr txBox="1">
            <a:spLocks/>
          </p:cNvSpPr>
          <p:nvPr/>
        </p:nvSpPr>
        <p:spPr>
          <a:xfrm>
            <a:off x="0" y="9526"/>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3200" dirty="0">
                <a:solidFill>
                  <a:srgbClr val="0070C0"/>
                </a:solidFill>
              </a:rPr>
              <a:t>Automating </a:t>
            </a:r>
            <a:r>
              <a:rPr lang="en-US" altLang="zh-TW" sz="3200" dirty="0"/>
              <a:t>Chorus</a:t>
            </a:r>
            <a:r>
              <a:rPr lang="en-US" altLang="zh-TW" sz="3200" dirty="0">
                <a:solidFill>
                  <a:srgbClr val="0070C0"/>
                </a:solidFill>
              </a:rPr>
              <a:t> </a:t>
            </a:r>
            <a:r>
              <a:rPr lang="en-US" altLang="zh-TW" sz="3200" dirty="0"/>
              <a:t>Over Time</a:t>
            </a:r>
            <a:endParaRPr lang="zh-TW" altLang="en-US" sz="3200" dirty="0"/>
          </a:p>
        </p:txBody>
      </p:sp>
    </p:spTree>
    <p:extLst>
      <p:ext uri="{BB962C8B-B14F-4D97-AF65-F5344CB8AC3E}">
        <p14:creationId xmlns:p14="http://schemas.microsoft.com/office/powerpoint/2010/main" val="3333166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9526"/>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3200" dirty="0">
                <a:solidFill>
                  <a:srgbClr val="0070C0"/>
                </a:solidFill>
              </a:rPr>
              <a:t>Automating </a:t>
            </a:r>
            <a:r>
              <a:rPr lang="en-US" altLang="zh-TW" sz="3200" dirty="0"/>
              <a:t>Chorus</a:t>
            </a:r>
            <a:r>
              <a:rPr lang="en-US" altLang="zh-TW" sz="3200" dirty="0">
                <a:solidFill>
                  <a:srgbClr val="0070C0"/>
                </a:solidFill>
              </a:rPr>
              <a:t> </a:t>
            </a:r>
            <a:r>
              <a:rPr lang="en-US" altLang="zh-TW" sz="3200" dirty="0"/>
              <a:t>Over Time</a:t>
            </a:r>
            <a:endParaRPr lang="zh-TW" altLang="en-US" sz="3200" dirty="0"/>
          </a:p>
        </p:txBody>
      </p:sp>
    </p:spTree>
    <p:extLst>
      <p:ext uri="{BB962C8B-B14F-4D97-AF65-F5344CB8AC3E}">
        <p14:creationId xmlns:p14="http://schemas.microsoft.com/office/powerpoint/2010/main" val="324743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568"/>
            <a:ext cx="8229600" cy="1143000"/>
          </a:xfrm>
        </p:spPr>
        <p:txBody>
          <a:bodyPr>
            <a:normAutofit/>
          </a:bodyPr>
          <a:lstStyle/>
          <a:p>
            <a:r>
              <a:rPr lang="en-US" altLang="zh-TW" sz="3200" dirty="0"/>
              <a:t>Empower Chorus with Multiple </a:t>
            </a:r>
            <a:r>
              <a:rPr lang="en-US" altLang="zh-TW" sz="3200" dirty="0">
                <a:solidFill>
                  <a:srgbClr val="0070C0"/>
                </a:solidFill>
              </a:rPr>
              <a:t>Chatbots</a:t>
            </a:r>
            <a:endParaRPr lang="zh-TW" altLang="en-US" sz="3200" dirty="0">
              <a:solidFill>
                <a:srgbClr val="0070C0"/>
              </a:solidFill>
            </a:endParaRPr>
          </a:p>
        </p:txBody>
      </p:sp>
      <p:pic>
        <p:nvPicPr>
          <p:cNvPr id="7170" name="Picture 2" descr="C:\Users\windx0303\Dropbox\2017_Thesis_Proposal\slides\automation_overview.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39" b="22742"/>
          <a:stretch/>
        </p:blipFill>
        <p:spPr bwMode="auto">
          <a:xfrm>
            <a:off x="76200" y="1870411"/>
            <a:ext cx="9000000" cy="392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613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507B-DF56-484A-944C-E283DFC6BEEB}"/>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5DCFF59C-4C7C-4FA9-9A63-E4312B35D3C3}"/>
              </a:ext>
            </a:extLst>
          </p:cNvPr>
          <p:cNvSpPr/>
          <p:nvPr/>
        </p:nvSpPr>
        <p:spPr>
          <a:xfrm>
            <a:off x="-880110" y="6353175"/>
            <a:ext cx="7391400" cy="1009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4DD241A-6EA0-4602-9849-9186C9287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5315" y="-383450"/>
            <a:ext cx="4893272" cy="10058394"/>
          </a:xfrm>
        </p:spPr>
      </p:pic>
    </p:spTree>
    <p:extLst>
      <p:ext uri="{BB962C8B-B14F-4D97-AF65-F5344CB8AC3E}">
        <p14:creationId xmlns:p14="http://schemas.microsoft.com/office/powerpoint/2010/main" val="41591491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3200" dirty="0">
                <a:solidFill>
                  <a:srgbClr val="0070C0"/>
                </a:solidFill>
              </a:rPr>
              <a:t>Chatbots</a:t>
            </a:r>
            <a:endParaRPr lang="zh-TW" altLang="en-US" sz="3200" dirty="0"/>
          </a:p>
        </p:txBody>
      </p:sp>
      <p:sp>
        <p:nvSpPr>
          <p:cNvPr id="7" name="Rectangle 6">
            <a:extLst>
              <a:ext uri="{FF2B5EF4-FFF2-40B4-BE49-F238E27FC236}">
                <a16:creationId xmlns:a16="http://schemas.microsoft.com/office/drawing/2014/main" id="{6E54C203-3D28-4BCB-ADF8-24BC15718DD7}"/>
              </a:ext>
            </a:extLst>
          </p:cNvPr>
          <p:cNvSpPr/>
          <p:nvPr/>
        </p:nvSpPr>
        <p:spPr>
          <a:xfrm>
            <a:off x="2753055" y="1133910"/>
            <a:ext cx="6698920"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0C2E7D-15AB-41B8-AD3F-2FB901A36239}"/>
              </a:ext>
            </a:extLst>
          </p:cNvPr>
          <p:cNvSpPr/>
          <p:nvPr/>
        </p:nvSpPr>
        <p:spPr>
          <a:xfrm>
            <a:off x="-1087821" y="1133910"/>
            <a:ext cx="3843937" cy="28498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F0DC023-C702-47CC-9D37-B0EEBB66A47B}"/>
              </a:ext>
            </a:extLst>
          </p:cNvPr>
          <p:cNvSpPr/>
          <p:nvPr/>
        </p:nvSpPr>
        <p:spPr>
          <a:xfrm>
            <a:off x="0" y="1418897"/>
            <a:ext cx="1270274" cy="505651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1269678" y="6290441"/>
            <a:ext cx="1486438" cy="18497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954044-E834-4A5A-946F-26E946CD59D6}"/>
              </a:ext>
            </a:extLst>
          </p:cNvPr>
          <p:cNvSpPr/>
          <p:nvPr/>
        </p:nvSpPr>
        <p:spPr>
          <a:xfrm>
            <a:off x="3743758" y="2125210"/>
            <a:ext cx="6384596" cy="436339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2759405" y="3925561"/>
            <a:ext cx="984353" cy="25566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c 24">
            <a:extLst>
              <a:ext uri="{FF2B5EF4-FFF2-40B4-BE49-F238E27FC236}">
                <a16:creationId xmlns:a16="http://schemas.microsoft.com/office/drawing/2014/main" id="{765B4144-75CF-4D99-98E9-6A0A92851C5C}"/>
              </a:ext>
            </a:extLst>
          </p:cNvPr>
          <p:cNvSpPr/>
          <p:nvPr/>
        </p:nvSpPr>
        <p:spPr>
          <a:xfrm>
            <a:off x="1529256" y="-98535"/>
            <a:ext cx="3909847" cy="3527535"/>
          </a:xfrm>
          <a:prstGeom prst="arc">
            <a:avLst>
              <a:gd name="adj1" fmla="val 20042311"/>
              <a:gd name="adj2" fmla="val 5150478"/>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CE67EF-79A5-4337-822E-F23593C74D5B}"/>
              </a:ext>
            </a:extLst>
          </p:cNvPr>
          <p:cNvSpPr/>
          <p:nvPr/>
        </p:nvSpPr>
        <p:spPr>
          <a:xfrm>
            <a:off x="4064001" y="4022518"/>
            <a:ext cx="4760686" cy="20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r>
              <a:rPr lang="en-US" sz="3600" dirty="0">
                <a:solidFill>
                  <a:schemeClr val="tx1"/>
                </a:solidFill>
                <a:latin typeface="Arial Black" panose="020B0A04020102020204" pitchFamily="34" charset="0"/>
              </a:rPr>
              <a:t>How to select chatbots automatically?</a:t>
            </a:r>
          </a:p>
        </p:txBody>
      </p:sp>
    </p:spTree>
    <p:extLst>
      <p:ext uri="{BB962C8B-B14F-4D97-AF65-F5344CB8AC3E}">
        <p14:creationId xmlns:p14="http://schemas.microsoft.com/office/powerpoint/2010/main" val="453634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3200" dirty="0"/>
              <a:t>Ranking Chatbots: </a:t>
            </a:r>
            <a:r>
              <a:rPr lang="en-US" sz="3200" dirty="0">
                <a:solidFill>
                  <a:srgbClr val="0070C0"/>
                </a:solidFill>
              </a:rPr>
              <a:t>Performance</a:t>
            </a:r>
            <a:r>
              <a:rPr lang="en-US" sz="3200" dirty="0"/>
              <a:t> &amp; </a:t>
            </a:r>
            <a:r>
              <a:rPr lang="en-US" sz="3200" dirty="0">
                <a:solidFill>
                  <a:srgbClr val="0070C0"/>
                </a:solidFill>
              </a:rPr>
              <a:t>Topic</a:t>
            </a:r>
            <a:endParaRPr lang="zh-TW" altLang="en-US" sz="3200" dirty="0">
              <a:solidFill>
                <a:srgbClr val="0070C0"/>
              </a:solidFill>
            </a:endParaRPr>
          </a:p>
        </p:txBody>
      </p:sp>
      <p:sp>
        <p:nvSpPr>
          <p:cNvPr id="7" name="Rectangle 6">
            <a:extLst>
              <a:ext uri="{FF2B5EF4-FFF2-40B4-BE49-F238E27FC236}">
                <a16:creationId xmlns:a16="http://schemas.microsoft.com/office/drawing/2014/main" id="{6E54C203-3D28-4BCB-ADF8-24BC15718DD7}"/>
              </a:ext>
            </a:extLst>
          </p:cNvPr>
          <p:cNvSpPr/>
          <p:nvPr/>
        </p:nvSpPr>
        <p:spPr>
          <a:xfrm>
            <a:off x="2759405" y="1133910"/>
            <a:ext cx="6384596"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0C2E7D-15AB-41B8-AD3F-2FB901A36239}"/>
              </a:ext>
            </a:extLst>
          </p:cNvPr>
          <p:cNvSpPr/>
          <p:nvPr/>
        </p:nvSpPr>
        <p:spPr>
          <a:xfrm>
            <a:off x="-1087821" y="1133910"/>
            <a:ext cx="3843937" cy="28498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F0DC023-C702-47CC-9D37-B0EEBB66A47B}"/>
              </a:ext>
            </a:extLst>
          </p:cNvPr>
          <p:cNvSpPr/>
          <p:nvPr/>
        </p:nvSpPr>
        <p:spPr>
          <a:xfrm>
            <a:off x="0" y="1418897"/>
            <a:ext cx="1270274" cy="505651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1269678" y="6290441"/>
            <a:ext cx="1486438" cy="18497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954044-E834-4A5A-946F-26E946CD59D6}"/>
              </a:ext>
            </a:extLst>
          </p:cNvPr>
          <p:cNvSpPr/>
          <p:nvPr/>
        </p:nvSpPr>
        <p:spPr>
          <a:xfrm>
            <a:off x="3740583" y="2127569"/>
            <a:ext cx="6384596" cy="4340224"/>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2756230" y="3919211"/>
            <a:ext cx="984353" cy="25566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AD3149B-8651-44C8-8DF0-1445512E0581}"/>
              </a:ext>
            </a:extLst>
          </p:cNvPr>
          <p:cNvSpPr/>
          <p:nvPr/>
        </p:nvSpPr>
        <p:spPr>
          <a:xfrm>
            <a:off x="3877138" y="1306513"/>
            <a:ext cx="5061910" cy="49839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2AA7EA7-B236-4B52-916F-ECB7DBDAED39}"/>
              </a:ext>
            </a:extLst>
          </p:cNvPr>
          <p:cNvPicPr>
            <a:picLocks noChangeAspect="1"/>
          </p:cNvPicPr>
          <p:nvPr/>
        </p:nvPicPr>
        <p:blipFill rotWithShape="1">
          <a:blip r:embed="rId3"/>
          <a:srcRect r="56771" b="-249"/>
          <a:stretch/>
        </p:blipFill>
        <p:spPr>
          <a:xfrm>
            <a:off x="3892904" y="1445251"/>
            <a:ext cx="2507896" cy="551529"/>
          </a:xfrm>
          <a:prstGeom prst="rect">
            <a:avLst/>
          </a:prstGeom>
        </p:spPr>
      </p:pic>
      <p:sp>
        <p:nvSpPr>
          <p:cNvPr id="15" name="TextBox 14">
            <a:extLst>
              <a:ext uri="{FF2B5EF4-FFF2-40B4-BE49-F238E27FC236}">
                <a16:creationId xmlns:a16="http://schemas.microsoft.com/office/drawing/2014/main" id="{4D976987-280D-4CC2-9646-7D0B58599D15}"/>
              </a:ext>
            </a:extLst>
          </p:cNvPr>
          <p:cNvSpPr txBox="1"/>
          <p:nvPr/>
        </p:nvSpPr>
        <p:spPr>
          <a:xfrm>
            <a:off x="4530416" y="3410011"/>
            <a:ext cx="2175860" cy="646331"/>
          </a:xfrm>
          <a:prstGeom prst="rect">
            <a:avLst/>
          </a:prstGeom>
          <a:noFill/>
        </p:spPr>
        <p:txBody>
          <a:bodyPr wrap="square" rtlCol="0">
            <a:spAutoFit/>
          </a:bodyPr>
          <a:lstStyle/>
          <a:p>
            <a:r>
              <a:rPr lang="en-US" b="1" dirty="0">
                <a:solidFill>
                  <a:srgbClr val="0070C0"/>
                </a:solidFill>
                <a:latin typeface="Arial" panose="020B0604020202020204" pitchFamily="34" charset="0"/>
                <a:cs typeface="Arial" panose="020B0604020202020204" pitchFamily="34" charset="0"/>
              </a:rPr>
              <a:t>Chatbot’s Performance</a:t>
            </a:r>
          </a:p>
        </p:txBody>
      </p:sp>
      <p:sp>
        <p:nvSpPr>
          <p:cNvPr id="21" name="TextBox 20">
            <a:extLst>
              <a:ext uri="{FF2B5EF4-FFF2-40B4-BE49-F238E27FC236}">
                <a16:creationId xmlns:a16="http://schemas.microsoft.com/office/drawing/2014/main" id="{61057542-AF99-44A5-B54B-1DD819D54BF9}"/>
              </a:ext>
            </a:extLst>
          </p:cNvPr>
          <p:cNvSpPr txBox="1"/>
          <p:nvPr/>
        </p:nvSpPr>
        <p:spPr>
          <a:xfrm>
            <a:off x="6849946" y="3301259"/>
            <a:ext cx="1934964"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Topic Similarity</a:t>
            </a:r>
          </a:p>
        </p:txBody>
      </p:sp>
      <p:sp>
        <p:nvSpPr>
          <p:cNvPr id="22" name="TextBox 21">
            <a:extLst>
              <a:ext uri="{FF2B5EF4-FFF2-40B4-BE49-F238E27FC236}">
                <a16:creationId xmlns:a16="http://schemas.microsoft.com/office/drawing/2014/main" id="{49F4FE74-F13E-40BD-B045-8D1BC53D6C10}"/>
              </a:ext>
            </a:extLst>
          </p:cNvPr>
          <p:cNvSpPr txBox="1"/>
          <p:nvPr/>
        </p:nvSpPr>
        <p:spPr>
          <a:xfrm>
            <a:off x="3986771" y="2022180"/>
            <a:ext cx="2615199" cy="923330"/>
          </a:xfrm>
          <a:prstGeom prst="rect">
            <a:avLst/>
          </a:prstGeom>
          <a:noFill/>
        </p:spPr>
        <p:txBody>
          <a:bodyPr wrap="square" rtlCol="0">
            <a:spAutoFit/>
          </a:bodyPr>
          <a:lstStyle/>
          <a:p>
            <a:r>
              <a:rPr lang="en-US" b="1" dirty="0">
                <a:solidFill>
                  <a:schemeClr val="accent6"/>
                </a:solidFill>
                <a:latin typeface="Arial" panose="020B0604020202020204" pitchFamily="34" charset="0"/>
                <a:cs typeface="Arial" panose="020B0604020202020204" pitchFamily="34" charset="0"/>
              </a:rPr>
              <a:t>Posterior</a:t>
            </a:r>
            <a:br>
              <a:rPr lang="en-US" b="1" dirty="0">
                <a:solidFill>
                  <a:schemeClr val="accent6"/>
                </a:solidFill>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of a</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Chatbot</a:t>
            </a:r>
          </a:p>
        </p:txBody>
      </p:sp>
      <p:pic>
        <p:nvPicPr>
          <p:cNvPr id="27" name="Picture 26">
            <a:extLst>
              <a:ext uri="{FF2B5EF4-FFF2-40B4-BE49-F238E27FC236}">
                <a16:creationId xmlns:a16="http://schemas.microsoft.com/office/drawing/2014/main" id="{5E5420F9-B0F6-4515-A58F-7E8EC3668D65}"/>
              </a:ext>
            </a:extLst>
          </p:cNvPr>
          <p:cNvPicPr>
            <a:picLocks noChangeAspect="1"/>
          </p:cNvPicPr>
          <p:nvPr/>
        </p:nvPicPr>
        <p:blipFill rotWithShape="1">
          <a:blip r:embed="rId3"/>
          <a:srcRect l="42687" t="-3898"/>
          <a:stretch/>
        </p:blipFill>
        <p:spPr>
          <a:xfrm>
            <a:off x="5618346" y="2095579"/>
            <a:ext cx="3324905" cy="571605"/>
          </a:xfrm>
          <a:prstGeom prst="rect">
            <a:avLst/>
          </a:prstGeom>
        </p:spPr>
      </p:pic>
      <p:cxnSp>
        <p:nvCxnSpPr>
          <p:cNvPr id="28" name="Straight Connector 27">
            <a:extLst>
              <a:ext uri="{FF2B5EF4-FFF2-40B4-BE49-F238E27FC236}">
                <a16:creationId xmlns:a16="http://schemas.microsoft.com/office/drawing/2014/main" id="{2D42E817-9B92-4BB5-A8A1-ED903D379E0F}"/>
              </a:ext>
            </a:extLst>
          </p:cNvPr>
          <p:cNvCxnSpPr>
            <a:cxnSpLocks/>
          </p:cNvCxnSpPr>
          <p:nvPr/>
        </p:nvCxnSpPr>
        <p:spPr>
          <a:xfrm>
            <a:off x="4015675" y="1948124"/>
            <a:ext cx="2058934" cy="0"/>
          </a:xfrm>
          <a:prstGeom prst="line">
            <a:avLst/>
          </a:prstGeom>
          <a:ln w="5715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C07AAD-CA67-4DB9-AB62-9C437C92812A}"/>
              </a:ext>
            </a:extLst>
          </p:cNvPr>
          <p:cNvCxnSpPr>
            <a:cxnSpLocks/>
          </p:cNvCxnSpPr>
          <p:nvPr/>
        </p:nvCxnSpPr>
        <p:spPr>
          <a:xfrm>
            <a:off x="5665534" y="2666034"/>
            <a:ext cx="891163" cy="0"/>
          </a:xfrm>
          <a:prstGeom prst="line">
            <a:avLst/>
          </a:prstGeom>
          <a:ln w="5715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DFB3711-D424-4972-B543-1FC1456FB035}"/>
              </a:ext>
            </a:extLst>
          </p:cNvPr>
          <p:cNvCxnSpPr>
            <a:cxnSpLocks/>
          </p:cNvCxnSpPr>
          <p:nvPr/>
        </p:nvCxnSpPr>
        <p:spPr>
          <a:xfrm>
            <a:off x="6860321" y="2666034"/>
            <a:ext cx="198413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625EBD-AEB2-4A7D-90A5-626E2B3530FC}"/>
              </a:ext>
            </a:extLst>
          </p:cNvPr>
          <p:cNvCxnSpPr>
            <a:cxnSpLocks/>
          </p:cNvCxnSpPr>
          <p:nvPr/>
        </p:nvCxnSpPr>
        <p:spPr>
          <a:xfrm flipH="1">
            <a:off x="5294370" y="2676785"/>
            <a:ext cx="816745" cy="70098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C58A95-FBEB-46C5-919F-AA70522C47EF}"/>
              </a:ext>
            </a:extLst>
          </p:cNvPr>
          <p:cNvCxnSpPr>
            <a:cxnSpLocks/>
          </p:cNvCxnSpPr>
          <p:nvPr/>
        </p:nvCxnSpPr>
        <p:spPr>
          <a:xfrm>
            <a:off x="7674430" y="2655411"/>
            <a:ext cx="144983" cy="6084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726FD9D-29BF-4588-A868-9496B6BA6454}"/>
              </a:ext>
            </a:extLst>
          </p:cNvPr>
          <p:cNvSpPr/>
          <p:nvPr/>
        </p:nvSpPr>
        <p:spPr>
          <a:xfrm>
            <a:off x="3137261" y="1652252"/>
            <a:ext cx="2199163" cy="1635618"/>
          </a:xfrm>
          <a:prstGeom prst="arc">
            <a:avLst>
              <a:gd name="adj1" fmla="val 11085687"/>
              <a:gd name="adj2" fmla="val 15132880"/>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57A495-37D1-42D0-BC58-118FED4A3274}"/>
                  </a:ext>
                </a:extLst>
              </p:cNvPr>
              <p:cNvSpPr txBox="1"/>
              <p:nvPr/>
            </p:nvSpPr>
            <p:spPr>
              <a:xfrm>
                <a:off x="6058538" y="1442289"/>
                <a:ext cx="365707" cy="553998"/>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i="1" smtClean="0">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2" name="TextBox 1">
                <a:extLst>
                  <a:ext uri="{FF2B5EF4-FFF2-40B4-BE49-F238E27FC236}">
                    <a16:creationId xmlns:a16="http://schemas.microsoft.com/office/drawing/2014/main" id="{3B57A495-37D1-42D0-BC58-118FED4A3274}"/>
                  </a:ext>
                </a:extLst>
              </p:cNvPr>
              <p:cNvSpPr txBox="1">
                <a:spLocks noRot="1" noChangeAspect="1" noMove="1" noResize="1" noEditPoints="1" noAdjustHandles="1" noChangeArrowheads="1" noChangeShapeType="1" noTextEdit="1"/>
              </p:cNvSpPr>
              <p:nvPr/>
            </p:nvSpPr>
            <p:spPr>
              <a:xfrm>
                <a:off x="6058538" y="1442289"/>
                <a:ext cx="365707"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4470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3200" dirty="0"/>
              <a:t>Ranking Chatbots: </a:t>
            </a:r>
            <a:r>
              <a:rPr lang="en-US" sz="3200" dirty="0">
                <a:solidFill>
                  <a:srgbClr val="0070C0"/>
                </a:solidFill>
              </a:rPr>
              <a:t>Performance</a:t>
            </a:r>
            <a:r>
              <a:rPr lang="en-US" sz="3200" dirty="0"/>
              <a:t> &amp; </a:t>
            </a:r>
            <a:r>
              <a:rPr lang="en-US" sz="3200" dirty="0">
                <a:solidFill>
                  <a:srgbClr val="0070C0"/>
                </a:solidFill>
              </a:rPr>
              <a:t>Topic</a:t>
            </a:r>
            <a:endParaRPr lang="zh-TW" altLang="en-US" sz="3200" dirty="0">
              <a:solidFill>
                <a:srgbClr val="0070C0"/>
              </a:solidFill>
            </a:endParaRPr>
          </a:p>
        </p:txBody>
      </p:sp>
      <p:sp>
        <p:nvSpPr>
          <p:cNvPr id="7" name="Rectangle 6">
            <a:extLst>
              <a:ext uri="{FF2B5EF4-FFF2-40B4-BE49-F238E27FC236}">
                <a16:creationId xmlns:a16="http://schemas.microsoft.com/office/drawing/2014/main" id="{6E54C203-3D28-4BCB-ADF8-24BC15718DD7}"/>
              </a:ext>
            </a:extLst>
          </p:cNvPr>
          <p:cNvSpPr/>
          <p:nvPr/>
        </p:nvSpPr>
        <p:spPr>
          <a:xfrm>
            <a:off x="2759405" y="1133910"/>
            <a:ext cx="6384596"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0C2E7D-15AB-41B8-AD3F-2FB901A36239}"/>
              </a:ext>
            </a:extLst>
          </p:cNvPr>
          <p:cNvSpPr/>
          <p:nvPr/>
        </p:nvSpPr>
        <p:spPr>
          <a:xfrm>
            <a:off x="-1087821" y="1133910"/>
            <a:ext cx="3843937" cy="28498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F0DC023-C702-47CC-9D37-B0EEBB66A47B}"/>
              </a:ext>
            </a:extLst>
          </p:cNvPr>
          <p:cNvSpPr/>
          <p:nvPr/>
        </p:nvSpPr>
        <p:spPr>
          <a:xfrm>
            <a:off x="0" y="1418897"/>
            <a:ext cx="1270274" cy="505651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1269678" y="6290441"/>
            <a:ext cx="1486438" cy="18497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954044-E834-4A5A-946F-26E946CD59D6}"/>
              </a:ext>
            </a:extLst>
          </p:cNvPr>
          <p:cNvSpPr/>
          <p:nvPr/>
        </p:nvSpPr>
        <p:spPr>
          <a:xfrm>
            <a:off x="3743758" y="2135189"/>
            <a:ext cx="6384596" cy="4340224"/>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2759405" y="3925561"/>
            <a:ext cx="984353" cy="25566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AD3149B-8651-44C8-8DF0-1445512E0581}"/>
              </a:ext>
            </a:extLst>
          </p:cNvPr>
          <p:cNvSpPr/>
          <p:nvPr/>
        </p:nvSpPr>
        <p:spPr>
          <a:xfrm>
            <a:off x="3877138" y="1306513"/>
            <a:ext cx="5061910" cy="49839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2AA7EA7-B236-4B52-916F-ECB7DBDAED39}"/>
              </a:ext>
            </a:extLst>
          </p:cNvPr>
          <p:cNvPicPr>
            <a:picLocks noChangeAspect="1"/>
          </p:cNvPicPr>
          <p:nvPr/>
        </p:nvPicPr>
        <p:blipFill rotWithShape="1">
          <a:blip r:embed="rId3"/>
          <a:srcRect r="56771" b="-249"/>
          <a:stretch/>
        </p:blipFill>
        <p:spPr>
          <a:xfrm>
            <a:off x="3892904" y="1445251"/>
            <a:ext cx="2507896" cy="551529"/>
          </a:xfrm>
          <a:prstGeom prst="rect">
            <a:avLst/>
          </a:prstGeom>
        </p:spPr>
      </p:pic>
      <p:sp>
        <p:nvSpPr>
          <p:cNvPr id="15" name="TextBox 14">
            <a:extLst>
              <a:ext uri="{FF2B5EF4-FFF2-40B4-BE49-F238E27FC236}">
                <a16:creationId xmlns:a16="http://schemas.microsoft.com/office/drawing/2014/main" id="{4D976987-280D-4CC2-9646-7D0B58599D15}"/>
              </a:ext>
            </a:extLst>
          </p:cNvPr>
          <p:cNvSpPr txBox="1"/>
          <p:nvPr/>
        </p:nvSpPr>
        <p:spPr>
          <a:xfrm>
            <a:off x="4530416" y="3410011"/>
            <a:ext cx="2175860" cy="646331"/>
          </a:xfrm>
          <a:prstGeom prst="rect">
            <a:avLst/>
          </a:prstGeom>
          <a:noFill/>
        </p:spPr>
        <p:txBody>
          <a:bodyPr wrap="square" rtlCol="0">
            <a:spAutoFit/>
          </a:bodyPr>
          <a:lstStyle/>
          <a:p>
            <a:r>
              <a:rPr lang="en-US" b="1" dirty="0">
                <a:solidFill>
                  <a:srgbClr val="0070C0"/>
                </a:solidFill>
                <a:latin typeface="Arial" panose="020B0604020202020204" pitchFamily="34" charset="0"/>
                <a:cs typeface="Arial" panose="020B0604020202020204" pitchFamily="34" charset="0"/>
              </a:rPr>
              <a:t>Chatbot’s Performance</a:t>
            </a:r>
          </a:p>
        </p:txBody>
      </p:sp>
      <p:sp>
        <p:nvSpPr>
          <p:cNvPr id="21" name="TextBox 20">
            <a:extLst>
              <a:ext uri="{FF2B5EF4-FFF2-40B4-BE49-F238E27FC236}">
                <a16:creationId xmlns:a16="http://schemas.microsoft.com/office/drawing/2014/main" id="{61057542-AF99-44A5-B54B-1DD819D54BF9}"/>
              </a:ext>
            </a:extLst>
          </p:cNvPr>
          <p:cNvSpPr txBox="1"/>
          <p:nvPr/>
        </p:nvSpPr>
        <p:spPr>
          <a:xfrm>
            <a:off x="6849946" y="3301259"/>
            <a:ext cx="1934964"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Topic Similarity</a:t>
            </a:r>
          </a:p>
        </p:txBody>
      </p:sp>
      <p:sp>
        <p:nvSpPr>
          <p:cNvPr id="22" name="TextBox 21">
            <a:extLst>
              <a:ext uri="{FF2B5EF4-FFF2-40B4-BE49-F238E27FC236}">
                <a16:creationId xmlns:a16="http://schemas.microsoft.com/office/drawing/2014/main" id="{49F4FE74-F13E-40BD-B045-8D1BC53D6C10}"/>
              </a:ext>
            </a:extLst>
          </p:cNvPr>
          <p:cNvSpPr txBox="1"/>
          <p:nvPr/>
        </p:nvSpPr>
        <p:spPr>
          <a:xfrm>
            <a:off x="3986771" y="2022180"/>
            <a:ext cx="2615199" cy="923330"/>
          </a:xfrm>
          <a:prstGeom prst="rect">
            <a:avLst/>
          </a:prstGeom>
          <a:noFill/>
        </p:spPr>
        <p:txBody>
          <a:bodyPr wrap="square" rtlCol="0">
            <a:spAutoFit/>
          </a:bodyPr>
          <a:lstStyle/>
          <a:p>
            <a:r>
              <a:rPr lang="en-US" b="1" dirty="0">
                <a:solidFill>
                  <a:schemeClr val="accent6"/>
                </a:solidFill>
                <a:latin typeface="Arial" panose="020B0604020202020204" pitchFamily="34" charset="0"/>
                <a:cs typeface="Arial" panose="020B0604020202020204" pitchFamily="34" charset="0"/>
              </a:rPr>
              <a:t>Posterior</a:t>
            </a:r>
            <a:br>
              <a:rPr lang="en-US" b="1" dirty="0">
                <a:solidFill>
                  <a:schemeClr val="accent6"/>
                </a:solidFill>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of a</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Chatbot</a:t>
            </a:r>
          </a:p>
        </p:txBody>
      </p:sp>
      <p:pic>
        <p:nvPicPr>
          <p:cNvPr id="27" name="Picture 26">
            <a:extLst>
              <a:ext uri="{FF2B5EF4-FFF2-40B4-BE49-F238E27FC236}">
                <a16:creationId xmlns:a16="http://schemas.microsoft.com/office/drawing/2014/main" id="{5E5420F9-B0F6-4515-A58F-7E8EC3668D65}"/>
              </a:ext>
            </a:extLst>
          </p:cNvPr>
          <p:cNvPicPr>
            <a:picLocks noChangeAspect="1"/>
          </p:cNvPicPr>
          <p:nvPr/>
        </p:nvPicPr>
        <p:blipFill rotWithShape="1">
          <a:blip r:embed="rId3"/>
          <a:srcRect l="42687" t="-3898"/>
          <a:stretch/>
        </p:blipFill>
        <p:spPr>
          <a:xfrm>
            <a:off x="5618346" y="2095579"/>
            <a:ext cx="3324905" cy="571605"/>
          </a:xfrm>
          <a:prstGeom prst="rect">
            <a:avLst/>
          </a:prstGeom>
        </p:spPr>
      </p:pic>
      <p:cxnSp>
        <p:nvCxnSpPr>
          <p:cNvPr id="28" name="Straight Connector 27">
            <a:extLst>
              <a:ext uri="{FF2B5EF4-FFF2-40B4-BE49-F238E27FC236}">
                <a16:creationId xmlns:a16="http://schemas.microsoft.com/office/drawing/2014/main" id="{2D42E817-9B92-4BB5-A8A1-ED903D379E0F}"/>
              </a:ext>
            </a:extLst>
          </p:cNvPr>
          <p:cNvCxnSpPr>
            <a:cxnSpLocks/>
          </p:cNvCxnSpPr>
          <p:nvPr/>
        </p:nvCxnSpPr>
        <p:spPr>
          <a:xfrm>
            <a:off x="4015675" y="1948124"/>
            <a:ext cx="2058934" cy="0"/>
          </a:xfrm>
          <a:prstGeom prst="line">
            <a:avLst/>
          </a:prstGeom>
          <a:ln w="5715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C07AAD-CA67-4DB9-AB62-9C437C92812A}"/>
              </a:ext>
            </a:extLst>
          </p:cNvPr>
          <p:cNvCxnSpPr>
            <a:cxnSpLocks/>
          </p:cNvCxnSpPr>
          <p:nvPr/>
        </p:nvCxnSpPr>
        <p:spPr>
          <a:xfrm>
            <a:off x="5665534" y="2666034"/>
            <a:ext cx="891163" cy="0"/>
          </a:xfrm>
          <a:prstGeom prst="line">
            <a:avLst/>
          </a:prstGeom>
          <a:ln w="5715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DFB3711-D424-4972-B543-1FC1456FB035}"/>
              </a:ext>
            </a:extLst>
          </p:cNvPr>
          <p:cNvCxnSpPr>
            <a:cxnSpLocks/>
          </p:cNvCxnSpPr>
          <p:nvPr/>
        </p:nvCxnSpPr>
        <p:spPr>
          <a:xfrm>
            <a:off x="6860321" y="2666034"/>
            <a:ext cx="198413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625EBD-AEB2-4A7D-90A5-626E2B3530FC}"/>
              </a:ext>
            </a:extLst>
          </p:cNvPr>
          <p:cNvCxnSpPr>
            <a:cxnSpLocks/>
          </p:cNvCxnSpPr>
          <p:nvPr/>
        </p:nvCxnSpPr>
        <p:spPr>
          <a:xfrm flipH="1">
            <a:off x="5294370" y="2676785"/>
            <a:ext cx="816745" cy="70098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C58A95-FBEB-46C5-919F-AA70522C47EF}"/>
              </a:ext>
            </a:extLst>
          </p:cNvPr>
          <p:cNvCxnSpPr>
            <a:cxnSpLocks/>
          </p:cNvCxnSpPr>
          <p:nvPr/>
        </p:nvCxnSpPr>
        <p:spPr>
          <a:xfrm>
            <a:off x="7674430" y="2655411"/>
            <a:ext cx="144983" cy="6084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726FD9D-29BF-4588-A868-9496B6BA6454}"/>
              </a:ext>
            </a:extLst>
          </p:cNvPr>
          <p:cNvSpPr/>
          <p:nvPr/>
        </p:nvSpPr>
        <p:spPr>
          <a:xfrm>
            <a:off x="3137261" y="1652252"/>
            <a:ext cx="2199163" cy="1635618"/>
          </a:xfrm>
          <a:prstGeom prst="arc">
            <a:avLst>
              <a:gd name="adj1" fmla="val 11085687"/>
              <a:gd name="adj2" fmla="val 15132880"/>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6979C6-357A-460D-97F9-F844DE2AB9AE}"/>
              </a:ext>
            </a:extLst>
          </p:cNvPr>
          <p:cNvSpPr txBox="1"/>
          <p:nvPr/>
        </p:nvSpPr>
        <p:spPr>
          <a:xfrm>
            <a:off x="4015675" y="4001294"/>
            <a:ext cx="2420336"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 Overall Message Acceptance Rate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079E7A4-0B2E-4049-8B06-DCAF4221FD65}"/>
                  </a:ext>
                </a:extLst>
              </p:cNvPr>
              <p:cNvSpPr txBox="1"/>
              <p:nvPr/>
            </p:nvSpPr>
            <p:spPr>
              <a:xfrm>
                <a:off x="6058538" y="1442289"/>
                <a:ext cx="365707" cy="553998"/>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i="1" smtClean="0">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25" name="TextBox 24">
                <a:extLst>
                  <a:ext uri="{FF2B5EF4-FFF2-40B4-BE49-F238E27FC236}">
                    <a16:creationId xmlns:a16="http://schemas.microsoft.com/office/drawing/2014/main" id="{F079E7A4-0B2E-4049-8B06-DCAF4221FD65}"/>
                  </a:ext>
                </a:extLst>
              </p:cNvPr>
              <p:cNvSpPr txBox="1">
                <a:spLocks noRot="1" noChangeAspect="1" noMove="1" noResize="1" noEditPoints="1" noAdjustHandles="1" noChangeArrowheads="1" noChangeShapeType="1" noTextEdit="1"/>
              </p:cNvSpPr>
              <p:nvPr/>
            </p:nvSpPr>
            <p:spPr>
              <a:xfrm>
                <a:off x="6058538" y="1442289"/>
                <a:ext cx="365707"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64671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3200" dirty="0"/>
              <a:t>Ranking Chatbots: Performance &amp; </a:t>
            </a:r>
            <a:r>
              <a:rPr lang="en-US" sz="3200" dirty="0">
                <a:solidFill>
                  <a:srgbClr val="0070C0"/>
                </a:solidFill>
              </a:rPr>
              <a:t>Topic</a:t>
            </a:r>
            <a:endParaRPr lang="zh-TW" altLang="en-US" sz="3200" dirty="0">
              <a:solidFill>
                <a:srgbClr val="0070C0"/>
              </a:solidFill>
            </a:endParaRPr>
          </a:p>
        </p:txBody>
      </p:sp>
      <p:sp>
        <p:nvSpPr>
          <p:cNvPr id="7" name="Rectangle 6">
            <a:extLst>
              <a:ext uri="{FF2B5EF4-FFF2-40B4-BE49-F238E27FC236}">
                <a16:creationId xmlns:a16="http://schemas.microsoft.com/office/drawing/2014/main" id="{6E54C203-3D28-4BCB-ADF8-24BC15718DD7}"/>
              </a:ext>
            </a:extLst>
          </p:cNvPr>
          <p:cNvSpPr/>
          <p:nvPr/>
        </p:nvSpPr>
        <p:spPr>
          <a:xfrm>
            <a:off x="2759405" y="1133910"/>
            <a:ext cx="6384596"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0C2E7D-15AB-41B8-AD3F-2FB901A36239}"/>
              </a:ext>
            </a:extLst>
          </p:cNvPr>
          <p:cNvSpPr/>
          <p:nvPr/>
        </p:nvSpPr>
        <p:spPr>
          <a:xfrm>
            <a:off x="-1087821" y="1133910"/>
            <a:ext cx="3843937" cy="28498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F0DC023-C702-47CC-9D37-B0EEBB66A47B}"/>
              </a:ext>
            </a:extLst>
          </p:cNvPr>
          <p:cNvSpPr/>
          <p:nvPr/>
        </p:nvSpPr>
        <p:spPr>
          <a:xfrm>
            <a:off x="0" y="1418897"/>
            <a:ext cx="1270274" cy="505651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1269678" y="6290441"/>
            <a:ext cx="1486438" cy="18497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954044-E834-4A5A-946F-26E946CD59D6}"/>
              </a:ext>
            </a:extLst>
          </p:cNvPr>
          <p:cNvSpPr/>
          <p:nvPr/>
        </p:nvSpPr>
        <p:spPr>
          <a:xfrm>
            <a:off x="3743758" y="2135189"/>
            <a:ext cx="6384596" cy="4340224"/>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2759405" y="3925561"/>
            <a:ext cx="984353" cy="25566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AD3149B-8651-44C8-8DF0-1445512E0581}"/>
              </a:ext>
            </a:extLst>
          </p:cNvPr>
          <p:cNvSpPr/>
          <p:nvPr/>
        </p:nvSpPr>
        <p:spPr>
          <a:xfrm>
            <a:off x="3877138" y="1306513"/>
            <a:ext cx="5061910" cy="49839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2AA7EA7-B236-4B52-916F-ECB7DBDAED39}"/>
              </a:ext>
            </a:extLst>
          </p:cNvPr>
          <p:cNvPicPr>
            <a:picLocks noChangeAspect="1"/>
          </p:cNvPicPr>
          <p:nvPr/>
        </p:nvPicPr>
        <p:blipFill rotWithShape="1">
          <a:blip r:embed="rId4"/>
          <a:srcRect r="56771" b="-249"/>
          <a:stretch/>
        </p:blipFill>
        <p:spPr>
          <a:xfrm>
            <a:off x="3892904" y="1445251"/>
            <a:ext cx="2507896" cy="551529"/>
          </a:xfrm>
          <a:prstGeom prst="rect">
            <a:avLst/>
          </a:prstGeom>
        </p:spPr>
      </p:pic>
      <p:pic>
        <p:nvPicPr>
          <p:cNvPr id="27" name="Picture 26">
            <a:extLst>
              <a:ext uri="{FF2B5EF4-FFF2-40B4-BE49-F238E27FC236}">
                <a16:creationId xmlns:a16="http://schemas.microsoft.com/office/drawing/2014/main" id="{5E5420F9-B0F6-4515-A58F-7E8EC3668D65}"/>
              </a:ext>
            </a:extLst>
          </p:cNvPr>
          <p:cNvPicPr>
            <a:picLocks noChangeAspect="1"/>
          </p:cNvPicPr>
          <p:nvPr/>
        </p:nvPicPr>
        <p:blipFill rotWithShape="1">
          <a:blip r:embed="rId4"/>
          <a:srcRect l="42687" t="-3898"/>
          <a:stretch/>
        </p:blipFill>
        <p:spPr>
          <a:xfrm>
            <a:off x="5618346" y="2095579"/>
            <a:ext cx="3324905" cy="571605"/>
          </a:xfrm>
          <a:prstGeom prst="rect">
            <a:avLst/>
          </a:prstGeom>
        </p:spPr>
      </p:pic>
      <p:cxnSp>
        <p:nvCxnSpPr>
          <p:cNvPr id="17" name="Straight Connector 16">
            <a:extLst>
              <a:ext uri="{FF2B5EF4-FFF2-40B4-BE49-F238E27FC236}">
                <a16:creationId xmlns:a16="http://schemas.microsoft.com/office/drawing/2014/main" id="{0DFB3711-D424-4972-B543-1FC1456FB035}"/>
              </a:ext>
            </a:extLst>
          </p:cNvPr>
          <p:cNvCxnSpPr>
            <a:cxnSpLocks/>
          </p:cNvCxnSpPr>
          <p:nvPr/>
        </p:nvCxnSpPr>
        <p:spPr>
          <a:xfrm>
            <a:off x="6860321" y="2666034"/>
            <a:ext cx="198413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726FD9D-29BF-4588-A868-9496B6BA6454}"/>
              </a:ext>
            </a:extLst>
          </p:cNvPr>
          <p:cNvSpPr/>
          <p:nvPr/>
        </p:nvSpPr>
        <p:spPr>
          <a:xfrm>
            <a:off x="3137261" y="1652252"/>
            <a:ext cx="2199163" cy="1635618"/>
          </a:xfrm>
          <a:prstGeom prst="arc">
            <a:avLst>
              <a:gd name="adj1" fmla="val 11085687"/>
              <a:gd name="adj2" fmla="val 15132880"/>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61057542-AF99-44A5-B54B-1DD819D54BF9}"/>
              </a:ext>
            </a:extLst>
          </p:cNvPr>
          <p:cNvSpPr txBox="1"/>
          <p:nvPr/>
        </p:nvSpPr>
        <p:spPr>
          <a:xfrm>
            <a:off x="6860321" y="1628259"/>
            <a:ext cx="1934964"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Topic Similarity</a:t>
            </a:r>
          </a:p>
        </p:txBody>
      </p:sp>
      <p:cxnSp>
        <p:nvCxnSpPr>
          <p:cNvPr id="32" name="Straight Arrow Connector 31">
            <a:extLst>
              <a:ext uri="{FF2B5EF4-FFF2-40B4-BE49-F238E27FC236}">
                <a16:creationId xmlns:a16="http://schemas.microsoft.com/office/drawing/2014/main" id="{E0C8640F-AE6F-4C01-B16C-C8F3DBE96374}"/>
              </a:ext>
            </a:extLst>
          </p:cNvPr>
          <p:cNvCxnSpPr>
            <a:cxnSpLocks/>
            <a:stCxn id="35" idx="3"/>
          </p:cNvCxnSpPr>
          <p:nvPr/>
        </p:nvCxnSpPr>
        <p:spPr>
          <a:xfrm flipH="1">
            <a:off x="6202792" y="2698421"/>
            <a:ext cx="739796" cy="3976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4028084-34E4-4721-9A66-7BCB412E430C}"/>
              </a:ext>
            </a:extLst>
          </p:cNvPr>
          <p:cNvSpPr txBox="1"/>
          <p:nvPr/>
        </p:nvSpPr>
        <p:spPr>
          <a:xfrm>
            <a:off x="4237584" y="2864081"/>
            <a:ext cx="2019300" cy="400110"/>
          </a:xfrm>
          <a:prstGeom prst="rect">
            <a:avLst/>
          </a:prstGeom>
          <a:noFill/>
        </p:spPr>
        <p:txBody>
          <a:bodyPr wrap="square" rtlCol="0">
            <a:spAutoFit/>
          </a:bodyPr>
          <a:lstStyle/>
          <a:p>
            <a:pPr algn="ctr"/>
            <a:r>
              <a:rPr lang="en-US" sz="2000" b="1" dirty="0">
                <a:solidFill>
                  <a:schemeClr val="accent2"/>
                </a:solidFill>
                <a:latin typeface="Arial" panose="020B0604020202020204" pitchFamily="34" charset="0"/>
                <a:cs typeface="Arial" panose="020B0604020202020204" pitchFamily="34" charset="0"/>
              </a:rPr>
              <a:t>User Message</a:t>
            </a:r>
          </a:p>
        </p:txBody>
      </p:sp>
      <p:sp>
        <p:nvSpPr>
          <p:cNvPr id="35" name="Oval 34">
            <a:extLst>
              <a:ext uri="{FF2B5EF4-FFF2-40B4-BE49-F238E27FC236}">
                <a16:creationId xmlns:a16="http://schemas.microsoft.com/office/drawing/2014/main" id="{E754156A-4E1A-4EF2-B99A-EA43AA6725FD}"/>
              </a:ext>
            </a:extLst>
          </p:cNvPr>
          <p:cNvSpPr/>
          <p:nvPr/>
        </p:nvSpPr>
        <p:spPr>
          <a:xfrm>
            <a:off x="6718345" y="2064330"/>
            <a:ext cx="1531229" cy="742884"/>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64054B9-FDAC-4626-956E-47AAA5F55C97}"/>
              </a:ext>
            </a:extLst>
          </p:cNvPr>
          <p:cNvSpPr/>
          <p:nvPr/>
        </p:nvSpPr>
        <p:spPr>
          <a:xfrm>
            <a:off x="8153411" y="2030872"/>
            <a:ext cx="739796" cy="742884"/>
          </a:xfrm>
          <a:prstGeom prst="ellipse">
            <a:avLst/>
          </a:prstGeom>
          <a:no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FCA7309C-BD8B-40AE-BBCD-BAE5A5CAA779}"/>
              </a:ext>
            </a:extLst>
          </p:cNvPr>
          <p:cNvCxnSpPr>
            <a:cxnSpLocks/>
            <a:stCxn id="36" idx="4"/>
          </p:cNvCxnSpPr>
          <p:nvPr/>
        </p:nvCxnSpPr>
        <p:spPr>
          <a:xfrm flipH="1">
            <a:off x="7948459" y="2773756"/>
            <a:ext cx="574850" cy="74288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E367BDF-3620-44C5-A2AB-BA37B1FB5BFE}"/>
              </a:ext>
            </a:extLst>
          </p:cNvPr>
          <p:cNvSpPr txBox="1"/>
          <p:nvPr/>
        </p:nvSpPr>
        <p:spPr>
          <a:xfrm>
            <a:off x="6718345" y="3522256"/>
            <a:ext cx="2171014" cy="707886"/>
          </a:xfrm>
          <a:prstGeom prst="rect">
            <a:avLst/>
          </a:prstGeom>
          <a:noFill/>
        </p:spPr>
        <p:txBody>
          <a:bodyPr wrap="square" rtlCol="0">
            <a:spAutoFit/>
          </a:bodyPr>
          <a:lstStyle/>
          <a:p>
            <a:pPr algn="ctr"/>
            <a:r>
              <a:rPr lang="en-US" sz="2000" b="1" dirty="0">
                <a:solidFill>
                  <a:schemeClr val="accent1"/>
                </a:solidFill>
                <a:latin typeface="Arial" panose="020B0604020202020204" pitchFamily="34" charset="0"/>
                <a:cs typeface="Arial" panose="020B0604020202020204" pitchFamily="34" charset="0"/>
              </a:rPr>
              <a:t>Domain of </a:t>
            </a:r>
          </a:p>
          <a:p>
            <a:pPr algn="ctr"/>
            <a:r>
              <a:rPr lang="en-US" sz="2000" b="1" dirty="0">
                <a:solidFill>
                  <a:schemeClr val="accent1"/>
                </a:solidFill>
                <a:latin typeface="Arial" panose="020B0604020202020204" pitchFamily="34" charset="0"/>
                <a:cs typeface="Arial" panose="020B0604020202020204" pitchFamily="34" charset="0"/>
              </a:rPr>
              <a:t>the Chatbot</a:t>
            </a:r>
          </a:p>
        </p:txBody>
      </p:sp>
      <p:grpSp>
        <p:nvGrpSpPr>
          <p:cNvPr id="29" name="Group 28">
            <a:extLst>
              <a:ext uri="{FF2B5EF4-FFF2-40B4-BE49-F238E27FC236}">
                <a16:creationId xmlns:a16="http://schemas.microsoft.com/office/drawing/2014/main" id="{952DB89F-8096-4693-948E-36636DA76E8C}"/>
              </a:ext>
            </a:extLst>
          </p:cNvPr>
          <p:cNvGrpSpPr/>
          <p:nvPr/>
        </p:nvGrpSpPr>
        <p:grpSpPr>
          <a:xfrm>
            <a:off x="3531764" y="3315101"/>
            <a:ext cx="3247692" cy="711635"/>
            <a:chOff x="-3829865" y="2095579"/>
            <a:chExt cx="3247692" cy="711635"/>
          </a:xfrm>
        </p:grpSpPr>
        <p:sp>
          <p:nvSpPr>
            <p:cNvPr id="30" name="TextBox 29">
              <a:extLst>
                <a:ext uri="{FF2B5EF4-FFF2-40B4-BE49-F238E27FC236}">
                  <a16:creationId xmlns:a16="http://schemas.microsoft.com/office/drawing/2014/main" id="{A3D6BE72-566D-4AA0-9E01-912A28913A0F}"/>
                </a:ext>
              </a:extLst>
            </p:cNvPr>
            <p:cNvSpPr txBox="1"/>
            <p:nvPr/>
          </p:nvSpPr>
          <p:spPr>
            <a:xfrm>
              <a:off x="-3829865" y="2146895"/>
              <a:ext cx="3247692" cy="646331"/>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Hey what should</a:t>
              </a:r>
              <a:br>
                <a:rPr lang="en-US" i="1" dirty="0">
                  <a:latin typeface="Arial" panose="020B0604020202020204" pitchFamily="34" charset="0"/>
                  <a:cs typeface="Arial" panose="020B0604020202020204" pitchFamily="34" charset="0"/>
                </a:rPr>
              </a:br>
              <a:r>
                <a:rPr lang="en-US" i="1" dirty="0">
                  <a:latin typeface="Arial" panose="020B0604020202020204" pitchFamily="34" charset="0"/>
                  <a:cs typeface="Arial" panose="020B0604020202020204" pitchFamily="34" charset="0"/>
                </a:rPr>
                <a:t>I eat in Montreal?</a:t>
              </a:r>
            </a:p>
          </p:txBody>
        </p:sp>
        <p:sp>
          <p:nvSpPr>
            <p:cNvPr id="37" name="Rectangle: Rounded Corners 36">
              <a:extLst>
                <a:ext uri="{FF2B5EF4-FFF2-40B4-BE49-F238E27FC236}">
                  <a16:creationId xmlns:a16="http://schemas.microsoft.com/office/drawing/2014/main" id="{757BF81F-41F4-4A24-8A5F-FBE8A89071F6}"/>
                </a:ext>
              </a:extLst>
            </p:cNvPr>
            <p:cNvSpPr/>
            <p:nvPr/>
          </p:nvSpPr>
          <p:spPr>
            <a:xfrm>
              <a:off x="-3326524" y="2095579"/>
              <a:ext cx="2262148" cy="711635"/>
            </a:xfrm>
            <a:prstGeom prst="roundRect">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6276CE1-06DF-4B5E-AA76-9F0B1D8D9225}"/>
                  </a:ext>
                </a:extLst>
              </p:cNvPr>
              <p:cNvSpPr txBox="1"/>
              <p:nvPr/>
            </p:nvSpPr>
            <p:spPr>
              <a:xfrm>
                <a:off x="6058538" y="1442289"/>
                <a:ext cx="365707" cy="553998"/>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i="1" smtClean="0">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28" name="TextBox 27">
                <a:extLst>
                  <a:ext uri="{FF2B5EF4-FFF2-40B4-BE49-F238E27FC236}">
                    <a16:creationId xmlns:a16="http://schemas.microsoft.com/office/drawing/2014/main" id="{86276CE1-06DF-4B5E-AA76-9F0B1D8D9225}"/>
                  </a:ext>
                </a:extLst>
              </p:cNvPr>
              <p:cNvSpPr txBox="1">
                <a:spLocks noRot="1" noChangeAspect="1" noMove="1" noResize="1" noEditPoints="1" noAdjustHandles="1" noChangeArrowheads="1" noChangeShapeType="1" noTextEdit="1"/>
              </p:cNvSpPr>
              <p:nvPr/>
            </p:nvSpPr>
            <p:spPr>
              <a:xfrm>
                <a:off x="6058538" y="1442289"/>
                <a:ext cx="365707" cy="55399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9508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3200" dirty="0"/>
              <a:t>Ranking Chatbots: Performance &amp; </a:t>
            </a:r>
            <a:r>
              <a:rPr lang="en-US" sz="3200" dirty="0">
                <a:solidFill>
                  <a:srgbClr val="0070C0"/>
                </a:solidFill>
              </a:rPr>
              <a:t>Topic</a:t>
            </a:r>
            <a:endParaRPr lang="zh-TW" altLang="en-US" sz="3200" dirty="0">
              <a:solidFill>
                <a:srgbClr val="0070C0"/>
              </a:solidFill>
            </a:endParaRPr>
          </a:p>
        </p:txBody>
      </p:sp>
      <p:sp>
        <p:nvSpPr>
          <p:cNvPr id="7" name="Rectangle 6">
            <a:extLst>
              <a:ext uri="{FF2B5EF4-FFF2-40B4-BE49-F238E27FC236}">
                <a16:creationId xmlns:a16="http://schemas.microsoft.com/office/drawing/2014/main" id="{6E54C203-3D28-4BCB-ADF8-24BC15718DD7}"/>
              </a:ext>
            </a:extLst>
          </p:cNvPr>
          <p:cNvSpPr/>
          <p:nvPr/>
        </p:nvSpPr>
        <p:spPr>
          <a:xfrm>
            <a:off x="2759405" y="1133910"/>
            <a:ext cx="6384596"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0C2E7D-15AB-41B8-AD3F-2FB901A36239}"/>
              </a:ext>
            </a:extLst>
          </p:cNvPr>
          <p:cNvSpPr/>
          <p:nvPr/>
        </p:nvSpPr>
        <p:spPr>
          <a:xfrm>
            <a:off x="-1087821" y="1133910"/>
            <a:ext cx="3843937" cy="28498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F0DC023-C702-47CC-9D37-B0EEBB66A47B}"/>
              </a:ext>
            </a:extLst>
          </p:cNvPr>
          <p:cNvSpPr/>
          <p:nvPr/>
        </p:nvSpPr>
        <p:spPr>
          <a:xfrm>
            <a:off x="0" y="1418897"/>
            <a:ext cx="1270274" cy="505651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1269678" y="6290441"/>
            <a:ext cx="1486438" cy="18497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954044-E834-4A5A-946F-26E946CD59D6}"/>
              </a:ext>
            </a:extLst>
          </p:cNvPr>
          <p:cNvSpPr/>
          <p:nvPr/>
        </p:nvSpPr>
        <p:spPr>
          <a:xfrm>
            <a:off x="3743758" y="2135189"/>
            <a:ext cx="6384596" cy="4340224"/>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2759405" y="3925561"/>
            <a:ext cx="984353" cy="25566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AD3149B-8651-44C8-8DF0-1445512E0581}"/>
              </a:ext>
            </a:extLst>
          </p:cNvPr>
          <p:cNvSpPr/>
          <p:nvPr/>
        </p:nvSpPr>
        <p:spPr>
          <a:xfrm>
            <a:off x="3877138" y="1306513"/>
            <a:ext cx="5061910" cy="49839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2AA7EA7-B236-4B52-916F-ECB7DBDAED39}"/>
              </a:ext>
            </a:extLst>
          </p:cNvPr>
          <p:cNvPicPr>
            <a:picLocks noChangeAspect="1"/>
          </p:cNvPicPr>
          <p:nvPr/>
        </p:nvPicPr>
        <p:blipFill rotWithShape="1">
          <a:blip r:embed="rId4"/>
          <a:srcRect r="56771" b="-249"/>
          <a:stretch/>
        </p:blipFill>
        <p:spPr>
          <a:xfrm>
            <a:off x="3892904" y="1445251"/>
            <a:ext cx="2507896" cy="551529"/>
          </a:xfrm>
          <a:prstGeom prst="rect">
            <a:avLst/>
          </a:prstGeom>
        </p:spPr>
      </p:pic>
      <p:pic>
        <p:nvPicPr>
          <p:cNvPr id="27" name="Picture 26">
            <a:extLst>
              <a:ext uri="{FF2B5EF4-FFF2-40B4-BE49-F238E27FC236}">
                <a16:creationId xmlns:a16="http://schemas.microsoft.com/office/drawing/2014/main" id="{5E5420F9-B0F6-4515-A58F-7E8EC3668D65}"/>
              </a:ext>
            </a:extLst>
          </p:cNvPr>
          <p:cNvPicPr>
            <a:picLocks noChangeAspect="1"/>
          </p:cNvPicPr>
          <p:nvPr/>
        </p:nvPicPr>
        <p:blipFill rotWithShape="1">
          <a:blip r:embed="rId4"/>
          <a:srcRect l="42687" t="-3898"/>
          <a:stretch/>
        </p:blipFill>
        <p:spPr>
          <a:xfrm>
            <a:off x="5618346" y="2095579"/>
            <a:ext cx="3324905" cy="571605"/>
          </a:xfrm>
          <a:prstGeom prst="rect">
            <a:avLst/>
          </a:prstGeom>
        </p:spPr>
      </p:pic>
      <p:cxnSp>
        <p:nvCxnSpPr>
          <p:cNvPr id="17" name="Straight Connector 16">
            <a:extLst>
              <a:ext uri="{FF2B5EF4-FFF2-40B4-BE49-F238E27FC236}">
                <a16:creationId xmlns:a16="http://schemas.microsoft.com/office/drawing/2014/main" id="{0DFB3711-D424-4972-B543-1FC1456FB035}"/>
              </a:ext>
            </a:extLst>
          </p:cNvPr>
          <p:cNvCxnSpPr>
            <a:cxnSpLocks/>
          </p:cNvCxnSpPr>
          <p:nvPr/>
        </p:nvCxnSpPr>
        <p:spPr>
          <a:xfrm>
            <a:off x="6860321" y="2666034"/>
            <a:ext cx="198413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726FD9D-29BF-4588-A868-9496B6BA6454}"/>
              </a:ext>
            </a:extLst>
          </p:cNvPr>
          <p:cNvSpPr/>
          <p:nvPr/>
        </p:nvSpPr>
        <p:spPr>
          <a:xfrm>
            <a:off x="3137261" y="1652252"/>
            <a:ext cx="2199163" cy="1635618"/>
          </a:xfrm>
          <a:prstGeom prst="arc">
            <a:avLst>
              <a:gd name="adj1" fmla="val 11085687"/>
              <a:gd name="adj2" fmla="val 15132880"/>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61057542-AF99-44A5-B54B-1DD819D54BF9}"/>
              </a:ext>
            </a:extLst>
          </p:cNvPr>
          <p:cNvSpPr txBox="1"/>
          <p:nvPr/>
        </p:nvSpPr>
        <p:spPr>
          <a:xfrm>
            <a:off x="6860321" y="1628259"/>
            <a:ext cx="1934964"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Topic Similarity</a:t>
            </a:r>
          </a:p>
        </p:txBody>
      </p:sp>
      <p:cxnSp>
        <p:nvCxnSpPr>
          <p:cNvPr id="32" name="Straight Arrow Connector 31">
            <a:extLst>
              <a:ext uri="{FF2B5EF4-FFF2-40B4-BE49-F238E27FC236}">
                <a16:creationId xmlns:a16="http://schemas.microsoft.com/office/drawing/2014/main" id="{E0C8640F-AE6F-4C01-B16C-C8F3DBE96374}"/>
              </a:ext>
            </a:extLst>
          </p:cNvPr>
          <p:cNvCxnSpPr>
            <a:cxnSpLocks/>
            <a:stCxn id="35" idx="3"/>
          </p:cNvCxnSpPr>
          <p:nvPr/>
        </p:nvCxnSpPr>
        <p:spPr>
          <a:xfrm flipH="1">
            <a:off x="6202792" y="2698421"/>
            <a:ext cx="739796" cy="3976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4028084-34E4-4721-9A66-7BCB412E430C}"/>
              </a:ext>
            </a:extLst>
          </p:cNvPr>
          <p:cNvSpPr txBox="1"/>
          <p:nvPr/>
        </p:nvSpPr>
        <p:spPr>
          <a:xfrm>
            <a:off x="4237584" y="2864081"/>
            <a:ext cx="2019300" cy="400110"/>
          </a:xfrm>
          <a:prstGeom prst="rect">
            <a:avLst/>
          </a:prstGeom>
          <a:noFill/>
        </p:spPr>
        <p:txBody>
          <a:bodyPr wrap="square" rtlCol="0">
            <a:spAutoFit/>
          </a:bodyPr>
          <a:lstStyle/>
          <a:p>
            <a:pPr algn="ctr"/>
            <a:r>
              <a:rPr lang="en-US" sz="2000" b="1" dirty="0">
                <a:solidFill>
                  <a:schemeClr val="accent2"/>
                </a:solidFill>
                <a:latin typeface="Arial" panose="020B0604020202020204" pitchFamily="34" charset="0"/>
                <a:cs typeface="Arial" panose="020B0604020202020204" pitchFamily="34" charset="0"/>
              </a:rPr>
              <a:t>User Message</a:t>
            </a:r>
          </a:p>
        </p:txBody>
      </p:sp>
      <p:sp>
        <p:nvSpPr>
          <p:cNvPr id="35" name="Oval 34">
            <a:extLst>
              <a:ext uri="{FF2B5EF4-FFF2-40B4-BE49-F238E27FC236}">
                <a16:creationId xmlns:a16="http://schemas.microsoft.com/office/drawing/2014/main" id="{E754156A-4E1A-4EF2-B99A-EA43AA6725FD}"/>
              </a:ext>
            </a:extLst>
          </p:cNvPr>
          <p:cNvSpPr/>
          <p:nvPr/>
        </p:nvSpPr>
        <p:spPr>
          <a:xfrm>
            <a:off x="6718345" y="2064330"/>
            <a:ext cx="1531229" cy="742884"/>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64054B9-FDAC-4626-956E-47AAA5F55C97}"/>
              </a:ext>
            </a:extLst>
          </p:cNvPr>
          <p:cNvSpPr/>
          <p:nvPr/>
        </p:nvSpPr>
        <p:spPr>
          <a:xfrm>
            <a:off x="8153411" y="2030872"/>
            <a:ext cx="739796" cy="742884"/>
          </a:xfrm>
          <a:prstGeom prst="ellipse">
            <a:avLst/>
          </a:prstGeom>
          <a:no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FCA7309C-BD8B-40AE-BBCD-BAE5A5CAA779}"/>
              </a:ext>
            </a:extLst>
          </p:cNvPr>
          <p:cNvCxnSpPr>
            <a:cxnSpLocks/>
            <a:stCxn id="36" idx="4"/>
          </p:cNvCxnSpPr>
          <p:nvPr/>
        </p:nvCxnSpPr>
        <p:spPr>
          <a:xfrm flipH="1">
            <a:off x="7948459" y="2773756"/>
            <a:ext cx="574850" cy="74288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E367BDF-3620-44C5-A2AB-BA37B1FB5BFE}"/>
              </a:ext>
            </a:extLst>
          </p:cNvPr>
          <p:cNvSpPr txBox="1"/>
          <p:nvPr/>
        </p:nvSpPr>
        <p:spPr>
          <a:xfrm>
            <a:off x="6718345" y="3522256"/>
            <a:ext cx="2171014" cy="707886"/>
          </a:xfrm>
          <a:prstGeom prst="rect">
            <a:avLst/>
          </a:prstGeom>
          <a:noFill/>
        </p:spPr>
        <p:txBody>
          <a:bodyPr wrap="square" rtlCol="0">
            <a:spAutoFit/>
          </a:bodyPr>
          <a:lstStyle/>
          <a:p>
            <a:pPr algn="ctr"/>
            <a:r>
              <a:rPr lang="en-US" sz="2000" b="1" dirty="0">
                <a:solidFill>
                  <a:schemeClr val="accent1"/>
                </a:solidFill>
                <a:latin typeface="Arial" panose="020B0604020202020204" pitchFamily="34" charset="0"/>
                <a:cs typeface="Arial" panose="020B0604020202020204" pitchFamily="34" charset="0"/>
              </a:rPr>
              <a:t>Domain of </a:t>
            </a:r>
          </a:p>
          <a:p>
            <a:pPr algn="ctr"/>
            <a:r>
              <a:rPr lang="en-US" sz="2000" b="1" dirty="0">
                <a:solidFill>
                  <a:schemeClr val="accent1"/>
                </a:solidFill>
                <a:latin typeface="Arial" panose="020B0604020202020204" pitchFamily="34" charset="0"/>
                <a:cs typeface="Arial" panose="020B0604020202020204" pitchFamily="34" charset="0"/>
              </a:rPr>
              <a:t>the Chatbot</a:t>
            </a:r>
          </a:p>
        </p:txBody>
      </p:sp>
      <p:grpSp>
        <p:nvGrpSpPr>
          <p:cNvPr id="29" name="Group 28">
            <a:extLst>
              <a:ext uri="{FF2B5EF4-FFF2-40B4-BE49-F238E27FC236}">
                <a16:creationId xmlns:a16="http://schemas.microsoft.com/office/drawing/2014/main" id="{952DB89F-8096-4693-948E-36636DA76E8C}"/>
              </a:ext>
            </a:extLst>
          </p:cNvPr>
          <p:cNvGrpSpPr/>
          <p:nvPr/>
        </p:nvGrpSpPr>
        <p:grpSpPr>
          <a:xfrm>
            <a:off x="3531764" y="3315101"/>
            <a:ext cx="3247692" cy="711635"/>
            <a:chOff x="-3829865" y="2095579"/>
            <a:chExt cx="3247692" cy="711635"/>
          </a:xfrm>
        </p:grpSpPr>
        <p:sp>
          <p:nvSpPr>
            <p:cNvPr id="30" name="TextBox 29">
              <a:extLst>
                <a:ext uri="{FF2B5EF4-FFF2-40B4-BE49-F238E27FC236}">
                  <a16:creationId xmlns:a16="http://schemas.microsoft.com/office/drawing/2014/main" id="{A3D6BE72-566D-4AA0-9E01-912A28913A0F}"/>
                </a:ext>
              </a:extLst>
            </p:cNvPr>
            <p:cNvSpPr txBox="1"/>
            <p:nvPr/>
          </p:nvSpPr>
          <p:spPr>
            <a:xfrm>
              <a:off x="-3829865" y="2146895"/>
              <a:ext cx="3247692" cy="646331"/>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Hey what should</a:t>
              </a:r>
              <a:br>
                <a:rPr lang="en-US" i="1" dirty="0">
                  <a:latin typeface="Arial" panose="020B0604020202020204" pitchFamily="34" charset="0"/>
                  <a:cs typeface="Arial" panose="020B0604020202020204" pitchFamily="34" charset="0"/>
                </a:rPr>
              </a:br>
              <a:r>
                <a:rPr lang="en-US" i="1" dirty="0">
                  <a:latin typeface="Arial" panose="020B0604020202020204" pitchFamily="34" charset="0"/>
                  <a:cs typeface="Arial" panose="020B0604020202020204" pitchFamily="34" charset="0"/>
                </a:rPr>
                <a:t>I eat in Montreal?</a:t>
              </a:r>
            </a:p>
          </p:txBody>
        </p:sp>
        <p:sp>
          <p:nvSpPr>
            <p:cNvPr id="37" name="Rectangle: Rounded Corners 36">
              <a:extLst>
                <a:ext uri="{FF2B5EF4-FFF2-40B4-BE49-F238E27FC236}">
                  <a16:creationId xmlns:a16="http://schemas.microsoft.com/office/drawing/2014/main" id="{757BF81F-41F4-4A24-8A5F-FBE8A89071F6}"/>
                </a:ext>
              </a:extLst>
            </p:cNvPr>
            <p:cNvSpPr/>
            <p:nvPr/>
          </p:nvSpPr>
          <p:spPr>
            <a:xfrm>
              <a:off x="-3326524" y="2095579"/>
              <a:ext cx="2262148" cy="711635"/>
            </a:xfrm>
            <a:prstGeom prst="roundRect">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Rounded Corners 9">
            <a:extLst>
              <a:ext uri="{FF2B5EF4-FFF2-40B4-BE49-F238E27FC236}">
                <a16:creationId xmlns:a16="http://schemas.microsoft.com/office/drawing/2014/main" id="{0AF614F4-4D2D-4173-966E-3542C6A861FB}"/>
              </a:ext>
            </a:extLst>
          </p:cNvPr>
          <p:cNvSpPr/>
          <p:nvPr/>
        </p:nvSpPr>
        <p:spPr>
          <a:xfrm>
            <a:off x="5918413" y="4189638"/>
            <a:ext cx="2882603" cy="2012725"/>
          </a:xfrm>
          <a:prstGeom prst="roundRect">
            <a:avLst>
              <a:gd name="adj" fmla="val 9726"/>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FAEC222-5FF7-41EA-A94E-A58019BC476B}"/>
              </a:ext>
            </a:extLst>
          </p:cNvPr>
          <p:cNvGrpSpPr/>
          <p:nvPr/>
        </p:nvGrpSpPr>
        <p:grpSpPr>
          <a:xfrm>
            <a:off x="5642093" y="4355502"/>
            <a:ext cx="3247692" cy="764381"/>
            <a:chOff x="-3976822" y="2095579"/>
            <a:chExt cx="3247692" cy="764381"/>
          </a:xfrm>
        </p:grpSpPr>
        <p:sp>
          <p:nvSpPr>
            <p:cNvPr id="42" name="Rectangle: Rounded Corners 41">
              <a:extLst>
                <a:ext uri="{FF2B5EF4-FFF2-40B4-BE49-F238E27FC236}">
                  <a16:creationId xmlns:a16="http://schemas.microsoft.com/office/drawing/2014/main" id="{1554F0B4-4C05-4CCF-9044-4FB9527D6A23}"/>
                </a:ext>
              </a:extLst>
            </p:cNvPr>
            <p:cNvSpPr/>
            <p:nvPr/>
          </p:nvSpPr>
          <p:spPr>
            <a:xfrm>
              <a:off x="-3401428" y="2095579"/>
              <a:ext cx="2119673" cy="764381"/>
            </a:xfrm>
            <a:prstGeom prst="roundRect">
              <a:avLst/>
            </a:prstGeom>
            <a:solidFill>
              <a:schemeClr val="bg1"/>
            </a:solid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5B9297C0-AC15-4EF7-B16F-2CE3A28C3782}"/>
                </a:ext>
              </a:extLst>
            </p:cNvPr>
            <p:cNvSpPr txBox="1"/>
            <p:nvPr/>
          </p:nvSpPr>
          <p:spPr>
            <a:xfrm>
              <a:off x="-3976822" y="2130566"/>
              <a:ext cx="3247692" cy="646331"/>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Find me some</a:t>
              </a:r>
            </a:p>
            <a:p>
              <a:pPr algn="ctr"/>
              <a:r>
                <a:rPr lang="en-US" i="1" dirty="0">
                  <a:latin typeface="Arial" panose="020B0604020202020204" pitchFamily="34" charset="0"/>
                  <a:cs typeface="Arial" panose="020B0604020202020204" pitchFamily="34" charset="0"/>
                </a:rPr>
                <a:t>good restaurants !</a:t>
              </a:r>
            </a:p>
          </p:txBody>
        </p:sp>
      </p:grpSp>
      <p:grpSp>
        <p:nvGrpSpPr>
          <p:cNvPr id="49" name="Group 48">
            <a:extLst>
              <a:ext uri="{FF2B5EF4-FFF2-40B4-BE49-F238E27FC236}">
                <a16:creationId xmlns:a16="http://schemas.microsoft.com/office/drawing/2014/main" id="{A382F63E-7BD7-4263-A88E-353AAB4A7E11}"/>
              </a:ext>
            </a:extLst>
          </p:cNvPr>
          <p:cNvGrpSpPr/>
          <p:nvPr/>
        </p:nvGrpSpPr>
        <p:grpSpPr>
          <a:xfrm>
            <a:off x="6054917" y="5279043"/>
            <a:ext cx="3247692" cy="764381"/>
            <a:chOff x="-3976822" y="2095579"/>
            <a:chExt cx="3247692" cy="764381"/>
          </a:xfrm>
        </p:grpSpPr>
        <p:sp>
          <p:nvSpPr>
            <p:cNvPr id="51" name="Rectangle: Rounded Corners 50">
              <a:extLst>
                <a:ext uri="{FF2B5EF4-FFF2-40B4-BE49-F238E27FC236}">
                  <a16:creationId xmlns:a16="http://schemas.microsoft.com/office/drawing/2014/main" id="{532EA2B8-30D2-46F4-AAEB-BF20D5BBE245}"/>
                </a:ext>
              </a:extLst>
            </p:cNvPr>
            <p:cNvSpPr/>
            <p:nvPr/>
          </p:nvSpPr>
          <p:spPr>
            <a:xfrm>
              <a:off x="-3326524" y="2095579"/>
              <a:ext cx="1969866" cy="764381"/>
            </a:xfrm>
            <a:prstGeom prst="roundRect">
              <a:avLst/>
            </a:prstGeom>
            <a:solidFill>
              <a:schemeClr val="bg1"/>
            </a:solid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155F629-0DDC-47B2-A693-A41EB6609E02}"/>
                </a:ext>
              </a:extLst>
            </p:cNvPr>
            <p:cNvSpPr txBox="1"/>
            <p:nvPr/>
          </p:nvSpPr>
          <p:spPr>
            <a:xfrm>
              <a:off x="-3976822" y="2130566"/>
              <a:ext cx="3247692" cy="646331"/>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Where can I get</a:t>
              </a:r>
            </a:p>
            <a:p>
              <a:pPr algn="ctr"/>
              <a:r>
                <a:rPr lang="en-US" i="1" dirty="0">
                  <a:latin typeface="Arial" panose="020B0604020202020204" pitchFamily="34" charset="0"/>
                  <a:cs typeface="Arial" panose="020B0604020202020204" pitchFamily="34" charset="0"/>
                </a:rPr>
                <a:t>Chinese food?</a:t>
              </a:r>
            </a:p>
          </p:txBody>
        </p:sp>
      </p:grpSp>
      <p:pic>
        <p:nvPicPr>
          <p:cNvPr id="55" name="Picture 4" descr="C:\Users\windx0303\Dropbox\2015_HCOMP\slides\yelp-ios-app-icon.png">
            <a:extLst>
              <a:ext uri="{FF2B5EF4-FFF2-40B4-BE49-F238E27FC236}">
                <a16:creationId xmlns:a16="http://schemas.microsoft.com/office/drawing/2014/main" id="{A8F08321-1798-4168-8D54-884A1A65E1DF}"/>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3408" r="3264"/>
          <a:stretch/>
        </p:blipFill>
        <p:spPr bwMode="auto">
          <a:xfrm>
            <a:off x="6054917" y="5261524"/>
            <a:ext cx="487318" cy="49186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BEE4DDDC-D225-4E24-B707-336989454442}"/>
              </a:ext>
            </a:extLst>
          </p:cNvPr>
          <p:cNvSpPr txBox="1"/>
          <p:nvPr/>
        </p:nvSpPr>
        <p:spPr>
          <a:xfrm>
            <a:off x="3849362" y="5225822"/>
            <a:ext cx="2073950" cy="830997"/>
          </a:xfrm>
          <a:prstGeom prst="rect">
            <a:avLst/>
          </a:prstGeom>
          <a:noFill/>
        </p:spPr>
        <p:txBody>
          <a:bodyPr wrap="square" rtlCol="0">
            <a:spAutoFit/>
          </a:bodyPr>
          <a:lstStyle/>
          <a:p>
            <a:pPr algn="r"/>
            <a:r>
              <a:rPr lang="en-US" sz="1600" b="1" dirty="0">
                <a:latin typeface="Arial" panose="020B0604020202020204" pitchFamily="34" charset="0"/>
                <a:cs typeface="Arial" panose="020B0604020202020204" pitchFamily="34" charset="0"/>
              </a:rPr>
              <a:t>Example</a:t>
            </a:r>
          </a:p>
          <a:p>
            <a:pPr algn="r"/>
            <a:r>
              <a:rPr lang="en-US" sz="1600" b="1" dirty="0">
                <a:latin typeface="Arial" panose="020B0604020202020204" pitchFamily="34" charset="0"/>
                <a:cs typeface="Arial" panose="020B0604020202020204" pitchFamily="34" charset="0"/>
              </a:rPr>
              <a:t>Triggering</a:t>
            </a:r>
          </a:p>
          <a:p>
            <a:pPr algn="r"/>
            <a:r>
              <a:rPr lang="en-US" sz="1600" b="1" dirty="0">
                <a:latin typeface="Arial" panose="020B0604020202020204" pitchFamily="34" charset="0"/>
                <a:cs typeface="Arial" panose="020B0604020202020204" pitchFamily="34" charset="0"/>
              </a:rPr>
              <a:t>Message</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E183EC-3511-4A6A-AA00-2FC51179D049}"/>
                  </a:ext>
                </a:extLst>
              </p:cNvPr>
              <p:cNvSpPr txBox="1"/>
              <p:nvPr/>
            </p:nvSpPr>
            <p:spPr>
              <a:xfrm>
                <a:off x="6058538" y="1442289"/>
                <a:ext cx="365707" cy="553998"/>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i="1" smtClean="0">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44" name="TextBox 43">
                <a:extLst>
                  <a:ext uri="{FF2B5EF4-FFF2-40B4-BE49-F238E27FC236}">
                    <a16:creationId xmlns:a16="http://schemas.microsoft.com/office/drawing/2014/main" id="{98E183EC-3511-4A6A-AA00-2FC51179D049}"/>
                  </a:ext>
                </a:extLst>
              </p:cNvPr>
              <p:cNvSpPr txBox="1">
                <a:spLocks noRot="1" noChangeAspect="1" noMove="1" noResize="1" noEditPoints="1" noAdjustHandles="1" noChangeArrowheads="1" noChangeShapeType="1" noTextEdit="1"/>
              </p:cNvSpPr>
              <p:nvPr/>
            </p:nvSpPr>
            <p:spPr>
              <a:xfrm>
                <a:off x="6058538" y="1442289"/>
                <a:ext cx="365707" cy="55399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7183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3200" dirty="0"/>
              <a:t>Ranking Chatbots: Performance &amp; </a:t>
            </a:r>
            <a:r>
              <a:rPr lang="en-US" sz="3200" dirty="0">
                <a:solidFill>
                  <a:srgbClr val="0070C0"/>
                </a:solidFill>
              </a:rPr>
              <a:t>Topic</a:t>
            </a:r>
            <a:endParaRPr lang="zh-TW" altLang="en-US" sz="3200" dirty="0">
              <a:solidFill>
                <a:srgbClr val="0070C0"/>
              </a:solidFill>
            </a:endParaRPr>
          </a:p>
        </p:txBody>
      </p:sp>
      <p:sp>
        <p:nvSpPr>
          <p:cNvPr id="7" name="Rectangle 6">
            <a:extLst>
              <a:ext uri="{FF2B5EF4-FFF2-40B4-BE49-F238E27FC236}">
                <a16:creationId xmlns:a16="http://schemas.microsoft.com/office/drawing/2014/main" id="{6E54C203-3D28-4BCB-ADF8-24BC15718DD7}"/>
              </a:ext>
            </a:extLst>
          </p:cNvPr>
          <p:cNvSpPr/>
          <p:nvPr/>
        </p:nvSpPr>
        <p:spPr>
          <a:xfrm>
            <a:off x="2759405" y="1133910"/>
            <a:ext cx="6384596"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0C2E7D-15AB-41B8-AD3F-2FB901A36239}"/>
              </a:ext>
            </a:extLst>
          </p:cNvPr>
          <p:cNvSpPr/>
          <p:nvPr/>
        </p:nvSpPr>
        <p:spPr>
          <a:xfrm>
            <a:off x="-1087821" y="1133910"/>
            <a:ext cx="3843937" cy="28498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F0DC023-C702-47CC-9D37-B0EEBB66A47B}"/>
              </a:ext>
            </a:extLst>
          </p:cNvPr>
          <p:cNvSpPr/>
          <p:nvPr/>
        </p:nvSpPr>
        <p:spPr>
          <a:xfrm>
            <a:off x="-355704" y="1418897"/>
            <a:ext cx="1625978" cy="505651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1269678" y="6290441"/>
            <a:ext cx="1486438" cy="18497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954044-E834-4A5A-946F-26E946CD59D6}"/>
              </a:ext>
            </a:extLst>
          </p:cNvPr>
          <p:cNvSpPr/>
          <p:nvPr/>
        </p:nvSpPr>
        <p:spPr>
          <a:xfrm>
            <a:off x="3743758" y="2135189"/>
            <a:ext cx="6384596" cy="4340224"/>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2759405" y="3925561"/>
            <a:ext cx="984353" cy="25566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AD3149B-8651-44C8-8DF0-1445512E0581}"/>
              </a:ext>
            </a:extLst>
          </p:cNvPr>
          <p:cNvSpPr/>
          <p:nvPr/>
        </p:nvSpPr>
        <p:spPr>
          <a:xfrm>
            <a:off x="3877138" y="1306513"/>
            <a:ext cx="5061910" cy="49839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2AA7EA7-B236-4B52-916F-ECB7DBDAED39}"/>
              </a:ext>
            </a:extLst>
          </p:cNvPr>
          <p:cNvPicPr>
            <a:picLocks noChangeAspect="1"/>
          </p:cNvPicPr>
          <p:nvPr/>
        </p:nvPicPr>
        <p:blipFill rotWithShape="1">
          <a:blip r:embed="rId4"/>
          <a:srcRect r="56771" b="-249"/>
          <a:stretch/>
        </p:blipFill>
        <p:spPr>
          <a:xfrm>
            <a:off x="3892904" y="1445251"/>
            <a:ext cx="2507896" cy="551529"/>
          </a:xfrm>
          <a:prstGeom prst="rect">
            <a:avLst/>
          </a:prstGeom>
        </p:spPr>
      </p:pic>
      <p:pic>
        <p:nvPicPr>
          <p:cNvPr id="27" name="Picture 26">
            <a:extLst>
              <a:ext uri="{FF2B5EF4-FFF2-40B4-BE49-F238E27FC236}">
                <a16:creationId xmlns:a16="http://schemas.microsoft.com/office/drawing/2014/main" id="{5E5420F9-B0F6-4515-A58F-7E8EC3668D65}"/>
              </a:ext>
            </a:extLst>
          </p:cNvPr>
          <p:cNvPicPr>
            <a:picLocks noChangeAspect="1"/>
          </p:cNvPicPr>
          <p:nvPr/>
        </p:nvPicPr>
        <p:blipFill rotWithShape="1">
          <a:blip r:embed="rId4"/>
          <a:srcRect l="42687" t="-3898"/>
          <a:stretch/>
        </p:blipFill>
        <p:spPr>
          <a:xfrm>
            <a:off x="5618346" y="2095579"/>
            <a:ext cx="3324905" cy="571605"/>
          </a:xfrm>
          <a:prstGeom prst="rect">
            <a:avLst/>
          </a:prstGeom>
        </p:spPr>
      </p:pic>
      <p:cxnSp>
        <p:nvCxnSpPr>
          <p:cNvPr id="17" name="Straight Connector 16">
            <a:extLst>
              <a:ext uri="{FF2B5EF4-FFF2-40B4-BE49-F238E27FC236}">
                <a16:creationId xmlns:a16="http://schemas.microsoft.com/office/drawing/2014/main" id="{0DFB3711-D424-4972-B543-1FC1456FB035}"/>
              </a:ext>
            </a:extLst>
          </p:cNvPr>
          <p:cNvCxnSpPr>
            <a:cxnSpLocks/>
          </p:cNvCxnSpPr>
          <p:nvPr/>
        </p:nvCxnSpPr>
        <p:spPr>
          <a:xfrm>
            <a:off x="6860321" y="2666034"/>
            <a:ext cx="198413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726FD9D-29BF-4588-A868-9496B6BA6454}"/>
              </a:ext>
            </a:extLst>
          </p:cNvPr>
          <p:cNvSpPr/>
          <p:nvPr/>
        </p:nvSpPr>
        <p:spPr>
          <a:xfrm>
            <a:off x="3137261" y="1652252"/>
            <a:ext cx="2199163" cy="1635618"/>
          </a:xfrm>
          <a:prstGeom prst="arc">
            <a:avLst>
              <a:gd name="adj1" fmla="val 11085687"/>
              <a:gd name="adj2" fmla="val 15132880"/>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61057542-AF99-44A5-B54B-1DD819D54BF9}"/>
              </a:ext>
            </a:extLst>
          </p:cNvPr>
          <p:cNvSpPr txBox="1"/>
          <p:nvPr/>
        </p:nvSpPr>
        <p:spPr>
          <a:xfrm>
            <a:off x="6860321" y="1628259"/>
            <a:ext cx="1934964"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Topic Similarity</a:t>
            </a:r>
          </a:p>
        </p:txBody>
      </p:sp>
      <p:cxnSp>
        <p:nvCxnSpPr>
          <p:cNvPr id="32" name="Straight Arrow Connector 31">
            <a:extLst>
              <a:ext uri="{FF2B5EF4-FFF2-40B4-BE49-F238E27FC236}">
                <a16:creationId xmlns:a16="http://schemas.microsoft.com/office/drawing/2014/main" id="{E0C8640F-AE6F-4C01-B16C-C8F3DBE96374}"/>
              </a:ext>
            </a:extLst>
          </p:cNvPr>
          <p:cNvCxnSpPr>
            <a:cxnSpLocks/>
            <a:stCxn id="35" idx="3"/>
          </p:cNvCxnSpPr>
          <p:nvPr/>
        </p:nvCxnSpPr>
        <p:spPr>
          <a:xfrm flipH="1">
            <a:off x="6202792" y="2698421"/>
            <a:ext cx="739796" cy="3976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4028084-34E4-4721-9A66-7BCB412E430C}"/>
              </a:ext>
            </a:extLst>
          </p:cNvPr>
          <p:cNvSpPr txBox="1"/>
          <p:nvPr/>
        </p:nvSpPr>
        <p:spPr>
          <a:xfrm>
            <a:off x="4237584" y="2864081"/>
            <a:ext cx="2019300" cy="400110"/>
          </a:xfrm>
          <a:prstGeom prst="rect">
            <a:avLst/>
          </a:prstGeom>
          <a:noFill/>
        </p:spPr>
        <p:txBody>
          <a:bodyPr wrap="square" rtlCol="0">
            <a:spAutoFit/>
          </a:bodyPr>
          <a:lstStyle/>
          <a:p>
            <a:pPr algn="ctr"/>
            <a:r>
              <a:rPr lang="en-US" sz="2000" b="1" dirty="0">
                <a:solidFill>
                  <a:schemeClr val="accent2"/>
                </a:solidFill>
                <a:latin typeface="Arial" panose="020B0604020202020204" pitchFamily="34" charset="0"/>
                <a:cs typeface="Arial" panose="020B0604020202020204" pitchFamily="34" charset="0"/>
              </a:rPr>
              <a:t>User Message</a:t>
            </a:r>
          </a:p>
        </p:txBody>
      </p:sp>
      <p:sp>
        <p:nvSpPr>
          <p:cNvPr id="35" name="Oval 34">
            <a:extLst>
              <a:ext uri="{FF2B5EF4-FFF2-40B4-BE49-F238E27FC236}">
                <a16:creationId xmlns:a16="http://schemas.microsoft.com/office/drawing/2014/main" id="{E754156A-4E1A-4EF2-B99A-EA43AA6725FD}"/>
              </a:ext>
            </a:extLst>
          </p:cNvPr>
          <p:cNvSpPr/>
          <p:nvPr/>
        </p:nvSpPr>
        <p:spPr>
          <a:xfrm>
            <a:off x="6718345" y="2064330"/>
            <a:ext cx="1531229" cy="742884"/>
          </a:xfrm>
          <a:prstGeom prst="ellipse">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64054B9-FDAC-4626-956E-47AAA5F55C97}"/>
              </a:ext>
            </a:extLst>
          </p:cNvPr>
          <p:cNvSpPr/>
          <p:nvPr/>
        </p:nvSpPr>
        <p:spPr>
          <a:xfrm>
            <a:off x="8153411" y="2030872"/>
            <a:ext cx="739796" cy="742884"/>
          </a:xfrm>
          <a:prstGeom prst="ellipse">
            <a:avLst/>
          </a:prstGeom>
          <a:no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FCA7309C-BD8B-40AE-BBCD-BAE5A5CAA779}"/>
              </a:ext>
            </a:extLst>
          </p:cNvPr>
          <p:cNvCxnSpPr>
            <a:cxnSpLocks/>
            <a:stCxn id="36" idx="4"/>
          </p:cNvCxnSpPr>
          <p:nvPr/>
        </p:nvCxnSpPr>
        <p:spPr>
          <a:xfrm flipH="1">
            <a:off x="7948459" y="2773756"/>
            <a:ext cx="574850" cy="74288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E367BDF-3620-44C5-A2AB-BA37B1FB5BFE}"/>
              </a:ext>
            </a:extLst>
          </p:cNvPr>
          <p:cNvSpPr txBox="1"/>
          <p:nvPr/>
        </p:nvSpPr>
        <p:spPr>
          <a:xfrm>
            <a:off x="6718345" y="3522256"/>
            <a:ext cx="2171014" cy="707886"/>
          </a:xfrm>
          <a:prstGeom prst="rect">
            <a:avLst/>
          </a:prstGeom>
          <a:noFill/>
        </p:spPr>
        <p:txBody>
          <a:bodyPr wrap="square" rtlCol="0">
            <a:spAutoFit/>
          </a:bodyPr>
          <a:lstStyle/>
          <a:p>
            <a:pPr algn="ctr"/>
            <a:r>
              <a:rPr lang="en-US" sz="2000" b="1" dirty="0">
                <a:solidFill>
                  <a:schemeClr val="accent1"/>
                </a:solidFill>
                <a:latin typeface="Arial" panose="020B0604020202020204" pitchFamily="34" charset="0"/>
                <a:cs typeface="Arial" panose="020B0604020202020204" pitchFamily="34" charset="0"/>
              </a:rPr>
              <a:t>Domain of </a:t>
            </a:r>
          </a:p>
          <a:p>
            <a:pPr algn="ctr"/>
            <a:r>
              <a:rPr lang="en-US" sz="2000" b="1" dirty="0">
                <a:solidFill>
                  <a:schemeClr val="accent1"/>
                </a:solidFill>
                <a:latin typeface="Arial" panose="020B0604020202020204" pitchFamily="34" charset="0"/>
                <a:cs typeface="Arial" panose="020B0604020202020204" pitchFamily="34" charset="0"/>
              </a:rPr>
              <a:t>the Chatbot</a:t>
            </a:r>
          </a:p>
        </p:txBody>
      </p:sp>
      <p:grpSp>
        <p:nvGrpSpPr>
          <p:cNvPr id="29" name="Group 28">
            <a:extLst>
              <a:ext uri="{FF2B5EF4-FFF2-40B4-BE49-F238E27FC236}">
                <a16:creationId xmlns:a16="http://schemas.microsoft.com/office/drawing/2014/main" id="{952DB89F-8096-4693-948E-36636DA76E8C}"/>
              </a:ext>
            </a:extLst>
          </p:cNvPr>
          <p:cNvGrpSpPr/>
          <p:nvPr/>
        </p:nvGrpSpPr>
        <p:grpSpPr>
          <a:xfrm>
            <a:off x="3531764" y="3315101"/>
            <a:ext cx="3247692" cy="711635"/>
            <a:chOff x="-3829865" y="2095579"/>
            <a:chExt cx="3247692" cy="711635"/>
          </a:xfrm>
        </p:grpSpPr>
        <p:sp>
          <p:nvSpPr>
            <p:cNvPr id="30" name="TextBox 29">
              <a:extLst>
                <a:ext uri="{FF2B5EF4-FFF2-40B4-BE49-F238E27FC236}">
                  <a16:creationId xmlns:a16="http://schemas.microsoft.com/office/drawing/2014/main" id="{A3D6BE72-566D-4AA0-9E01-912A28913A0F}"/>
                </a:ext>
              </a:extLst>
            </p:cNvPr>
            <p:cNvSpPr txBox="1"/>
            <p:nvPr/>
          </p:nvSpPr>
          <p:spPr>
            <a:xfrm>
              <a:off x="-3829865" y="2146895"/>
              <a:ext cx="3247692" cy="646331"/>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Hey what should</a:t>
              </a:r>
              <a:br>
                <a:rPr lang="en-US" i="1" dirty="0">
                  <a:latin typeface="Arial" panose="020B0604020202020204" pitchFamily="34" charset="0"/>
                  <a:cs typeface="Arial" panose="020B0604020202020204" pitchFamily="34" charset="0"/>
                </a:rPr>
              </a:br>
              <a:r>
                <a:rPr lang="en-US" i="1" dirty="0">
                  <a:latin typeface="Arial" panose="020B0604020202020204" pitchFamily="34" charset="0"/>
                  <a:cs typeface="Arial" panose="020B0604020202020204" pitchFamily="34" charset="0"/>
                </a:rPr>
                <a:t>I eat in Montreal?</a:t>
              </a:r>
            </a:p>
          </p:txBody>
        </p:sp>
        <p:sp>
          <p:nvSpPr>
            <p:cNvPr id="37" name="Rectangle: Rounded Corners 36">
              <a:extLst>
                <a:ext uri="{FF2B5EF4-FFF2-40B4-BE49-F238E27FC236}">
                  <a16:creationId xmlns:a16="http://schemas.microsoft.com/office/drawing/2014/main" id="{757BF81F-41F4-4A24-8A5F-FBE8A89071F6}"/>
                </a:ext>
              </a:extLst>
            </p:cNvPr>
            <p:cNvSpPr/>
            <p:nvPr/>
          </p:nvSpPr>
          <p:spPr>
            <a:xfrm>
              <a:off x="-3326524" y="2095579"/>
              <a:ext cx="2262148" cy="711635"/>
            </a:xfrm>
            <a:prstGeom prst="roundRect">
              <a:avLst/>
            </a:prstGeom>
            <a:noFill/>
            <a:ln w="571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TextBox 55">
            <a:extLst>
              <a:ext uri="{FF2B5EF4-FFF2-40B4-BE49-F238E27FC236}">
                <a16:creationId xmlns:a16="http://schemas.microsoft.com/office/drawing/2014/main" id="{185183B4-DC75-42DC-BB4F-2724F560A1B4}"/>
              </a:ext>
            </a:extLst>
          </p:cNvPr>
          <p:cNvSpPr txBox="1"/>
          <p:nvPr/>
        </p:nvSpPr>
        <p:spPr>
          <a:xfrm>
            <a:off x="3849362" y="5225822"/>
            <a:ext cx="2073950" cy="830997"/>
          </a:xfrm>
          <a:prstGeom prst="rect">
            <a:avLst/>
          </a:prstGeom>
          <a:noFill/>
        </p:spPr>
        <p:txBody>
          <a:bodyPr wrap="square" rtlCol="0">
            <a:spAutoFit/>
          </a:bodyPr>
          <a:lstStyle/>
          <a:p>
            <a:pPr algn="r"/>
            <a:r>
              <a:rPr lang="en-US" sz="1600" b="1" dirty="0">
                <a:latin typeface="Arial" panose="020B0604020202020204" pitchFamily="34" charset="0"/>
                <a:cs typeface="Arial" panose="020B0604020202020204" pitchFamily="34" charset="0"/>
              </a:rPr>
              <a:t>Example</a:t>
            </a:r>
          </a:p>
          <a:p>
            <a:pPr algn="r"/>
            <a:r>
              <a:rPr lang="en-US" sz="1600" b="1" dirty="0">
                <a:latin typeface="Arial" panose="020B0604020202020204" pitchFamily="34" charset="0"/>
                <a:cs typeface="Arial" panose="020B0604020202020204" pitchFamily="34" charset="0"/>
              </a:rPr>
              <a:t>Triggering</a:t>
            </a:r>
          </a:p>
          <a:p>
            <a:pPr algn="r"/>
            <a:r>
              <a:rPr lang="en-US" sz="1600" b="1" dirty="0">
                <a:latin typeface="Arial" panose="020B0604020202020204" pitchFamily="34" charset="0"/>
                <a:cs typeface="Arial" panose="020B0604020202020204" pitchFamily="34" charset="0"/>
              </a:rPr>
              <a:t>Message</a:t>
            </a:r>
          </a:p>
        </p:txBody>
      </p:sp>
      <p:sp>
        <p:nvSpPr>
          <p:cNvPr id="10" name="Rectangle: Rounded Corners 9">
            <a:extLst>
              <a:ext uri="{FF2B5EF4-FFF2-40B4-BE49-F238E27FC236}">
                <a16:creationId xmlns:a16="http://schemas.microsoft.com/office/drawing/2014/main" id="{0AF614F4-4D2D-4173-966E-3542C6A861FB}"/>
              </a:ext>
            </a:extLst>
          </p:cNvPr>
          <p:cNvSpPr/>
          <p:nvPr/>
        </p:nvSpPr>
        <p:spPr>
          <a:xfrm>
            <a:off x="5918413" y="4189638"/>
            <a:ext cx="2882603" cy="2012725"/>
          </a:xfrm>
          <a:prstGeom prst="roundRect">
            <a:avLst>
              <a:gd name="adj" fmla="val 9726"/>
            </a:avLst>
          </a:prstGeom>
          <a:solidFill>
            <a:schemeClr val="accent5">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FAEC222-5FF7-41EA-A94E-A58019BC476B}"/>
              </a:ext>
            </a:extLst>
          </p:cNvPr>
          <p:cNvGrpSpPr/>
          <p:nvPr/>
        </p:nvGrpSpPr>
        <p:grpSpPr>
          <a:xfrm>
            <a:off x="5642093" y="4355502"/>
            <a:ext cx="3247692" cy="764381"/>
            <a:chOff x="-3976822" y="2095579"/>
            <a:chExt cx="3247692" cy="764381"/>
          </a:xfrm>
        </p:grpSpPr>
        <p:sp>
          <p:nvSpPr>
            <p:cNvPr id="42" name="Rectangle: Rounded Corners 41">
              <a:extLst>
                <a:ext uri="{FF2B5EF4-FFF2-40B4-BE49-F238E27FC236}">
                  <a16:creationId xmlns:a16="http://schemas.microsoft.com/office/drawing/2014/main" id="{1554F0B4-4C05-4CCF-9044-4FB9527D6A23}"/>
                </a:ext>
              </a:extLst>
            </p:cNvPr>
            <p:cNvSpPr/>
            <p:nvPr/>
          </p:nvSpPr>
          <p:spPr>
            <a:xfrm>
              <a:off x="-3401428" y="2095579"/>
              <a:ext cx="2119673" cy="764381"/>
            </a:xfrm>
            <a:prstGeom prst="roundRect">
              <a:avLst/>
            </a:prstGeom>
            <a:solidFill>
              <a:schemeClr val="bg1"/>
            </a:solid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5B9297C0-AC15-4EF7-B16F-2CE3A28C3782}"/>
                </a:ext>
              </a:extLst>
            </p:cNvPr>
            <p:cNvSpPr txBox="1"/>
            <p:nvPr/>
          </p:nvSpPr>
          <p:spPr>
            <a:xfrm>
              <a:off x="-3976822" y="2130566"/>
              <a:ext cx="3247692" cy="646331"/>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Find me some</a:t>
              </a:r>
            </a:p>
            <a:p>
              <a:pPr algn="ctr"/>
              <a:r>
                <a:rPr lang="en-US" i="1" dirty="0">
                  <a:latin typeface="Arial" panose="020B0604020202020204" pitchFamily="34" charset="0"/>
                  <a:cs typeface="Arial" panose="020B0604020202020204" pitchFamily="34" charset="0"/>
                </a:rPr>
                <a:t>good restaurants !</a:t>
              </a:r>
            </a:p>
          </p:txBody>
        </p:sp>
      </p:grpSp>
      <p:grpSp>
        <p:nvGrpSpPr>
          <p:cNvPr id="49" name="Group 48">
            <a:extLst>
              <a:ext uri="{FF2B5EF4-FFF2-40B4-BE49-F238E27FC236}">
                <a16:creationId xmlns:a16="http://schemas.microsoft.com/office/drawing/2014/main" id="{A382F63E-7BD7-4263-A88E-353AAB4A7E11}"/>
              </a:ext>
            </a:extLst>
          </p:cNvPr>
          <p:cNvGrpSpPr/>
          <p:nvPr/>
        </p:nvGrpSpPr>
        <p:grpSpPr>
          <a:xfrm>
            <a:off x="6054917" y="5279043"/>
            <a:ext cx="3247692" cy="764381"/>
            <a:chOff x="-3976822" y="2095579"/>
            <a:chExt cx="3247692" cy="764381"/>
          </a:xfrm>
        </p:grpSpPr>
        <p:sp>
          <p:nvSpPr>
            <p:cNvPr id="51" name="Rectangle: Rounded Corners 50">
              <a:extLst>
                <a:ext uri="{FF2B5EF4-FFF2-40B4-BE49-F238E27FC236}">
                  <a16:creationId xmlns:a16="http://schemas.microsoft.com/office/drawing/2014/main" id="{532EA2B8-30D2-46F4-AAEB-BF20D5BBE245}"/>
                </a:ext>
              </a:extLst>
            </p:cNvPr>
            <p:cNvSpPr/>
            <p:nvPr/>
          </p:nvSpPr>
          <p:spPr>
            <a:xfrm>
              <a:off x="-3326524" y="2095579"/>
              <a:ext cx="1969866" cy="764381"/>
            </a:xfrm>
            <a:prstGeom prst="roundRect">
              <a:avLst/>
            </a:prstGeom>
            <a:solidFill>
              <a:schemeClr val="bg1"/>
            </a:solid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155F629-0DDC-47B2-A693-A41EB6609E02}"/>
                </a:ext>
              </a:extLst>
            </p:cNvPr>
            <p:cNvSpPr txBox="1"/>
            <p:nvPr/>
          </p:nvSpPr>
          <p:spPr>
            <a:xfrm>
              <a:off x="-3976822" y="2130566"/>
              <a:ext cx="3247692" cy="646331"/>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Where can I get</a:t>
              </a:r>
            </a:p>
            <a:p>
              <a:pPr algn="ctr"/>
              <a:r>
                <a:rPr lang="en-US" i="1" dirty="0">
                  <a:latin typeface="Arial" panose="020B0604020202020204" pitchFamily="34" charset="0"/>
                  <a:cs typeface="Arial" panose="020B0604020202020204" pitchFamily="34" charset="0"/>
                </a:rPr>
                <a:t>Chinese food?</a:t>
              </a:r>
            </a:p>
          </p:txBody>
        </p:sp>
      </p:grpSp>
      <p:pic>
        <p:nvPicPr>
          <p:cNvPr id="55" name="Picture 4" descr="C:\Users\windx0303\Dropbox\2015_HCOMP\slides\yelp-ios-app-icon.png">
            <a:extLst>
              <a:ext uri="{FF2B5EF4-FFF2-40B4-BE49-F238E27FC236}">
                <a16:creationId xmlns:a16="http://schemas.microsoft.com/office/drawing/2014/main" id="{A8F08321-1798-4168-8D54-884A1A65E1DF}"/>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3408" r="3264"/>
          <a:stretch/>
        </p:blipFill>
        <p:spPr bwMode="auto">
          <a:xfrm>
            <a:off x="6054917" y="5261524"/>
            <a:ext cx="487318" cy="491864"/>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a:extLst>
              <a:ext uri="{FF2B5EF4-FFF2-40B4-BE49-F238E27FC236}">
                <a16:creationId xmlns:a16="http://schemas.microsoft.com/office/drawing/2014/main" id="{3128461A-C191-4AFA-B650-FBEDFED6CBBA}"/>
              </a:ext>
            </a:extLst>
          </p:cNvPr>
          <p:cNvCxnSpPr>
            <a:cxnSpLocks/>
          </p:cNvCxnSpPr>
          <p:nvPr/>
        </p:nvCxnSpPr>
        <p:spPr>
          <a:xfrm>
            <a:off x="4960650" y="3911359"/>
            <a:ext cx="1125468" cy="1185277"/>
          </a:xfrm>
          <a:prstGeom prst="straightConnector1">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6BEE736-18B2-4CF5-A1D2-804D134E7970}"/>
              </a:ext>
            </a:extLst>
          </p:cNvPr>
          <p:cNvSpPr txBox="1"/>
          <p:nvPr/>
        </p:nvSpPr>
        <p:spPr>
          <a:xfrm>
            <a:off x="4038213" y="4306441"/>
            <a:ext cx="1934964" cy="646331"/>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Topic</a:t>
            </a:r>
          </a:p>
          <a:p>
            <a:pPr algn="ctr"/>
            <a:r>
              <a:rPr lang="en-US" b="1" dirty="0">
                <a:solidFill>
                  <a:srgbClr val="C00000"/>
                </a:solidFill>
                <a:latin typeface="Arial" panose="020B0604020202020204" pitchFamily="34" charset="0"/>
                <a:cs typeface="Arial" panose="020B0604020202020204" pitchFamily="34" charset="0"/>
              </a:rPr>
              <a:t>Similarity</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47782C5-F2C9-4D6A-AA4C-F17D88D0664B}"/>
                  </a:ext>
                </a:extLst>
              </p:cNvPr>
              <p:cNvSpPr txBox="1"/>
              <p:nvPr/>
            </p:nvSpPr>
            <p:spPr>
              <a:xfrm>
                <a:off x="6058538" y="1442289"/>
                <a:ext cx="365707" cy="553998"/>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i="1" smtClean="0">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43" name="TextBox 42">
                <a:extLst>
                  <a:ext uri="{FF2B5EF4-FFF2-40B4-BE49-F238E27FC236}">
                    <a16:creationId xmlns:a16="http://schemas.microsoft.com/office/drawing/2014/main" id="{647782C5-F2C9-4D6A-AA4C-F17D88D0664B}"/>
                  </a:ext>
                </a:extLst>
              </p:cNvPr>
              <p:cNvSpPr txBox="1">
                <a:spLocks noRot="1" noChangeAspect="1" noMove="1" noResize="1" noEditPoints="1" noAdjustHandles="1" noChangeArrowheads="1" noChangeShapeType="1" noTextEdit="1"/>
              </p:cNvSpPr>
              <p:nvPr/>
            </p:nvSpPr>
            <p:spPr>
              <a:xfrm>
                <a:off x="6058538" y="1442289"/>
                <a:ext cx="365707" cy="55399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946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3200" dirty="0"/>
              <a:t>Ranking Chatbots: </a:t>
            </a:r>
            <a:r>
              <a:rPr lang="en-US" sz="3200" dirty="0">
                <a:solidFill>
                  <a:srgbClr val="0070C0"/>
                </a:solidFill>
              </a:rPr>
              <a:t>Performance</a:t>
            </a:r>
            <a:r>
              <a:rPr lang="en-US" sz="3200" dirty="0"/>
              <a:t> &amp; </a:t>
            </a:r>
            <a:r>
              <a:rPr lang="en-US" sz="3200" dirty="0">
                <a:solidFill>
                  <a:srgbClr val="0070C0"/>
                </a:solidFill>
              </a:rPr>
              <a:t>Topic</a:t>
            </a:r>
            <a:endParaRPr lang="zh-TW" altLang="en-US" sz="3200" dirty="0">
              <a:solidFill>
                <a:srgbClr val="0070C0"/>
              </a:solidFill>
            </a:endParaRPr>
          </a:p>
        </p:txBody>
      </p:sp>
      <p:sp>
        <p:nvSpPr>
          <p:cNvPr id="7" name="Rectangle 6">
            <a:extLst>
              <a:ext uri="{FF2B5EF4-FFF2-40B4-BE49-F238E27FC236}">
                <a16:creationId xmlns:a16="http://schemas.microsoft.com/office/drawing/2014/main" id="{6E54C203-3D28-4BCB-ADF8-24BC15718DD7}"/>
              </a:ext>
            </a:extLst>
          </p:cNvPr>
          <p:cNvSpPr/>
          <p:nvPr/>
        </p:nvSpPr>
        <p:spPr>
          <a:xfrm>
            <a:off x="2759405" y="1133910"/>
            <a:ext cx="6384596"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0C2E7D-15AB-41B8-AD3F-2FB901A36239}"/>
              </a:ext>
            </a:extLst>
          </p:cNvPr>
          <p:cNvSpPr/>
          <p:nvPr/>
        </p:nvSpPr>
        <p:spPr>
          <a:xfrm>
            <a:off x="-1087821" y="1133910"/>
            <a:ext cx="3843937" cy="28498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F0DC023-C702-47CC-9D37-B0EEBB66A47B}"/>
              </a:ext>
            </a:extLst>
          </p:cNvPr>
          <p:cNvSpPr/>
          <p:nvPr/>
        </p:nvSpPr>
        <p:spPr>
          <a:xfrm>
            <a:off x="0" y="1418897"/>
            <a:ext cx="1270274" cy="505651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1269678" y="6290441"/>
            <a:ext cx="1486438" cy="18497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954044-E834-4A5A-946F-26E946CD59D6}"/>
              </a:ext>
            </a:extLst>
          </p:cNvPr>
          <p:cNvSpPr/>
          <p:nvPr/>
        </p:nvSpPr>
        <p:spPr>
          <a:xfrm>
            <a:off x="3743758" y="2135189"/>
            <a:ext cx="6384596" cy="4340224"/>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2759405" y="3925561"/>
            <a:ext cx="984353" cy="25566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AD3149B-8651-44C8-8DF0-1445512E0581}"/>
              </a:ext>
            </a:extLst>
          </p:cNvPr>
          <p:cNvSpPr/>
          <p:nvPr/>
        </p:nvSpPr>
        <p:spPr>
          <a:xfrm>
            <a:off x="3877138" y="1306513"/>
            <a:ext cx="5061910" cy="49839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2AA7EA7-B236-4B52-916F-ECB7DBDAED39}"/>
              </a:ext>
            </a:extLst>
          </p:cNvPr>
          <p:cNvPicPr>
            <a:picLocks noChangeAspect="1"/>
          </p:cNvPicPr>
          <p:nvPr/>
        </p:nvPicPr>
        <p:blipFill rotWithShape="1">
          <a:blip r:embed="rId3"/>
          <a:srcRect r="56771" b="-249"/>
          <a:stretch/>
        </p:blipFill>
        <p:spPr>
          <a:xfrm>
            <a:off x="3892904" y="1445251"/>
            <a:ext cx="2507896" cy="551529"/>
          </a:xfrm>
          <a:prstGeom prst="rect">
            <a:avLst/>
          </a:prstGeom>
        </p:spPr>
      </p:pic>
      <p:sp>
        <p:nvSpPr>
          <p:cNvPr id="15" name="TextBox 14">
            <a:extLst>
              <a:ext uri="{FF2B5EF4-FFF2-40B4-BE49-F238E27FC236}">
                <a16:creationId xmlns:a16="http://schemas.microsoft.com/office/drawing/2014/main" id="{4D976987-280D-4CC2-9646-7D0B58599D15}"/>
              </a:ext>
            </a:extLst>
          </p:cNvPr>
          <p:cNvSpPr txBox="1"/>
          <p:nvPr/>
        </p:nvSpPr>
        <p:spPr>
          <a:xfrm>
            <a:off x="4530416" y="3410011"/>
            <a:ext cx="2175860" cy="646331"/>
          </a:xfrm>
          <a:prstGeom prst="rect">
            <a:avLst/>
          </a:prstGeom>
          <a:noFill/>
        </p:spPr>
        <p:txBody>
          <a:bodyPr wrap="square" rtlCol="0">
            <a:spAutoFit/>
          </a:bodyPr>
          <a:lstStyle/>
          <a:p>
            <a:r>
              <a:rPr lang="en-US" b="1" dirty="0">
                <a:solidFill>
                  <a:srgbClr val="0070C0"/>
                </a:solidFill>
                <a:latin typeface="Arial" panose="020B0604020202020204" pitchFamily="34" charset="0"/>
                <a:cs typeface="Arial" panose="020B0604020202020204" pitchFamily="34" charset="0"/>
              </a:rPr>
              <a:t>Chatbot’s Performance</a:t>
            </a:r>
          </a:p>
        </p:txBody>
      </p:sp>
      <p:sp>
        <p:nvSpPr>
          <p:cNvPr id="21" name="TextBox 20">
            <a:extLst>
              <a:ext uri="{FF2B5EF4-FFF2-40B4-BE49-F238E27FC236}">
                <a16:creationId xmlns:a16="http://schemas.microsoft.com/office/drawing/2014/main" id="{61057542-AF99-44A5-B54B-1DD819D54BF9}"/>
              </a:ext>
            </a:extLst>
          </p:cNvPr>
          <p:cNvSpPr txBox="1"/>
          <p:nvPr/>
        </p:nvSpPr>
        <p:spPr>
          <a:xfrm>
            <a:off x="6849946" y="3301259"/>
            <a:ext cx="1934964"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Topic Similarity</a:t>
            </a:r>
          </a:p>
        </p:txBody>
      </p:sp>
      <p:sp>
        <p:nvSpPr>
          <p:cNvPr id="22" name="TextBox 21">
            <a:extLst>
              <a:ext uri="{FF2B5EF4-FFF2-40B4-BE49-F238E27FC236}">
                <a16:creationId xmlns:a16="http://schemas.microsoft.com/office/drawing/2014/main" id="{49F4FE74-F13E-40BD-B045-8D1BC53D6C10}"/>
              </a:ext>
            </a:extLst>
          </p:cNvPr>
          <p:cNvSpPr txBox="1"/>
          <p:nvPr/>
        </p:nvSpPr>
        <p:spPr>
          <a:xfrm>
            <a:off x="3986771" y="2022180"/>
            <a:ext cx="2615199" cy="923330"/>
          </a:xfrm>
          <a:prstGeom prst="rect">
            <a:avLst/>
          </a:prstGeom>
          <a:noFill/>
        </p:spPr>
        <p:txBody>
          <a:bodyPr wrap="square" rtlCol="0">
            <a:spAutoFit/>
          </a:bodyPr>
          <a:lstStyle/>
          <a:p>
            <a:r>
              <a:rPr lang="en-US" b="1" dirty="0">
                <a:solidFill>
                  <a:schemeClr val="accent6"/>
                </a:solidFill>
                <a:latin typeface="Arial" panose="020B0604020202020204" pitchFamily="34" charset="0"/>
                <a:cs typeface="Arial" panose="020B0604020202020204" pitchFamily="34" charset="0"/>
              </a:rPr>
              <a:t>Posterior</a:t>
            </a:r>
            <a:br>
              <a:rPr lang="en-US" b="1" dirty="0">
                <a:solidFill>
                  <a:schemeClr val="accent6"/>
                </a:solidFill>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of a</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Chatbot</a:t>
            </a:r>
          </a:p>
        </p:txBody>
      </p:sp>
      <p:pic>
        <p:nvPicPr>
          <p:cNvPr id="27" name="Picture 26">
            <a:extLst>
              <a:ext uri="{FF2B5EF4-FFF2-40B4-BE49-F238E27FC236}">
                <a16:creationId xmlns:a16="http://schemas.microsoft.com/office/drawing/2014/main" id="{5E5420F9-B0F6-4515-A58F-7E8EC3668D65}"/>
              </a:ext>
            </a:extLst>
          </p:cNvPr>
          <p:cNvPicPr>
            <a:picLocks noChangeAspect="1"/>
          </p:cNvPicPr>
          <p:nvPr/>
        </p:nvPicPr>
        <p:blipFill rotWithShape="1">
          <a:blip r:embed="rId3"/>
          <a:srcRect l="42687" t="-3898"/>
          <a:stretch/>
        </p:blipFill>
        <p:spPr>
          <a:xfrm>
            <a:off x="5618346" y="2095579"/>
            <a:ext cx="3324905" cy="571605"/>
          </a:xfrm>
          <a:prstGeom prst="rect">
            <a:avLst/>
          </a:prstGeom>
        </p:spPr>
      </p:pic>
      <p:cxnSp>
        <p:nvCxnSpPr>
          <p:cNvPr id="28" name="Straight Connector 27">
            <a:extLst>
              <a:ext uri="{FF2B5EF4-FFF2-40B4-BE49-F238E27FC236}">
                <a16:creationId xmlns:a16="http://schemas.microsoft.com/office/drawing/2014/main" id="{2D42E817-9B92-4BB5-A8A1-ED903D379E0F}"/>
              </a:ext>
            </a:extLst>
          </p:cNvPr>
          <p:cNvCxnSpPr>
            <a:cxnSpLocks/>
          </p:cNvCxnSpPr>
          <p:nvPr/>
        </p:nvCxnSpPr>
        <p:spPr>
          <a:xfrm>
            <a:off x="4015675" y="1948124"/>
            <a:ext cx="2058934" cy="0"/>
          </a:xfrm>
          <a:prstGeom prst="line">
            <a:avLst/>
          </a:prstGeom>
          <a:ln w="5715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C07AAD-CA67-4DB9-AB62-9C437C92812A}"/>
              </a:ext>
            </a:extLst>
          </p:cNvPr>
          <p:cNvCxnSpPr>
            <a:cxnSpLocks/>
          </p:cNvCxnSpPr>
          <p:nvPr/>
        </p:nvCxnSpPr>
        <p:spPr>
          <a:xfrm>
            <a:off x="5665534" y="2666034"/>
            <a:ext cx="891163" cy="0"/>
          </a:xfrm>
          <a:prstGeom prst="line">
            <a:avLst/>
          </a:prstGeom>
          <a:ln w="5715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DFB3711-D424-4972-B543-1FC1456FB035}"/>
              </a:ext>
            </a:extLst>
          </p:cNvPr>
          <p:cNvCxnSpPr>
            <a:cxnSpLocks/>
          </p:cNvCxnSpPr>
          <p:nvPr/>
        </p:nvCxnSpPr>
        <p:spPr>
          <a:xfrm>
            <a:off x="6860321" y="2666034"/>
            <a:ext cx="198413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625EBD-AEB2-4A7D-90A5-626E2B3530FC}"/>
              </a:ext>
            </a:extLst>
          </p:cNvPr>
          <p:cNvCxnSpPr>
            <a:cxnSpLocks/>
          </p:cNvCxnSpPr>
          <p:nvPr/>
        </p:nvCxnSpPr>
        <p:spPr>
          <a:xfrm flipH="1">
            <a:off x="5294370" y="2676785"/>
            <a:ext cx="816745" cy="70098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C58A95-FBEB-46C5-919F-AA70522C47EF}"/>
              </a:ext>
            </a:extLst>
          </p:cNvPr>
          <p:cNvCxnSpPr>
            <a:cxnSpLocks/>
          </p:cNvCxnSpPr>
          <p:nvPr/>
        </p:nvCxnSpPr>
        <p:spPr>
          <a:xfrm>
            <a:off x="7674430" y="2655411"/>
            <a:ext cx="144983" cy="6084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726FD9D-29BF-4588-A868-9496B6BA6454}"/>
              </a:ext>
            </a:extLst>
          </p:cNvPr>
          <p:cNvSpPr/>
          <p:nvPr/>
        </p:nvSpPr>
        <p:spPr>
          <a:xfrm>
            <a:off x="3137261" y="1652252"/>
            <a:ext cx="2199163" cy="1635618"/>
          </a:xfrm>
          <a:prstGeom prst="arc">
            <a:avLst>
              <a:gd name="adj1" fmla="val 11085687"/>
              <a:gd name="adj2" fmla="val 15132880"/>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C066943-26DE-4760-8784-70E5D3FE4CC4}"/>
                  </a:ext>
                </a:extLst>
              </p:cNvPr>
              <p:cNvSpPr txBox="1"/>
              <p:nvPr/>
            </p:nvSpPr>
            <p:spPr>
              <a:xfrm>
                <a:off x="6058538" y="1442289"/>
                <a:ext cx="365707" cy="553998"/>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i="1" smtClean="0">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25" name="TextBox 24">
                <a:extLst>
                  <a:ext uri="{FF2B5EF4-FFF2-40B4-BE49-F238E27FC236}">
                    <a16:creationId xmlns:a16="http://schemas.microsoft.com/office/drawing/2014/main" id="{DC066943-26DE-4760-8784-70E5D3FE4CC4}"/>
                  </a:ext>
                </a:extLst>
              </p:cNvPr>
              <p:cNvSpPr txBox="1">
                <a:spLocks noRot="1" noChangeAspect="1" noMove="1" noResize="1" noEditPoints="1" noAdjustHandles="1" noChangeArrowheads="1" noChangeShapeType="1" noTextEdit="1"/>
              </p:cNvSpPr>
              <p:nvPr/>
            </p:nvSpPr>
            <p:spPr>
              <a:xfrm>
                <a:off x="6058538" y="1442289"/>
                <a:ext cx="365707"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03805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3200" dirty="0"/>
              <a:t>Ranking Chatbots: </a:t>
            </a:r>
            <a:r>
              <a:rPr lang="en-US" sz="3200" dirty="0">
                <a:solidFill>
                  <a:srgbClr val="0070C0"/>
                </a:solidFill>
              </a:rPr>
              <a:t>Performance</a:t>
            </a:r>
            <a:r>
              <a:rPr lang="en-US" sz="3200" dirty="0"/>
              <a:t> &amp; </a:t>
            </a:r>
            <a:r>
              <a:rPr lang="en-US" sz="3200" dirty="0">
                <a:solidFill>
                  <a:srgbClr val="0070C0"/>
                </a:solidFill>
              </a:rPr>
              <a:t>Topic</a:t>
            </a:r>
            <a:endParaRPr lang="zh-TW" altLang="en-US" sz="3200" dirty="0">
              <a:solidFill>
                <a:srgbClr val="0070C0"/>
              </a:solidFill>
            </a:endParaRPr>
          </a:p>
        </p:txBody>
      </p:sp>
      <p:sp>
        <p:nvSpPr>
          <p:cNvPr id="7" name="Rectangle 6">
            <a:extLst>
              <a:ext uri="{FF2B5EF4-FFF2-40B4-BE49-F238E27FC236}">
                <a16:creationId xmlns:a16="http://schemas.microsoft.com/office/drawing/2014/main" id="{6E54C203-3D28-4BCB-ADF8-24BC15718DD7}"/>
              </a:ext>
            </a:extLst>
          </p:cNvPr>
          <p:cNvSpPr/>
          <p:nvPr/>
        </p:nvSpPr>
        <p:spPr>
          <a:xfrm>
            <a:off x="2759405" y="1133910"/>
            <a:ext cx="6384596"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50C2E7D-15AB-41B8-AD3F-2FB901A36239}"/>
              </a:ext>
            </a:extLst>
          </p:cNvPr>
          <p:cNvSpPr/>
          <p:nvPr/>
        </p:nvSpPr>
        <p:spPr>
          <a:xfrm>
            <a:off x="-1087821" y="1133910"/>
            <a:ext cx="3843937" cy="28498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F0DC023-C702-47CC-9D37-B0EEBB66A47B}"/>
              </a:ext>
            </a:extLst>
          </p:cNvPr>
          <p:cNvSpPr/>
          <p:nvPr/>
        </p:nvSpPr>
        <p:spPr>
          <a:xfrm>
            <a:off x="0" y="1418897"/>
            <a:ext cx="1270274" cy="505651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1269678" y="6290441"/>
            <a:ext cx="1486438" cy="18497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954044-E834-4A5A-946F-26E946CD59D6}"/>
              </a:ext>
            </a:extLst>
          </p:cNvPr>
          <p:cNvSpPr/>
          <p:nvPr/>
        </p:nvSpPr>
        <p:spPr>
          <a:xfrm>
            <a:off x="3743758" y="2135189"/>
            <a:ext cx="6384596" cy="4340224"/>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2759405" y="3925561"/>
            <a:ext cx="984353" cy="25566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AD3149B-8651-44C8-8DF0-1445512E0581}"/>
              </a:ext>
            </a:extLst>
          </p:cNvPr>
          <p:cNvSpPr/>
          <p:nvPr/>
        </p:nvSpPr>
        <p:spPr>
          <a:xfrm>
            <a:off x="3877138" y="1306513"/>
            <a:ext cx="5061910" cy="49839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F2AA7EA7-B236-4B52-916F-ECB7DBDAED39}"/>
              </a:ext>
            </a:extLst>
          </p:cNvPr>
          <p:cNvPicPr>
            <a:picLocks noChangeAspect="1"/>
          </p:cNvPicPr>
          <p:nvPr/>
        </p:nvPicPr>
        <p:blipFill rotWithShape="1">
          <a:blip r:embed="rId3"/>
          <a:srcRect r="56771" b="-249"/>
          <a:stretch/>
        </p:blipFill>
        <p:spPr>
          <a:xfrm>
            <a:off x="3892904" y="1445251"/>
            <a:ext cx="2507896" cy="551529"/>
          </a:xfrm>
          <a:prstGeom prst="rect">
            <a:avLst/>
          </a:prstGeom>
        </p:spPr>
      </p:pic>
      <p:sp>
        <p:nvSpPr>
          <p:cNvPr id="15" name="TextBox 14">
            <a:extLst>
              <a:ext uri="{FF2B5EF4-FFF2-40B4-BE49-F238E27FC236}">
                <a16:creationId xmlns:a16="http://schemas.microsoft.com/office/drawing/2014/main" id="{4D976987-280D-4CC2-9646-7D0B58599D15}"/>
              </a:ext>
            </a:extLst>
          </p:cNvPr>
          <p:cNvSpPr txBox="1"/>
          <p:nvPr/>
        </p:nvSpPr>
        <p:spPr>
          <a:xfrm>
            <a:off x="4530416" y="3410011"/>
            <a:ext cx="2175860" cy="646331"/>
          </a:xfrm>
          <a:prstGeom prst="rect">
            <a:avLst/>
          </a:prstGeom>
          <a:noFill/>
        </p:spPr>
        <p:txBody>
          <a:bodyPr wrap="square" rtlCol="0">
            <a:spAutoFit/>
          </a:bodyPr>
          <a:lstStyle/>
          <a:p>
            <a:r>
              <a:rPr lang="en-US" b="1" dirty="0">
                <a:solidFill>
                  <a:srgbClr val="0070C0"/>
                </a:solidFill>
                <a:latin typeface="Arial" panose="020B0604020202020204" pitchFamily="34" charset="0"/>
                <a:cs typeface="Arial" panose="020B0604020202020204" pitchFamily="34" charset="0"/>
              </a:rPr>
              <a:t>Chatbot’s Performance</a:t>
            </a:r>
          </a:p>
        </p:txBody>
      </p:sp>
      <p:sp>
        <p:nvSpPr>
          <p:cNvPr id="21" name="TextBox 20">
            <a:extLst>
              <a:ext uri="{FF2B5EF4-FFF2-40B4-BE49-F238E27FC236}">
                <a16:creationId xmlns:a16="http://schemas.microsoft.com/office/drawing/2014/main" id="{61057542-AF99-44A5-B54B-1DD819D54BF9}"/>
              </a:ext>
            </a:extLst>
          </p:cNvPr>
          <p:cNvSpPr txBox="1"/>
          <p:nvPr/>
        </p:nvSpPr>
        <p:spPr>
          <a:xfrm>
            <a:off x="6849946" y="3301259"/>
            <a:ext cx="1934964"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Topic Similarity</a:t>
            </a:r>
          </a:p>
        </p:txBody>
      </p:sp>
      <p:sp>
        <p:nvSpPr>
          <p:cNvPr id="22" name="TextBox 21">
            <a:extLst>
              <a:ext uri="{FF2B5EF4-FFF2-40B4-BE49-F238E27FC236}">
                <a16:creationId xmlns:a16="http://schemas.microsoft.com/office/drawing/2014/main" id="{49F4FE74-F13E-40BD-B045-8D1BC53D6C10}"/>
              </a:ext>
            </a:extLst>
          </p:cNvPr>
          <p:cNvSpPr txBox="1"/>
          <p:nvPr/>
        </p:nvSpPr>
        <p:spPr>
          <a:xfrm>
            <a:off x="3986771" y="2022180"/>
            <a:ext cx="2615199" cy="923330"/>
          </a:xfrm>
          <a:prstGeom prst="rect">
            <a:avLst/>
          </a:prstGeom>
          <a:noFill/>
        </p:spPr>
        <p:txBody>
          <a:bodyPr wrap="square" rtlCol="0">
            <a:spAutoFit/>
          </a:bodyPr>
          <a:lstStyle/>
          <a:p>
            <a:r>
              <a:rPr lang="en-US" b="1" dirty="0">
                <a:solidFill>
                  <a:schemeClr val="accent6"/>
                </a:solidFill>
                <a:latin typeface="Arial" panose="020B0604020202020204" pitchFamily="34" charset="0"/>
                <a:cs typeface="Arial" panose="020B0604020202020204" pitchFamily="34" charset="0"/>
              </a:rPr>
              <a:t>Posterior</a:t>
            </a:r>
            <a:br>
              <a:rPr lang="en-US" b="1" dirty="0">
                <a:solidFill>
                  <a:schemeClr val="accent6"/>
                </a:solidFill>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of a</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Chatbot</a:t>
            </a:r>
          </a:p>
        </p:txBody>
      </p:sp>
      <p:pic>
        <p:nvPicPr>
          <p:cNvPr id="27" name="Picture 26">
            <a:extLst>
              <a:ext uri="{FF2B5EF4-FFF2-40B4-BE49-F238E27FC236}">
                <a16:creationId xmlns:a16="http://schemas.microsoft.com/office/drawing/2014/main" id="{5E5420F9-B0F6-4515-A58F-7E8EC3668D65}"/>
              </a:ext>
            </a:extLst>
          </p:cNvPr>
          <p:cNvPicPr>
            <a:picLocks noChangeAspect="1"/>
          </p:cNvPicPr>
          <p:nvPr/>
        </p:nvPicPr>
        <p:blipFill rotWithShape="1">
          <a:blip r:embed="rId3"/>
          <a:srcRect l="42687" t="-3898"/>
          <a:stretch/>
        </p:blipFill>
        <p:spPr>
          <a:xfrm>
            <a:off x="5618346" y="2095579"/>
            <a:ext cx="3324905" cy="571605"/>
          </a:xfrm>
          <a:prstGeom prst="rect">
            <a:avLst/>
          </a:prstGeom>
        </p:spPr>
      </p:pic>
      <p:cxnSp>
        <p:nvCxnSpPr>
          <p:cNvPr id="28" name="Straight Connector 27">
            <a:extLst>
              <a:ext uri="{FF2B5EF4-FFF2-40B4-BE49-F238E27FC236}">
                <a16:creationId xmlns:a16="http://schemas.microsoft.com/office/drawing/2014/main" id="{2D42E817-9B92-4BB5-A8A1-ED903D379E0F}"/>
              </a:ext>
            </a:extLst>
          </p:cNvPr>
          <p:cNvCxnSpPr>
            <a:cxnSpLocks/>
          </p:cNvCxnSpPr>
          <p:nvPr/>
        </p:nvCxnSpPr>
        <p:spPr>
          <a:xfrm>
            <a:off x="4015675" y="1948124"/>
            <a:ext cx="2058934" cy="0"/>
          </a:xfrm>
          <a:prstGeom prst="line">
            <a:avLst/>
          </a:prstGeom>
          <a:ln w="5715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C07AAD-CA67-4DB9-AB62-9C437C92812A}"/>
              </a:ext>
            </a:extLst>
          </p:cNvPr>
          <p:cNvCxnSpPr>
            <a:cxnSpLocks/>
          </p:cNvCxnSpPr>
          <p:nvPr/>
        </p:nvCxnSpPr>
        <p:spPr>
          <a:xfrm>
            <a:off x="5665534" y="2666034"/>
            <a:ext cx="891163" cy="0"/>
          </a:xfrm>
          <a:prstGeom prst="line">
            <a:avLst/>
          </a:prstGeom>
          <a:ln w="5715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DFB3711-D424-4972-B543-1FC1456FB035}"/>
              </a:ext>
            </a:extLst>
          </p:cNvPr>
          <p:cNvCxnSpPr>
            <a:cxnSpLocks/>
          </p:cNvCxnSpPr>
          <p:nvPr/>
        </p:nvCxnSpPr>
        <p:spPr>
          <a:xfrm>
            <a:off x="6860321" y="2666034"/>
            <a:ext cx="198413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625EBD-AEB2-4A7D-90A5-626E2B3530FC}"/>
              </a:ext>
            </a:extLst>
          </p:cNvPr>
          <p:cNvCxnSpPr>
            <a:cxnSpLocks/>
          </p:cNvCxnSpPr>
          <p:nvPr/>
        </p:nvCxnSpPr>
        <p:spPr>
          <a:xfrm flipH="1">
            <a:off x="5294370" y="2676785"/>
            <a:ext cx="816745" cy="70098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C58A95-FBEB-46C5-919F-AA70522C47EF}"/>
              </a:ext>
            </a:extLst>
          </p:cNvPr>
          <p:cNvCxnSpPr>
            <a:cxnSpLocks/>
          </p:cNvCxnSpPr>
          <p:nvPr/>
        </p:nvCxnSpPr>
        <p:spPr>
          <a:xfrm>
            <a:off x="7674430" y="2655411"/>
            <a:ext cx="144983" cy="60842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Arc 32">
            <a:extLst>
              <a:ext uri="{FF2B5EF4-FFF2-40B4-BE49-F238E27FC236}">
                <a16:creationId xmlns:a16="http://schemas.microsoft.com/office/drawing/2014/main" id="{B726FD9D-29BF-4588-A868-9496B6BA6454}"/>
              </a:ext>
            </a:extLst>
          </p:cNvPr>
          <p:cNvSpPr/>
          <p:nvPr/>
        </p:nvSpPr>
        <p:spPr>
          <a:xfrm>
            <a:off x="3137261" y="1652252"/>
            <a:ext cx="2199163" cy="1635618"/>
          </a:xfrm>
          <a:prstGeom prst="arc">
            <a:avLst>
              <a:gd name="adj1" fmla="val 11085687"/>
              <a:gd name="adj2" fmla="val 15132880"/>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8E0A7238-BC26-4C4B-B283-ABDC06604055}"/>
              </a:ext>
            </a:extLst>
          </p:cNvPr>
          <p:cNvSpPr txBox="1"/>
          <p:nvPr/>
        </p:nvSpPr>
        <p:spPr>
          <a:xfrm>
            <a:off x="-2598519" y="3012319"/>
            <a:ext cx="2428553"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Arial" panose="020B0604020202020204" pitchFamily="34" charset="0"/>
                <a:cs typeface="Arial" panose="020B0604020202020204" pitchFamily="34" charset="0"/>
              </a:rPr>
              <a:t>Update over time</a:t>
            </a:r>
          </a:p>
        </p:txBody>
      </p:sp>
      <p:sp>
        <p:nvSpPr>
          <p:cNvPr id="25" name="TextBox 24">
            <a:extLst>
              <a:ext uri="{FF2B5EF4-FFF2-40B4-BE49-F238E27FC236}">
                <a16:creationId xmlns:a16="http://schemas.microsoft.com/office/drawing/2014/main" id="{DEA42996-F44C-48FC-A9B1-F022569CBBB3}"/>
              </a:ext>
            </a:extLst>
          </p:cNvPr>
          <p:cNvSpPr txBox="1"/>
          <p:nvPr/>
        </p:nvSpPr>
        <p:spPr>
          <a:xfrm>
            <a:off x="-2798492" y="3798477"/>
            <a:ext cx="2428553" cy="369332"/>
          </a:xfrm>
          <a:prstGeom prst="rect">
            <a:avLst/>
          </a:prstGeom>
          <a:noFill/>
        </p:spPr>
        <p:txBody>
          <a:bodyPr wrap="square" rtlCol="0">
            <a:spAutoFit/>
          </a:bodyPr>
          <a:lstStyle/>
          <a:p>
            <a:pPr marL="285750" indent="-285750" algn="ctr">
              <a:buFont typeface="Wingdings" panose="05000000000000000000" pitchFamily="2" charset="2"/>
              <a:buChar char="ü"/>
            </a:pPr>
            <a:r>
              <a:rPr lang="en-US" dirty="0">
                <a:latin typeface="Arial" panose="020B0604020202020204" pitchFamily="34" charset="0"/>
                <a:cs typeface="Arial" panose="020B0604020202020204" pitchFamily="34" charset="0"/>
              </a:rPr>
              <a:t>Update over time</a:t>
            </a:r>
          </a:p>
        </p:txBody>
      </p:sp>
      <p:sp>
        <p:nvSpPr>
          <p:cNvPr id="26" name="TextBox 25">
            <a:extLst>
              <a:ext uri="{FF2B5EF4-FFF2-40B4-BE49-F238E27FC236}">
                <a16:creationId xmlns:a16="http://schemas.microsoft.com/office/drawing/2014/main" id="{AA1DD144-89AE-4DC1-A910-3FFB1280E20F}"/>
              </a:ext>
            </a:extLst>
          </p:cNvPr>
          <p:cNvSpPr txBox="1"/>
          <p:nvPr/>
        </p:nvSpPr>
        <p:spPr>
          <a:xfrm>
            <a:off x="4038148" y="5008807"/>
            <a:ext cx="4879438"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rgbClr val="0070C0"/>
                </a:solidFill>
                <a:latin typeface="Arial" panose="020B0604020202020204" pitchFamily="34" charset="0"/>
                <a:cs typeface="Arial" panose="020B0604020202020204" pitchFamily="34" charset="0"/>
              </a:rPr>
              <a:t>Add more chatbots </a:t>
            </a:r>
            <a:r>
              <a:rPr lang="en-US" sz="2400" b="1" dirty="0">
                <a:latin typeface="Arial" panose="020B0604020202020204" pitchFamily="34" charset="0"/>
                <a:cs typeface="Arial" panose="020B0604020202020204" pitchFamily="34" charset="0"/>
              </a:rPr>
              <a:t>over time !</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1C25978-BA6A-4920-80CB-5EE52C133D83}"/>
                  </a:ext>
                </a:extLst>
              </p:cNvPr>
              <p:cNvSpPr txBox="1"/>
              <p:nvPr/>
            </p:nvSpPr>
            <p:spPr>
              <a:xfrm>
                <a:off x="6058538" y="1442289"/>
                <a:ext cx="365707" cy="553998"/>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US" sz="3000" i="1" smtClean="0">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32" name="TextBox 31">
                <a:extLst>
                  <a:ext uri="{FF2B5EF4-FFF2-40B4-BE49-F238E27FC236}">
                    <a16:creationId xmlns:a16="http://schemas.microsoft.com/office/drawing/2014/main" id="{31C25978-BA6A-4920-80CB-5EE52C133D83}"/>
                  </a:ext>
                </a:extLst>
              </p:cNvPr>
              <p:cNvSpPr txBox="1">
                <a:spLocks noRot="1" noChangeAspect="1" noMove="1" noResize="1" noEditPoints="1" noAdjustHandles="1" noChangeArrowheads="1" noChangeShapeType="1" noTextEdit="1"/>
              </p:cNvSpPr>
              <p:nvPr/>
            </p:nvSpPr>
            <p:spPr>
              <a:xfrm>
                <a:off x="6058538" y="1442289"/>
                <a:ext cx="365707"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03834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1234-EF56-4DAF-A37B-C417CD7F37FD}"/>
              </a:ext>
            </a:extLst>
          </p:cNvPr>
          <p:cNvSpPr>
            <a:spLocks noGrp="1"/>
          </p:cNvSpPr>
          <p:nvPr>
            <p:ph type="title"/>
          </p:nvPr>
        </p:nvSpPr>
        <p:spPr/>
        <p:txBody>
          <a:bodyPr/>
          <a:lstStyle/>
          <a:p>
            <a:endParaRPr lang="en-US"/>
          </a:p>
        </p:txBody>
      </p:sp>
      <p:pic>
        <p:nvPicPr>
          <p:cNvPr id="4" name="Chorus-demo">
            <a:hlinkClick r:id="" action="ppaction://media"/>
            <a:extLst>
              <a:ext uri="{FF2B5EF4-FFF2-40B4-BE49-F238E27FC236}">
                <a16:creationId xmlns:a16="http://schemas.microsoft.com/office/drawing/2014/main" id="{B8867C8C-C86F-4CA1-86FC-1253F0055C1F}"/>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3072" r="12887"/>
          <a:stretch/>
        </p:blipFill>
        <p:spPr>
          <a:xfrm>
            <a:off x="0" y="0"/>
            <a:ext cx="9144000" cy="6946704"/>
          </a:xfrm>
        </p:spPr>
      </p:pic>
    </p:spTree>
    <p:extLst>
      <p:ext uri="{BB962C8B-B14F-4D97-AF65-F5344CB8AC3E}">
        <p14:creationId xmlns:p14="http://schemas.microsoft.com/office/powerpoint/2010/main" val="37679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3200" dirty="0">
                <a:solidFill>
                  <a:srgbClr val="0070C0"/>
                </a:solidFill>
              </a:rPr>
              <a:t>Automatic Upvote</a:t>
            </a:r>
            <a:endParaRPr lang="zh-TW" altLang="en-US" sz="3200" dirty="0"/>
          </a:p>
        </p:txBody>
      </p:sp>
      <p:sp>
        <p:nvSpPr>
          <p:cNvPr id="7" name="Rectangle 6">
            <a:extLst>
              <a:ext uri="{FF2B5EF4-FFF2-40B4-BE49-F238E27FC236}">
                <a16:creationId xmlns:a16="http://schemas.microsoft.com/office/drawing/2014/main" id="{6E54C203-3D28-4BCB-ADF8-24BC15718DD7}"/>
              </a:ext>
            </a:extLst>
          </p:cNvPr>
          <p:cNvSpPr/>
          <p:nvPr/>
        </p:nvSpPr>
        <p:spPr>
          <a:xfrm>
            <a:off x="-1135118" y="1133910"/>
            <a:ext cx="10801631"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355703" y="6022428"/>
            <a:ext cx="7024516" cy="45982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E954044-E834-4A5A-946F-26E946CD59D6}"/>
              </a:ext>
            </a:extLst>
          </p:cNvPr>
          <p:cNvSpPr/>
          <p:nvPr/>
        </p:nvSpPr>
        <p:spPr>
          <a:xfrm>
            <a:off x="6668814" y="2118859"/>
            <a:ext cx="3459540" cy="43633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670028" y="2128097"/>
            <a:ext cx="6354488" cy="3894331"/>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c 24">
            <a:extLst>
              <a:ext uri="{FF2B5EF4-FFF2-40B4-BE49-F238E27FC236}">
                <a16:creationId xmlns:a16="http://schemas.microsoft.com/office/drawing/2014/main" id="{765B4144-75CF-4D99-98E9-6A0A92851C5C}"/>
              </a:ext>
            </a:extLst>
          </p:cNvPr>
          <p:cNvSpPr/>
          <p:nvPr/>
        </p:nvSpPr>
        <p:spPr>
          <a:xfrm>
            <a:off x="4221713" y="-2861186"/>
            <a:ext cx="4649340" cy="7132548"/>
          </a:xfrm>
          <a:prstGeom prst="arc">
            <a:avLst>
              <a:gd name="adj1" fmla="val 6171885"/>
              <a:gd name="adj2" fmla="val 10575097"/>
            </a:avLst>
          </a:prstGeom>
          <a:ln w="762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CC3B6F8-13BE-4655-8AA3-128F1D7ACEC1}"/>
              </a:ext>
            </a:extLst>
          </p:cNvPr>
          <p:cNvSpPr/>
          <p:nvPr/>
        </p:nvSpPr>
        <p:spPr>
          <a:xfrm>
            <a:off x="272947" y="4128517"/>
            <a:ext cx="5094514" cy="19193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457200" rtlCol="0" anchor="ctr"/>
          <a:lstStyle/>
          <a:p>
            <a:r>
              <a:rPr lang="en-US" sz="3600" dirty="0">
                <a:solidFill>
                  <a:schemeClr val="tx1"/>
                </a:solidFill>
                <a:latin typeface="Arial Black" panose="020B0A04020102020204" pitchFamily="34" charset="0"/>
              </a:rPr>
              <a:t>How to estimate the </a:t>
            </a:r>
            <a:r>
              <a:rPr lang="en-US" sz="3600" dirty="0">
                <a:solidFill>
                  <a:srgbClr val="0070C0"/>
                </a:solidFill>
                <a:latin typeface="Arial Black" panose="020B0A04020102020204" pitchFamily="34" charset="0"/>
              </a:rPr>
              <a:t>impact</a:t>
            </a:r>
            <a:r>
              <a:rPr lang="en-US" sz="3600" dirty="0">
                <a:solidFill>
                  <a:schemeClr val="tx1"/>
                </a:solidFill>
                <a:latin typeface="Arial Black" panose="020B0A04020102020204" pitchFamily="34" charset="0"/>
              </a:rPr>
              <a:t> of an automation?</a:t>
            </a:r>
          </a:p>
        </p:txBody>
      </p:sp>
    </p:spTree>
    <p:extLst>
      <p:ext uri="{BB962C8B-B14F-4D97-AF65-F5344CB8AC3E}">
        <p14:creationId xmlns:p14="http://schemas.microsoft.com/office/powerpoint/2010/main" val="2684767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507B-DF56-484A-944C-E283DFC6BEEB}"/>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5DCFF59C-4C7C-4FA9-9A63-E4312B35D3C3}"/>
              </a:ext>
            </a:extLst>
          </p:cNvPr>
          <p:cNvSpPr/>
          <p:nvPr/>
        </p:nvSpPr>
        <p:spPr>
          <a:xfrm>
            <a:off x="-880110" y="6353175"/>
            <a:ext cx="7391400" cy="1009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4DD241A-6EA0-4602-9849-9186C928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192" y="-1215008"/>
            <a:ext cx="5303519" cy="10901679"/>
          </a:xfrm>
        </p:spPr>
      </p:pic>
      <p:pic>
        <p:nvPicPr>
          <p:cNvPr id="7" name="Picture 6">
            <a:extLst>
              <a:ext uri="{FF2B5EF4-FFF2-40B4-BE49-F238E27FC236}">
                <a16:creationId xmlns:a16="http://schemas.microsoft.com/office/drawing/2014/main" id="{59CF3764-7B74-4BC6-B339-FD67F9C7F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082" y="3062261"/>
            <a:ext cx="2777068" cy="1562100"/>
          </a:xfrm>
          <a:prstGeom prst="rect">
            <a:avLst/>
          </a:prstGeom>
          <a:ln w="57150">
            <a:solidFill>
              <a:srgbClr val="FF0000"/>
            </a:solidFill>
            <a:prstDash val="sysDash"/>
          </a:ln>
        </p:spPr>
      </p:pic>
      <p:sp>
        <p:nvSpPr>
          <p:cNvPr id="8" name="Arc 7">
            <a:extLst>
              <a:ext uri="{FF2B5EF4-FFF2-40B4-BE49-F238E27FC236}">
                <a16:creationId xmlns:a16="http://schemas.microsoft.com/office/drawing/2014/main" id="{89154BF4-18C7-4B9D-9BF4-6C3F6F03241A}"/>
              </a:ext>
            </a:extLst>
          </p:cNvPr>
          <p:cNvSpPr/>
          <p:nvPr/>
        </p:nvSpPr>
        <p:spPr>
          <a:xfrm>
            <a:off x="4272455" y="3502079"/>
            <a:ext cx="3752794" cy="1562100"/>
          </a:xfrm>
          <a:prstGeom prst="arc">
            <a:avLst>
              <a:gd name="adj1" fmla="val 11920420"/>
              <a:gd name="adj2" fmla="val 15354443"/>
            </a:avLst>
          </a:prstGeom>
          <a:ln w="762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7982474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3200" dirty="0"/>
              <a:t>Find the Best </a:t>
            </a:r>
            <a:r>
              <a:rPr lang="en-US" altLang="zh-TW" sz="3200" dirty="0">
                <a:solidFill>
                  <a:schemeClr val="accent1"/>
                </a:solidFill>
              </a:rPr>
              <a:t>Confidence Threshold</a:t>
            </a:r>
            <a:endParaRPr lang="zh-TW" altLang="en-US" sz="3200" dirty="0">
              <a:solidFill>
                <a:schemeClr val="accent1"/>
              </a:solidFill>
            </a:endParaRPr>
          </a:p>
        </p:txBody>
      </p:sp>
      <p:sp>
        <p:nvSpPr>
          <p:cNvPr id="7" name="Rectangle 6">
            <a:extLst>
              <a:ext uri="{FF2B5EF4-FFF2-40B4-BE49-F238E27FC236}">
                <a16:creationId xmlns:a16="http://schemas.microsoft.com/office/drawing/2014/main" id="{6E54C203-3D28-4BCB-ADF8-24BC15718DD7}"/>
              </a:ext>
            </a:extLst>
          </p:cNvPr>
          <p:cNvSpPr/>
          <p:nvPr/>
        </p:nvSpPr>
        <p:spPr>
          <a:xfrm>
            <a:off x="-1135117" y="1133910"/>
            <a:ext cx="10279118"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355703" y="6022428"/>
            <a:ext cx="7024516" cy="45982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670028" y="2128097"/>
            <a:ext cx="6354488" cy="3894331"/>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8A43-6E3E-427F-BB3B-587E483771C5}"/>
              </a:ext>
            </a:extLst>
          </p:cNvPr>
          <p:cNvSpPr/>
          <p:nvPr/>
        </p:nvSpPr>
        <p:spPr>
          <a:xfrm>
            <a:off x="246741" y="2298763"/>
            <a:ext cx="5254171" cy="346341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74DE9AEC-8928-48C2-A43C-EE0F326A26DF}"/>
              </a:ext>
            </a:extLst>
          </p:cNvPr>
          <p:cNvSpPr txBox="1">
            <a:spLocks/>
          </p:cNvSpPr>
          <p:nvPr/>
        </p:nvSpPr>
        <p:spPr>
          <a:xfrm>
            <a:off x="358320" y="2560045"/>
            <a:ext cx="4982936" cy="2940872"/>
          </a:xfrm>
          <a:prstGeom prst="rect">
            <a:avLst/>
          </a:prstGeom>
        </p:spPr>
        <p:txBody>
          <a:bodyPr vert="horz" lIns="91440" tIns="45720" rIns="91440" bIns="45720" rtlCol="0">
            <a:normAutofit/>
          </a:bodyPr>
          <a:lstStyle>
            <a:lvl1pPr marL="347472" indent="-171450" algn="l" defTabSz="685800" rtl="0" eaLnBrk="1" latinLnBrk="0" hangingPunct="1">
              <a:lnSpc>
                <a:spcPct val="90000"/>
              </a:lnSpc>
              <a:spcBef>
                <a:spcPts val="768"/>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TW" sz="2600" b="1" dirty="0">
                <a:solidFill>
                  <a:srgbClr val="0070C0"/>
                </a:solidFill>
              </a:rPr>
              <a:t>High</a:t>
            </a:r>
            <a:r>
              <a:rPr lang="en-US" altLang="zh-TW" sz="2600" b="1" dirty="0"/>
              <a:t> Threshold</a:t>
            </a:r>
            <a:endParaRPr lang="en-US" altLang="zh-TW" sz="2000" b="1" dirty="0"/>
          </a:p>
          <a:p>
            <a:pPr lvl="1"/>
            <a:r>
              <a:rPr lang="en-US" altLang="zh-TW" sz="2000" b="1" dirty="0"/>
              <a:t>Only vote when pretty sure</a:t>
            </a:r>
          </a:p>
          <a:p>
            <a:pPr lvl="1"/>
            <a:r>
              <a:rPr lang="en-US" altLang="zh-TW" sz="2000" b="1" dirty="0"/>
              <a:t>High precision, but </a:t>
            </a:r>
            <a:r>
              <a:rPr lang="en-US" altLang="zh-TW" sz="2000" b="1" dirty="0">
                <a:solidFill>
                  <a:srgbClr val="0070C0"/>
                </a:solidFill>
              </a:rPr>
              <a:t>little benefit</a:t>
            </a:r>
            <a:r>
              <a:rPr lang="en-US" altLang="zh-TW" sz="2500" b="1" dirty="0"/>
              <a:t/>
            </a:r>
            <a:br>
              <a:rPr lang="en-US" altLang="zh-TW" sz="2500" b="1" dirty="0"/>
            </a:br>
            <a:endParaRPr lang="en-US" altLang="zh-TW" sz="2500" b="1" dirty="0"/>
          </a:p>
          <a:p>
            <a:r>
              <a:rPr lang="en-US" altLang="zh-TW" sz="2600" b="1" dirty="0">
                <a:solidFill>
                  <a:srgbClr val="0070C0"/>
                </a:solidFill>
              </a:rPr>
              <a:t>Low</a:t>
            </a:r>
            <a:r>
              <a:rPr lang="en-US" altLang="zh-TW" sz="2600" b="1" dirty="0"/>
              <a:t> Threshold</a:t>
            </a:r>
          </a:p>
          <a:p>
            <a:pPr lvl="1"/>
            <a:r>
              <a:rPr lang="en-US" altLang="zh-TW" sz="2000" b="1" dirty="0"/>
              <a:t>Nearly always vote</a:t>
            </a:r>
          </a:p>
          <a:p>
            <a:pPr lvl="1"/>
            <a:r>
              <a:rPr lang="en-US" altLang="zh-TW" sz="2000" b="1" dirty="0"/>
              <a:t>Grant agreement bonus by mistake</a:t>
            </a:r>
          </a:p>
          <a:p>
            <a:pPr lvl="1"/>
            <a:r>
              <a:rPr lang="en-US" altLang="zh-TW" sz="2000" b="1" dirty="0"/>
              <a:t>Damage conversation quality</a:t>
            </a:r>
          </a:p>
          <a:p>
            <a:pPr lvl="1"/>
            <a:endParaRPr lang="en-US" altLang="zh-TW" sz="2000" b="1" dirty="0"/>
          </a:p>
          <a:p>
            <a:pPr lvl="1"/>
            <a:endParaRPr lang="en-US" altLang="zh-TW" sz="2000" b="1" dirty="0"/>
          </a:p>
        </p:txBody>
      </p:sp>
      <p:sp>
        <p:nvSpPr>
          <p:cNvPr id="15" name="Rectangle 14">
            <a:extLst>
              <a:ext uri="{FF2B5EF4-FFF2-40B4-BE49-F238E27FC236}">
                <a16:creationId xmlns:a16="http://schemas.microsoft.com/office/drawing/2014/main" id="{9160C149-0314-4EB3-B5B4-7BEF97B439E0}"/>
              </a:ext>
            </a:extLst>
          </p:cNvPr>
          <p:cNvSpPr/>
          <p:nvPr/>
        </p:nvSpPr>
        <p:spPr>
          <a:xfrm>
            <a:off x="6668814" y="2118859"/>
            <a:ext cx="3459540" cy="43633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8560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568"/>
            <a:ext cx="8229600" cy="1143000"/>
          </a:xfrm>
        </p:spPr>
        <p:txBody>
          <a:bodyPr>
            <a:normAutofit/>
          </a:bodyPr>
          <a:lstStyle/>
          <a:p>
            <a:r>
              <a:rPr lang="en-US" altLang="zh-TW" sz="3200" dirty="0">
                <a:solidFill>
                  <a:srgbClr val="0070C0"/>
                </a:solidFill>
              </a:rPr>
              <a:t>Automating </a:t>
            </a:r>
            <a:r>
              <a:rPr lang="en-US" altLang="zh-TW" sz="3200" dirty="0"/>
              <a:t>Chorus</a:t>
            </a:r>
            <a:r>
              <a:rPr lang="en-US" altLang="zh-TW" sz="3200" dirty="0">
                <a:solidFill>
                  <a:srgbClr val="0070C0"/>
                </a:solidFill>
              </a:rPr>
              <a:t> </a:t>
            </a:r>
            <a:r>
              <a:rPr lang="en-US" altLang="zh-TW" sz="3200" dirty="0"/>
              <a:t>Over Time</a:t>
            </a:r>
            <a:endParaRPr lang="zh-TW" altLang="en-US" sz="3200" dirty="0"/>
          </a:p>
        </p:txBody>
      </p:sp>
      <p:pic>
        <p:nvPicPr>
          <p:cNvPr id="7170" name="Picture 2" descr="C:\Users\windx0303\Dropbox\2017_Thesis_Proposal\slides\automation_overview.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39" b="22742"/>
          <a:stretch/>
        </p:blipFill>
        <p:spPr bwMode="auto">
          <a:xfrm>
            <a:off x="76200" y="1870411"/>
            <a:ext cx="9000000" cy="392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288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7FDD-A869-4858-BBF6-0D353D73F91E}"/>
              </a:ext>
            </a:extLst>
          </p:cNvPr>
          <p:cNvSpPr>
            <a:spLocks noGrp="1"/>
          </p:cNvSpPr>
          <p:nvPr>
            <p:ph type="title"/>
          </p:nvPr>
        </p:nvSpPr>
        <p:spPr>
          <a:xfrm>
            <a:off x="0" y="25052"/>
            <a:ext cx="9113044" cy="937116"/>
          </a:xfrm>
        </p:spPr>
        <p:txBody>
          <a:bodyPr>
            <a:normAutofit/>
          </a:bodyPr>
          <a:lstStyle/>
          <a:p>
            <a:r>
              <a:rPr lang="en-US" sz="3200" dirty="0">
                <a:solidFill>
                  <a:srgbClr val="0070C0"/>
                </a:solidFill>
              </a:rPr>
              <a:t>Automating Open Conversation</a:t>
            </a:r>
          </a:p>
        </p:txBody>
      </p:sp>
      <p:pic>
        <p:nvPicPr>
          <p:cNvPr id="5" name="Content Placeholder 4" descr="A screenshot of a cell phone&#10;&#10;Description generated with very high confidence">
            <a:extLst>
              <a:ext uri="{FF2B5EF4-FFF2-40B4-BE49-F238E27FC236}">
                <a16:creationId xmlns:a16="http://schemas.microsoft.com/office/drawing/2014/main" id="{626C5FB7-B301-4916-AF9B-C23C5A2595F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51606"/>
          <a:stretch/>
        </p:blipFill>
        <p:spPr>
          <a:xfrm>
            <a:off x="9903366" y="2073129"/>
            <a:ext cx="8410575" cy="1399128"/>
          </a:xfrm>
        </p:spPr>
      </p:pic>
      <p:sp>
        <p:nvSpPr>
          <p:cNvPr id="6" name="Rectangle 5">
            <a:extLst>
              <a:ext uri="{FF2B5EF4-FFF2-40B4-BE49-F238E27FC236}">
                <a16:creationId xmlns:a16="http://schemas.microsoft.com/office/drawing/2014/main" id="{C676C038-788A-44EF-8CF8-6485891D5F12}"/>
              </a:ext>
            </a:extLst>
          </p:cNvPr>
          <p:cNvSpPr/>
          <p:nvPr/>
        </p:nvSpPr>
        <p:spPr>
          <a:xfrm>
            <a:off x="9458072" y="2247680"/>
            <a:ext cx="1445418"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E9F41CE-7372-4952-9D1D-657D65D46F91}"/>
              </a:ext>
            </a:extLst>
          </p:cNvPr>
          <p:cNvSpPr txBox="1"/>
          <p:nvPr/>
        </p:nvSpPr>
        <p:spPr>
          <a:xfrm>
            <a:off x="9830738" y="2729307"/>
            <a:ext cx="1109662" cy="369332"/>
          </a:xfrm>
          <a:prstGeom prst="rect">
            <a:avLst/>
          </a:prstGeom>
          <a:noFill/>
        </p:spPr>
        <p:txBody>
          <a:bodyPr wrap="square" rtlCol="0">
            <a:spAutoFit/>
          </a:bodyPr>
          <a:lstStyle/>
          <a:p>
            <a:pPr algn="r"/>
            <a:r>
              <a:rPr lang="en-US" b="1" dirty="0">
                <a:latin typeface="Arial" panose="020B0604020202020204" pitchFamily="34" charset="0"/>
                <a:cs typeface="Arial" panose="020B0604020202020204" pitchFamily="34" charset="0"/>
              </a:rPr>
              <a:t>Crowd</a:t>
            </a:r>
          </a:p>
        </p:txBody>
      </p:sp>
      <p:sp>
        <p:nvSpPr>
          <p:cNvPr id="8" name="TextBox 7">
            <a:extLst>
              <a:ext uri="{FF2B5EF4-FFF2-40B4-BE49-F238E27FC236}">
                <a16:creationId xmlns:a16="http://schemas.microsoft.com/office/drawing/2014/main" id="{D344A4C9-2B57-48C3-A7C6-14675ABB2D97}"/>
              </a:ext>
            </a:extLst>
          </p:cNvPr>
          <p:cNvSpPr txBox="1"/>
          <p:nvPr/>
        </p:nvSpPr>
        <p:spPr>
          <a:xfrm>
            <a:off x="9572372" y="2359975"/>
            <a:ext cx="1381125" cy="369332"/>
          </a:xfrm>
          <a:prstGeom prst="rect">
            <a:avLst/>
          </a:prstGeom>
          <a:noFill/>
        </p:spPr>
        <p:txBody>
          <a:bodyPr wrap="square" rtlCol="0">
            <a:spAutoFit/>
          </a:bodyPr>
          <a:lstStyle/>
          <a:p>
            <a:pPr algn="r"/>
            <a:r>
              <a:rPr lang="en-US" b="1" u="sng" dirty="0">
                <a:latin typeface="Arial" panose="020B0604020202020204" pitchFamily="34" charset="0"/>
                <a:cs typeface="Arial" panose="020B0604020202020204" pitchFamily="34" charset="0"/>
              </a:rPr>
              <a:t>Crowd + AI</a:t>
            </a:r>
          </a:p>
        </p:txBody>
      </p:sp>
      <p:grpSp>
        <p:nvGrpSpPr>
          <p:cNvPr id="15" name="Group 14">
            <a:extLst>
              <a:ext uri="{FF2B5EF4-FFF2-40B4-BE49-F238E27FC236}">
                <a16:creationId xmlns:a16="http://schemas.microsoft.com/office/drawing/2014/main" id="{D77F1C86-5619-4587-9559-8EE97B0BB51C}"/>
              </a:ext>
            </a:extLst>
          </p:cNvPr>
          <p:cNvGrpSpPr/>
          <p:nvPr/>
        </p:nvGrpSpPr>
        <p:grpSpPr>
          <a:xfrm>
            <a:off x="9340200" y="4208395"/>
            <a:ext cx="8855868" cy="1491049"/>
            <a:chOff x="0" y="4642316"/>
            <a:chExt cx="8855868" cy="1491049"/>
          </a:xfrm>
        </p:grpSpPr>
        <p:pic>
          <p:nvPicPr>
            <p:cNvPr id="13" name="Content Placeholder 4" descr="A screenshot of a cell phone&#10;&#10;Description generated with very high confidence">
              <a:extLst>
                <a:ext uri="{FF2B5EF4-FFF2-40B4-BE49-F238E27FC236}">
                  <a16:creationId xmlns:a16="http://schemas.microsoft.com/office/drawing/2014/main" id="{05F7E19E-644A-423D-B0F4-831C75E27C96}"/>
                </a:ext>
              </a:extLst>
            </p:cNvPr>
            <p:cNvPicPr>
              <a:picLocks noChangeAspect="1"/>
            </p:cNvPicPr>
            <p:nvPr/>
          </p:nvPicPr>
          <p:blipFill rotWithShape="1">
            <a:blip r:embed="rId3">
              <a:extLst>
                <a:ext uri="{28A0092B-C50C-407E-A947-70E740481C1C}">
                  <a14:useLocalDpi xmlns:a14="http://schemas.microsoft.com/office/drawing/2010/main" val="0"/>
                </a:ext>
              </a:extLst>
            </a:blip>
            <a:srcRect t="48427"/>
            <a:stretch/>
          </p:blipFill>
          <p:spPr>
            <a:xfrm>
              <a:off x="445293" y="4642316"/>
              <a:ext cx="8410575" cy="1491049"/>
            </a:xfrm>
            <a:prstGeom prst="rect">
              <a:avLst/>
            </a:prstGeom>
          </p:spPr>
        </p:pic>
        <p:sp>
          <p:nvSpPr>
            <p:cNvPr id="14" name="Rectangle 13">
              <a:extLst>
                <a:ext uri="{FF2B5EF4-FFF2-40B4-BE49-F238E27FC236}">
                  <a16:creationId xmlns:a16="http://schemas.microsoft.com/office/drawing/2014/main" id="{99664A44-C978-4E97-B1B1-5B0F15AED3A5}"/>
                </a:ext>
              </a:extLst>
            </p:cNvPr>
            <p:cNvSpPr/>
            <p:nvPr/>
          </p:nvSpPr>
          <p:spPr>
            <a:xfrm>
              <a:off x="0" y="4887823"/>
              <a:ext cx="1445418" cy="86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C72A0E5-4F43-460D-ABDD-98B431F6370D}"/>
                </a:ext>
              </a:extLst>
            </p:cNvPr>
            <p:cNvSpPr txBox="1"/>
            <p:nvPr/>
          </p:nvSpPr>
          <p:spPr>
            <a:xfrm>
              <a:off x="372666" y="5369450"/>
              <a:ext cx="1109662" cy="369332"/>
            </a:xfrm>
            <a:prstGeom prst="rect">
              <a:avLst/>
            </a:prstGeom>
            <a:noFill/>
          </p:spPr>
          <p:txBody>
            <a:bodyPr wrap="square" rtlCol="0">
              <a:spAutoFit/>
            </a:bodyPr>
            <a:lstStyle/>
            <a:p>
              <a:pPr algn="r"/>
              <a:r>
                <a:rPr lang="en-US" b="1" dirty="0">
                  <a:latin typeface="Arial" panose="020B0604020202020204" pitchFamily="34" charset="0"/>
                  <a:cs typeface="Arial" panose="020B0604020202020204" pitchFamily="34" charset="0"/>
                </a:rPr>
                <a:t>Crowd</a:t>
              </a:r>
            </a:p>
          </p:txBody>
        </p:sp>
        <p:sp>
          <p:nvSpPr>
            <p:cNvPr id="11" name="TextBox 10">
              <a:extLst>
                <a:ext uri="{FF2B5EF4-FFF2-40B4-BE49-F238E27FC236}">
                  <a16:creationId xmlns:a16="http://schemas.microsoft.com/office/drawing/2014/main" id="{B4243B69-8A53-4D92-9270-4B8B1388A414}"/>
                </a:ext>
              </a:extLst>
            </p:cNvPr>
            <p:cNvSpPr txBox="1"/>
            <p:nvPr/>
          </p:nvSpPr>
          <p:spPr>
            <a:xfrm>
              <a:off x="114300" y="5000118"/>
              <a:ext cx="1381125" cy="369332"/>
            </a:xfrm>
            <a:prstGeom prst="rect">
              <a:avLst/>
            </a:prstGeom>
            <a:noFill/>
          </p:spPr>
          <p:txBody>
            <a:bodyPr wrap="square" rtlCol="0">
              <a:spAutoFit/>
            </a:bodyPr>
            <a:lstStyle/>
            <a:p>
              <a:pPr algn="r"/>
              <a:r>
                <a:rPr lang="en-US" b="1" u="sng" dirty="0">
                  <a:latin typeface="Arial" panose="020B0604020202020204" pitchFamily="34" charset="0"/>
                  <a:cs typeface="Arial" panose="020B0604020202020204" pitchFamily="34" charset="0"/>
                </a:rPr>
                <a:t>Crowd + AI</a:t>
              </a:r>
            </a:p>
          </p:txBody>
        </p:sp>
      </p:grpSp>
      <p:sp>
        <p:nvSpPr>
          <p:cNvPr id="18" name="TextBox 17">
            <a:extLst>
              <a:ext uri="{FF2B5EF4-FFF2-40B4-BE49-F238E27FC236}">
                <a16:creationId xmlns:a16="http://schemas.microsoft.com/office/drawing/2014/main" id="{F71DC19C-B99C-4BD6-9897-1608B57AF0C3}"/>
              </a:ext>
            </a:extLst>
          </p:cNvPr>
          <p:cNvSpPr txBox="1"/>
          <p:nvPr/>
        </p:nvSpPr>
        <p:spPr>
          <a:xfrm>
            <a:off x="415269" y="1044640"/>
            <a:ext cx="8473683" cy="5078313"/>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Setup</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 5-month-long deployment, 80 Users</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4 chatbots + 1 voting bot</a:t>
            </a:r>
            <a:br>
              <a:rPr lang="en-US" sz="2400" dirty="0">
                <a:latin typeface="Arial" panose="020B0604020202020204" pitchFamily="34" charset="0"/>
                <a:cs typeface="Arial" panose="020B0604020202020204" pitchFamily="34" charset="0"/>
              </a:rPr>
            </a:br>
            <a:endParaRPr lang="en-US" sz="2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latin typeface="Arial" panose="020B0604020202020204" pitchFamily="34" charset="0"/>
                <a:cs typeface="Arial" panose="020B0604020202020204" pitchFamily="34" charset="0"/>
              </a:rPr>
              <a:t>Result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Automated </a:t>
            </a:r>
            <a:r>
              <a:rPr lang="en-US" sz="2400" dirty="0">
                <a:solidFill>
                  <a:srgbClr val="0070C0"/>
                </a:solidFill>
                <a:latin typeface="Arial" panose="020B0604020202020204" pitchFamily="34" charset="0"/>
                <a:cs typeface="Arial" panose="020B0604020202020204" pitchFamily="34" charset="0"/>
              </a:rPr>
              <a:t>responses</a:t>
            </a:r>
            <a:r>
              <a:rPr lang="en-US" sz="2400" dirty="0">
                <a:latin typeface="Arial" panose="020B0604020202020204" pitchFamily="34" charset="0"/>
                <a:cs typeface="Arial" panose="020B0604020202020204" pitchFamily="34" charset="0"/>
              </a:rPr>
              <a:t> were chosen </a:t>
            </a:r>
            <a:r>
              <a:rPr lang="en-US" sz="2400" b="1" dirty="0">
                <a:solidFill>
                  <a:srgbClr val="0070C0"/>
                </a:solidFill>
                <a:latin typeface="Arial" panose="020B0604020202020204" pitchFamily="34" charset="0"/>
                <a:cs typeface="Arial" panose="020B0604020202020204" pitchFamily="34" charset="0"/>
              </a:rPr>
              <a:t>12.44%</a:t>
            </a:r>
            <a:r>
              <a:rPr lang="en-US" sz="2400" dirty="0">
                <a:latin typeface="Arial" panose="020B0604020202020204" pitchFamily="34" charset="0"/>
                <a:cs typeface="Arial" panose="020B0604020202020204" pitchFamily="34" charset="0"/>
              </a:rPr>
              <a:t> of the time.</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Human </a:t>
            </a:r>
            <a:r>
              <a:rPr lang="en-US" sz="2400" dirty="0">
                <a:solidFill>
                  <a:srgbClr val="0070C0"/>
                </a:solidFill>
                <a:latin typeface="Arial" panose="020B0604020202020204" pitchFamily="34" charset="0"/>
                <a:cs typeface="Arial" panose="020B0604020202020204" pitchFamily="34" charset="0"/>
              </a:rPr>
              <a:t>upvotes</a:t>
            </a:r>
            <a:r>
              <a:rPr lang="en-US" sz="2400" dirty="0">
                <a:latin typeface="Arial" panose="020B0604020202020204" pitchFamily="34" charset="0"/>
                <a:cs typeface="Arial" panose="020B0604020202020204" pitchFamily="34" charset="0"/>
              </a:rPr>
              <a:t> were reduced by </a:t>
            </a:r>
            <a:r>
              <a:rPr lang="en-US" sz="2400" b="1" dirty="0">
                <a:solidFill>
                  <a:srgbClr val="0070C0"/>
                </a:solidFill>
                <a:latin typeface="Arial" panose="020B0604020202020204" pitchFamily="34" charset="0"/>
                <a:cs typeface="Arial" panose="020B0604020202020204" pitchFamily="34" charset="0"/>
              </a:rPr>
              <a:t>13.81%</a:t>
            </a:r>
            <a:r>
              <a:rPr lang="en-US" sz="24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The </a:t>
            </a:r>
            <a:r>
              <a:rPr lang="en-US" sz="2400" dirty="0">
                <a:solidFill>
                  <a:srgbClr val="0070C0"/>
                </a:solidFill>
                <a:latin typeface="Arial" panose="020B0604020202020204" pitchFamily="34" charset="0"/>
                <a:cs typeface="Arial" panose="020B0604020202020204" pitchFamily="34" charset="0"/>
              </a:rPr>
              <a:t>cost of each message</a:t>
            </a:r>
            <a:r>
              <a:rPr lang="en-US" sz="2400" dirty="0">
                <a:latin typeface="Arial" panose="020B0604020202020204" pitchFamily="34" charset="0"/>
                <a:cs typeface="Arial" panose="020B0604020202020204" pitchFamily="34" charset="0"/>
              </a:rPr>
              <a:t> is reduced by </a:t>
            </a:r>
            <a:r>
              <a:rPr lang="en-US" sz="2400" b="1" dirty="0">
                <a:solidFill>
                  <a:srgbClr val="0070C0"/>
                </a:solidFill>
                <a:latin typeface="Arial" panose="020B0604020202020204" pitchFamily="34" charset="0"/>
                <a:cs typeface="Arial" panose="020B0604020202020204" pitchFamily="34" charset="0"/>
              </a:rPr>
              <a:t>32.76%</a:t>
            </a:r>
            <a:r>
              <a:rPr lang="en-US" sz="2400" dirty="0">
                <a:latin typeface="Arial" panose="020B0604020202020204" pitchFamily="34" charset="0"/>
                <a:cs typeface="Arial" panose="020B0604020202020204" pitchFamily="34" charset="0"/>
              </a:rPr>
              <a:t>.</a:t>
            </a:r>
          </a:p>
          <a:p>
            <a:endParaRPr lang="en-US" sz="2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solidFill>
                  <a:srgbClr val="0070C0"/>
                </a:solidFill>
                <a:latin typeface="Arial" panose="020B0604020202020204" pitchFamily="34" charset="0"/>
                <a:cs typeface="Arial" panose="020B0604020202020204" pitchFamily="34" charset="0"/>
              </a:rPr>
              <a:t>Conversation quality </a:t>
            </a:r>
            <a:r>
              <a:rPr lang="en-US" sz="2400" b="1" dirty="0">
                <a:latin typeface="Arial" panose="020B0604020202020204" pitchFamily="34" charset="0"/>
                <a:cs typeface="Arial" panose="020B0604020202020204" pitchFamily="34" charset="0"/>
              </a:rPr>
              <a:t>and </a:t>
            </a:r>
            <a:r>
              <a:rPr lang="en-US" sz="2400" b="1" dirty="0">
                <a:solidFill>
                  <a:srgbClr val="0070C0"/>
                </a:solidFill>
                <a:latin typeface="Arial" panose="020B0604020202020204" pitchFamily="34" charset="0"/>
                <a:cs typeface="Arial" panose="020B0604020202020204" pitchFamily="34" charset="0"/>
              </a:rPr>
              <a:t>user</a:t>
            </a:r>
            <a:br>
              <a:rPr lang="en-US" sz="2400" b="1" dirty="0">
                <a:solidFill>
                  <a:srgbClr val="0070C0"/>
                </a:solidFill>
                <a:latin typeface="Arial" panose="020B0604020202020204" pitchFamily="34" charset="0"/>
                <a:cs typeface="Arial" panose="020B0604020202020204" pitchFamily="34" charset="0"/>
              </a:rPr>
            </a:br>
            <a:r>
              <a:rPr lang="en-US" sz="2400" b="1" dirty="0">
                <a:solidFill>
                  <a:srgbClr val="0070C0"/>
                </a:solidFill>
                <a:latin typeface="Arial" panose="020B0604020202020204" pitchFamily="34" charset="0"/>
                <a:cs typeface="Arial" panose="020B0604020202020204" pitchFamily="34" charset="0"/>
              </a:rPr>
              <a:t>satisfaction level </a:t>
            </a:r>
            <a:r>
              <a:rPr lang="en-US" sz="2400" b="1" dirty="0">
                <a:latin typeface="Arial" panose="020B0604020202020204" pitchFamily="34" charset="0"/>
                <a:cs typeface="Arial" panose="020B0604020202020204" pitchFamily="34" charset="0"/>
              </a:rPr>
              <a:t>remains.</a:t>
            </a:r>
            <a:endParaRPr lang="en-US" sz="20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Conversation Quality: Satisfaction, </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Clarity, Responsiveness, Comfort</a:t>
            </a:r>
            <a:br>
              <a:rPr lang="en-US" sz="2000" dirty="0">
                <a:latin typeface="Arial" panose="020B0604020202020204" pitchFamily="34" charset="0"/>
                <a:cs typeface="Arial" panose="020B0604020202020204" pitchFamily="34" charset="0"/>
              </a:rPr>
            </a:br>
            <a:r>
              <a:rPr lang="en-US" sz="2000" i="1" dirty="0">
                <a:solidFill>
                  <a:schemeClr val="bg1">
                    <a:lumMod val="50000"/>
                  </a:schemeClr>
                </a:solidFill>
                <a:latin typeface="Arial" panose="020B0604020202020204" pitchFamily="34" charset="0"/>
                <a:cs typeface="Arial" panose="020B0604020202020204" pitchFamily="34" charset="0"/>
              </a:rPr>
              <a:t>(Liu, et al., 2010)</a:t>
            </a:r>
          </a:p>
        </p:txBody>
      </p:sp>
      <p:sp>
        <p:nvSpPr>
          <p:cNvPr id="19" name="Rectangle 18">
            <a:extLst>
              <a:ext uri="{FF2B5EF4-FFF2-40B4-BE49-F238E27FC236}">
                <a16:creationId xmlns:a16="http://schemas.microsoft.com/office/drawing/2014/main" id="{97CCC123-DE26-4846-9DC6-A786F645F795}"/>
              </a:ext>
            </a:extLst>
          </p:cNvPr>
          <p:cNvSpPr/>
          <p:nvPr/>
        </p:nvSpPr>
        <p:spPr>
          <a:xfrm>
            <a:off x="11420222" y="1983331"/>
            <a:ext cx="797718" cy="3766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D6FC486-B4BF-4BCB-8416-41F995140BCE}"/>
              </a:ext>
            </a:extLst>
          </p:cNvPr>
          <p:cNvSpPr/>
          <p:nvPr/>
        </p:nvSpPr>
        <p:spPr>
          <a:xfrm>
            <a:off x="11559525" y="4208395"/>
            <a:ext cx="797718" cy="3766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878A95F-359E-4211-B565-89C383AFA1F2}"/>
              </a:ext>
            </a:extLst>
          </p:cNvPr>
          <p:cNvSpPr/>
          <p:nvPr/>
        </p:nvSpPr>
        <p:spPr>
          <a:xfrm>
            <a:off x="9454500" y="1859932"/>
            <a:ext cx="8899922" cy="18192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25416DF-7117-4A06-A9B2-D5445D82B787}"/>
              </a:ext>
            </a:extLst>
          </p:cNvPr>
          <p:cNvSpPr/>
          <p:nvPr/>
        </p:nvSpPr>
        <p:spPr>
          <a:xfrm>
            <a:off x="9355678" y="4088430"/>
            <a:ext cx="8899922" cy="181927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Content Placeholder 4" descr="A screenshot of a cell phone&#10;&#10;Description generated with very high confidence">
            <a:extLst>
              <a:ext uri="{FF2B5EF4-FFF2-40B4-BE49-F238E27FC236}">
                <a16:creationId xmlns:a16="http://schemas.microsoft.com/office/drawing/2014/main" id="{B0B692E3-7697-4D46-95C3-D24516ED60A8}"/>
              </a:ext>
            </a:extLst>
          </p:cNvPr>
          <p:cNvPicPr>
            <a:picLocks noChangeAspect="1"/>
          </p:cNvPicPr>
          <p:nvPr/>
        </p:nvPicPr>
        <p:blipFill rotWithShape="1">
          <a:blip r:embed="rId4">
            <a:extLst>
              <a:ext uri="{28A0092B-C50C-407E-A947-70E740481C1C}">
                <a14:useLocalDpi xmlns:a14="http://schemas.microsoft.com/office/drawing/2010/main" val="0"/>
              </a:ext>
            </a:extLst>
          </a:blip>
          <a:srcRect l="74717" t="15518" r="775" b="28873"/>
          <a:stretch/>
        </p:blipFill>
        <p:spPr>
          <a:xfrm>
            <a:off x="5922372" y="4208395"/>
            <a:ext cx="2242268" cy="2503497"/>
          </a:xfrm>
          <a:prstGeom prst="rect">
            <a:avLst/>
          </a:prstGeom>
          <a:ln>
            <a:solidFill>
              <a:schemeClr val="tx1">
                <a:lumMod val="50000"/>
                <a:lumOff val="50000"/>
              </a:schemeClr>
            </a:solidFill>
          </a:ln>
        </p:spPr>
      </p:pic>
    </p:spTree>
    <p:extLst>
      <p:ext uri="{BB962C8B-B14F-4D97-AF65-F5344CB8AC3E}">
        <p14:creationId xmlns:p14="http://schemas.microsoft.com/office/powerpoint/2010/main" val="3571675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Up 26">
            <a:extLst>
              <a:ext uri="{FF2B5EF4-FFF2-40B4-BE49-F238E27FC236}">
                <a16:creationId xmlns:a16="http://schemas.microsoft.com/office/drawing/2014/main" id="{03231191-B3AB-4BEE-9F1D-342FEE64D595}"/>
              </a:ext>
            </a:extLst>
          </p:cNvPr>
          <p:cNvSpPr/>
          <p:nvPr/>
        </p:nvSpPr>
        <p:spPr>
          <a:xfrm>
            <a:off x="7263008" y="3528390"/>
            <a:ext cx="825654" cy="109701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pic>
        <p:nvPicPr>
          <p:cNvPr id="18" name="Picture 2" descr="C:\Users\windx0303\Dropbox\Chorus_Deployment\logo\Chorus ICON.PNG">
            <a:extLst>
              <a:ext uri="{FF2B5EF4-FFF2-40B4-BE49-F238E27FC236}">
                <a16:creationId xmlns:a16="http://schemas.microsoft.com/office/drawing/2014/main" id="{B6D71F7B-9761-4535-80A4-CB93A2E11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478" y="4429986"/>
            <a:ext cx="1082114" cy="108274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2A49097-556B-4691-957A-F18EA30C4789}"/>
              </a:ext>
            </a:extLst>
          </p:cNvPr>
          <p:cNvSpPr txBox="1">
            <a:spLocks/>
          </p:cNvSpPr>
          <p:nvPr/>
        </p:nvSpPr>
        <p:spPr>
          <a:xfrm>
            <a:off x="6325842" y="5358525"/>
            <a:ext cx="2790136" cy="654577"/>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Crowd-Powered</a:t>
            </a:r>
          </a:p>
          <a:p>
            <a:r>
              <a:rPr lang="en-US" altLang="zh-TW" sz="1400" dirty="0"/>
              <a:t>Dialog Systems</a:t>
            </a:r>
            <a:endParaRPr lang="en-US" sz="1400" dirty="0"/>
          </a:p>
        </p:txBody>
      </p:sp>
      <p:sp>
        <p:nvSpPr>
          <p:cNvPr id="26" name="Rectangle 25">
            <a:extLst>
              <a:ext uri="{FF2B5EF4-FFF2-40B4-BE49-F238E27FC236}">
                <a16:creationId xmlns:a16="http://schemas.microsoft.com/office/drawing/2014/main" id="{CB9D36CD-1FA2-4344-A5D9-42A1F6DE0CAA}"/>
              </a:ext>
            </a:extLst>
          </p:cNvPr>
          <p:cNvSpPr/>
          <p:nvPr/>
        </p:nvSpPr>
        <p:spPr>
          <a:xfrm>
            <a:off x="844569" y="602665"/>
            <a:ext cx="5713884" cy="25052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6B62460-B356-4342-A3E2-93E4702C6D93}"/>
              </a:ext>
            </a:extLst>
          </p:cNvPr>
          <p:cNvSpPr txBox="1"/>
          <p:nvPr/>
        </p:nvSpPr>
        <p:spPr>
          <a:xfrm>
            <a:off x="2528168" y="4625404"/>
            <a:ext cx="4483748" cy="646331"/>
          </a:xfrm>
          <a:prstGeom prst="rect">
            <a:avLst/>
          </a:prstGeom>
          <a:noFill/>
        </p:spPr>
        <p:txBody>
          <a:bodyPr wrap="square" rtlCol="0">
            <a:spAutoFit/>
          </a:bodyPr>
          <a:lstStyle/>
          <a:p>
            <a:pPr algn="r"/>
            <a:r>
              <a:rPr lang="en-US" sz="3600" b="1" dirty="0">
                <a:solidFill>
                  <a:srgbClr val="FF0000"/>
                </a:solidFill>
                <a:latin typeface="MV Boli" panose="02000500030200090000" pitchFamily="2" charset="0"/>
                <a:cs typeface="MV Boli" panose="02000500030200090000" pitchFamily="2" charset="0"/>
              </a:rPr>
              <a:t>Chorus Deployment</a:t>
            </a:r>
          </a:p>
        </p:txBody>
      </p:sp>
      <p:sp>
        <p:nvSpPr>
          <p:cNvPr id="25" name="TextBox 24">
            <a:extLst>
              <a:ext uri="{FF2B5EF4-FFF2-40B4-BE49-F238E27FC236}">
                <a16:creationId xmlns:a16="http://schemas.microsoft.com/office/drawing/2014/main" id="{FC5FEB26-183F-45D2-9782-D42F115D4B81}"/>
              </a:ext>
            </a:extLst>
          </p:cNvPr>
          <p:cNvSpPr txBox="1"/>
          <p:nvPr/>
        </p:nvSpPr>
        <p:spPr>
          <a:xfrm>
            <a:off x="2561071" y="5208480"/>
            <a:ext cx="4417942"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 HCOMP’16, HCOMP’17 ]</a:t>
            </a:r>
          </a:p>
        </p:txBody>
      </p:sp>
      <p:sp>
        <p:nvSpPr>
          <p:cNvPr id="29" name="TextBox 28">
            <a:extLst>
              <a:ext uri="{FF2B5EF4-FFF2-40B4-BE49-F238E27FC236}">
                <a16:creationId xmlns:a16="http://schemas.microsoft.com/office/drawing/2014/main" id="{CF4FD8FB-2211-43AB-984E-7107862BF56B}"/>
              </a:ext>
            </a:extLst>
          </p:cNvPr>
          <p:cNvSpPr txBox="1"/>
          <p:nvPr/>
        </p:nvSpPr>
        <p:spPr>
          <a:xfrm>
            <a:off x="3904077" y="3604185"/>
            <a:ext cx="3013241" cy="646331"/>
          </a:xfrm>
          <a:prstGeom prst="rect">
            <a:avLst/>
          </a:prstGeom>
          <a:noFill/>
        </p:spPr>
        <p:txBody>
          <a:bodyPr wrap="square" rtlCol="0">
            <a:spAutoFit/>
          </a:bodyPr>
          <a:lstStyle/>
          <a:p>
            <a:pPr algn="r"/>
            <a:r>
              <a:rPr lang="en-US" sz="3600" b="1" dirty="0" err="1">
                <a:solidFill>
                  <a:srgbClr val="FF0000"/>
                </a:solidFill>
                <a:latin typeface="MV Boli" panose="02000500030200090000" pitchFamily="2" charset="0"/>
                <a:cs typeface="MV Boli" panose="02000500030200090000" pitchFamily="2" charset="0"/>
              </a:rPr>
              <a:t>Evorus</a:t>
            </a:r>
            <a:endParaRPr lang="en-US" sz="3600" b="1" dirty="0">
              <a:solidFill>
                <a:srgbClr val="FF0000"/>
              </a:solidFill>
              <a:latin typeface="MV Boli" panose="02000500030200090000" pitchFamily="2" charset="0"/>
              <a:cs typeface="MV Boli" panose="02000500030200090000" pitchFamily="2" charset="0"/>
            </a:endParaRPr>
          </a:p>
        </p:txBody>
      </p:sp>
      <p:sp>
        <p:nvSpPr>
          <p:cNvPr id="31" name="TextBox 30">
            <a:extLst>
              <a:ext uri="{FF2B5EF4-FFF2-40B4-BE49-F238E27FC236}">
                <a16:creationId xmlns:a16="http://schemas.microsoft.com/office/drawing/2014/main" id="{FD019AD2-D28E-425A-8AF0-5129C0C63B9C}"/>
              </a:ext>
            </a:extLst>
          </p:cNvPr>
          <p:cNvSpPr txBox="1"/>
          <p:nvPr/>
        </p:nvSpPr>
        <p:spPr>
          <a:xfrm>
            <a:off x="2498007" y="4158775"/>
            <a:ext cx="4417942"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 CHI’18     , UIST Poster’17 ]</a:t>
            </a:r>
          </a:p>
        </p:txBody>
      </p:sp>
      <p:pic>
        <p:nvPicPr>
          <p:cNvPr id="32" name="Picture 31">
            <a:extLst>
              <a:ext uri="{FF2B5EF4-FFF2-40B4-BE49-F238E27FC236}">
                <a16:creationId xmlns:a16="http://schemas.microsoft.com/office/drawing/2014/main" id="{5EA52F47-22B2-4DD1-8A37-00B525FA80F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136551" y="4189026"/>
            <a:ext cx="296411" cy="296411"/>
          </a:xfrm>
          <a:prstGeom prst="rect">
            <a:avLst/>
          </a:prstGeom>
        </p:spPr>
      </p:pic>
    </p:spTree>
    <p:extLst>
      <p:ext uri="{BB962C8B-B14F-4D97-AF65-F5344CB8AC3E}">
        <p14:creationId xmlns:p14="http://schemas.microsoft.com/office/powerpoint/2010/main" val="3180186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rrow: Up 32">
            <a:extLst>
              <a:ext uri="{FF2B5EF4-FFF2-40B4-BE49-F238E27FC236}">
                <a16:creationId xmlns:a16="http://schemas.microsoft.com/office/drawing/2014/main" id="{EE9A5131-93AD-4B51-8A67-275CA871FF0A}"/>
              </a:ext>
            </a:extLst>
          </p:cNvPr>
          <p:cNvSpPr/>
          <p:nvPr/>
        </p:nvSpPr>
        <p:spPr>
          <a:xfrm>
            <a:off x="7275708" y="2569779"/>
            <a:ext cx="825654" cy="1803218"/>
          </a:xfrm>
          <a:prstGeom prst="up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C8E8E"/>
              </a:solidFill>
            </a:endParaRPr>
          </a:p>
        </p:txBody>
      </p:sp>
      <p:sp>
        <p:nvSpPr>
          <p:cNvPr id="27" name="Arrow: Up 26">
            <a:extLst>
              <a:ext uri="{FF2B5EF4-FFF2-40B4-BE49-F238E27FC236}">
                <a16:creationId xmlns:a16="http://schemas.microsoft.com/office/drawing/2014/main" id="{03231191-B3AB-4BEE-9F1D-342FEE64D595}"/>
              </a:ext>
            </a:extLst>
          </p:cNvPr>
          <p:cNvSpPr/>
          <p:nvPr/>
        </p:nvSpPr>
        <p:spPr>
          <a:xfrm>
            <a:off x="7263008" y="3528390"/>
            <a:ext cx="825654" cy="109701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pic>
        <p:nvPicPr>
          <p:cNvPr id="18" name="Picture 2" descr="C:\Users\windx0303\Dropbox\Chorus_Deployment\logo\Chorus ICON.PNG">
            <a:extLst>
              <a:ext uri="{FF2B5EF4-FFF2-40B4-BE49-F238E27FC236}">
                <a16:creationId xmlns:a16="http://schemas.microsoft.com/office/drawing/2014/main" id="{B6D71F7B-9761-4535-80A4-CB93A2E11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478" y="4429986"/>
            <a:ext cx="1082114" cy="108274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2A49097-556B-4691-957A-F18EA30C4789}"/>
              </a:ext>
            </a:extLst>
          </p:cNvPr>
          <p:cNvSpPr txBox="1">
            <a:spLocks/>
          </p:cNvSpPr>
          <p:nvPr/>
        </p:nvSpPr>
        <p:spPr>
          <a:xfrm>
            <a:off x="6325842" y="5358525"/>
            <a:ext cx="2790136" cy="654577"/>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Crowd-Powered</a:t>
            </a:r>
          </a:p>
          <a:p>
            <a:r>
              <a:rPr lang="en-US" altLang="zh-TW" sz="1400" dirty="0"/>
              <a:t>Dialog Systems</a:t>
            </a:r>
            <a:endParaRPr lang="en-US" sz="1400" dirty="0"/>
          </a:p>
        </p:txBody>
      </p:sp>
      <p:sp>
        <p:nvSpPr>
          <p:cNvPr id="26" name="Rectangle 25">
            <a:extLst>
              <a:ext uri="{FF2B5EF4-FFF2-40B4-BE49-F238E27FC236}">
                <a16:creationId xmlns:a16="http://schemas.microsoft.com/office/drawing/2014/main" id="{CB9D36CD-1FA2-4344-A5D9-42A1F6DE0CAA}"/>
              </a:ext>
            </a:extLst>
          </p:cNvPr>
          <p:cNvSpPr/>
          <p:nvPr/>
        </p:nvSpPr>
        <p:spPr>
          <a:xfrm>
            <a:off x="844569" y="602665"/>
            <a:ext cx="5713884" cy="25052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6B62460-B356-4342-A3E2-93E4702C6D93}"/>
              </a:ext>
            </a:extLst>
          </p:cNvPr>
          <p:cNvSpPr txBox="1"/>
          <p:nvPr/>
        </p:nvSpPr>
        <p:spPr>
          <a:xfrm>
            <a:off x="2528168" y="4625404"/>
            <a:ext cx="4483748" cy="646331"/>
          </a:xfrm>
          <a:prstGeom prst="rect">
            <a:avLst/>
          </a:prstGeom>
          <a:noFill/>
        </p:spPr>
        <p:txBody>
          <a:bodyPr wrap="square" rtlCol="0">
            <a:spAutoFit/>
          </a:bodyPr>
          <a:lstStyle/>
          <a:p>
            <a:pPr algn="r"/>
            <a:r>
              <a:rPr lang="en-US" sz="3600" b="1" dirty="0">
                <a:solidFill>
                  <a:srgbClr val="FF0000"/>
                </a:solidFill>
                <a:latin typeface="MV Boli" panose="02000500030200090000" pitchFamily="2" charset="0"/>
                <a:cs typeface="MV Boli" panose="02000500030200090000" pitchFamily="2" charset="0"/>
              </a:rPr>
              <a:t>Chorus Deployment</a:t>
            </a:r>
          </a:p>
        </p:txBody>
      </p:sp>
      <p:sp>
        <p:nvSpPr>
          <p:cNvPr id="25" name="TextBox 24">
            <a:extLst>
              <a:ext uri="{FF2B5EF4-FFF2-40B4-BE49-F238E27FC236}">
                <a16:creationId xmlns:a16="http://schemas.microsoft.com/office/drawing/2014/main" id="{FC5FEB26-183F-45D2-9782-D42F115D4B81}"/>
              </a:ext>
            </a:extLst>
          </p:cNvPr>
          <p:cNvSpPr txBox="1"/>
          <p:nvPr/>
        </p:nvSpPr>
        <p:spPr>
          <a:xfrm>
            <a:off x="2561071" y="5208480"/>
            <a:ext cx="4417942"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 HCOMP’16, HCOMP’17 ]</a:t>
            </a:r>
          </a:p>
        </p:txBody>
      </p:sp>
      <p:sp>
        <p:nvSpPr>
          <p:cNvPr id="29" name="TextBox 28">
            <a:extLst>
              <a:ext uri="{FF2B5EF4-FFF2-40B4-BE49-F238E27FC236}">
                <a16:creationId xmlns:a16="http://schemas.microsoft.com/office/drawing/2014/main" id="{CF4FD8FB-2211-43AB-984E-7107862BF56B}"/>
              </a:ext>
            </a:extLst>
          </p:cNvPr>
          <p:cNvSpPr txBox="1"/>
          <p:nvPr/>
        </p:nvSpPr>
        <p:spPr>
          <a:xfrm>
            <a:off x="3904077" y="3604185"/>
            <a:ext cx="3013241" cy="646331"/>
          </a:xfrm>
          <a:prstGeom prst="rect">
            <a:avLst/>
          </a:prstGeom>
          <a:noFill/>
        </p:spPr>
        <p:txBody>
          <a:bodyPr wrap="square" rtlCol="0">
            <a:spAutoFit/>
          </a:bodyPr>
          <a:lstStyle/>
          <a:p>
            <a:pPr algn="r"/>
            <a:r>
              <a:rPr lang="en-US" sz="3600" b="1" dirty="0" err="1">
                <a:solidFill>
                  <a:srgbClr val="FF0000"/>
                </a:solidFill>
                <a:latin typeface="MV Boli" panose="02000500030200090000" pitchFamily="2" charset="0"/>
                <a:cs typeface="MV Boli" panose="02000500030200090000" pitchFamily="2" charset="0"/>
              </a:rPr>
              <a:t>Evorus</a:t>
            </a:r>
            <a:endParaRPr lang="en-US" sz="3600" b="1" dirty="0">
              <a:solidFill>
                <a:srgbClr val="FF0000"/>
              </a:solidFill>
              <a:latin typeface="MV Boli" panose="02000500030200090000" pitchFamily="2" charset="0"/>
              <a:cs typeface="MV Boli" panose="02000500030200090000" pitchFamily="2" charset="0"/>
            </a:endParaRPr>
          </a:p>
        </p:txBody>
      </p:sp>
      <p:sp>
        <p:nvSpPr>
          <p:cNvPr id="31" name="TextBox 30">
            <a:extLst>
              <a:ext uri="{FF2B5EF4-FFF2-40B4-BE49-F238E27FC236}">
                <a16:creationId xmlns:a16="http://schemas.microsoft.com/office/drawing/2014/main" id="{FD019AD2-D28E-425A-8AF0-5129C0C63B9C}"/>
              </a:ext>
            </a:extLst>
          </p:cNvPr>
          <p:cNvSpPr txBox="1"/>
          <p:nvPr/>
        </p:nvSpPr>
        <p:spPr>
          <a:xfrm>
            <a:off x="2498007" y="4158775"/>
            <a:ext cx="4417942"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 CHI’18     , UIST Poster’17 ]</a:t>
            </a:r>
          </a:p>
        </p:txBody>
      </p:sp>
      <p:pic>
        <p:nvPicPr>
          <p:cNvPr id="32" name="Picture 31">
            <a:extLst>
              <a:ext uri="{FF2B5EF4-FFF2-40B4-BE49-F238E27FC236}">
                <a16:creationId xmlns:a16="http://schemas.microsoft.com/office/drawing/2014/main" id="{5EA52F47-22B2-4DD1-8A37-00B525FA80F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136551" y="4189026"/>
            <a:ext cx="296411" cy="296411"/>
          </a:xfrm>
          <a:prstGeom prst="rect">
            <a:avLst/>
          </a:prstGeom>
        </p:spPr>
      </p:pic>
    </p:spTree>
    <p:extLst>
      <p:ext uri="{BB962C8B-B14F-4D97-AF65-F5344CB8AC3E}">
        <p14:creationId xmlns:p14="http://schemas.microsoft.com/office/powerpoint/2010/main" val="4235579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568"/>
            <a:ext cx="8229600" cy="1143000"/>
          </a:xfrm>
        </p:spPr>
        <p:txBody>
          <a:bodyPr>
            <a:normAutofit/>
          </a:bodyPr>
          <a:lstStyle/>
          <a:p>
            <a:r>
              <a:rPr lang="en-US" altLang="zh-TW" sz="3200" dirty="0"/>
              <a:t>Empower Chorus with Multiple </a:t>
            </a:r>
            <a:r>
              <a:rPr lang="en-US" altLang="zh-TW" sz="3200" dirty="0">
                <a:solidFill>
                  <a:srgbClr val="0070C0"/>
                </a:solidFill>
              </a:rPr>
              <a:t>Chatbots</a:t>
            </a:r>
            <a:endParaRPr lang="zh-TW" altLang="en-US" sz="3200" dirty="0">
              <a:solidFill>
                <a:srgbClr val="0070C0"/>
              </a:solidFill>
            </a:endParaRPr>
          </a:p>
        </p:txBody>
      </p:sp>
      <p:pic>
        <p:nvPicPr>
          <p:cNvPr id="7170" name="Picture 2" descr="C:\Users\windx0303\Dropbox\2017_Thesis_Proposal\slides\automation_overview.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39" b="22742"/>
          <a:stretch/>
        </p:blipFill>
        <p:spPr bwMode="auto">
          <a:xfrm>
            <a:off x="76200" y="1870411"/>
            <a:ext cx="9000000" cy="392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705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altLang="zh-TW" dirty="0"/>
              <a:t>How to build a set of </a:t>
            </a:r>
            <a:br>
              <a:rPr lang="en-US" altLang="zh-TW" dirty="0"/>
            </a:br>
            <a:r>
              <a:rPr lang="en-US" altLang="zh-TW" dirty="0"/>
              <a:t>chatbots quickly?</a:t>
            </a:r>
            <a:endParaRPr lang="zh-TW" altLang="en-US" dirty="0"/>
          </a:p>
        </p:txBody>
      </p:sp>
      <p:pic>
        <p:nvPicPr>
          <p:cNvPr id="7170" name="Picture 2" descr="C:\Users\windx0303\Dropbox\2017_Thesis_Proposal\slides\automation_overview.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639" b="22742"/>
          <a:stretch/>
        </p:blipFill>
        <p:spPr bwMode="auto">
          <a:xfrm>
            <a:off x="76200" y="1870411"/>
            <a:ext cx="9000000" cy="39207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43000" y="1641811"/>
            <a:ext cx="8305800" cy="4758989"/>
          </a:xfrm>
          <a:prstGeom prst="rect">
            <a:avLst/>
          </a:prstGeom>
          <a:solidFill>
            <a:srgbClr val="FFFFFF">
              <a:alpha val="80000"/>
            </a:srgbClr>
          </a:solidFill>
          <a:ln>
            <a:solidFill>
              <a:srgbClr val="FFFF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Arc 7"/>
          <p:cNvSpPr/>
          <p:nvPr/>
        </p:nvSpPr>
        <p:spPr>
          <a:xfrm>
            <a:off x="5029200" y="-381000"/>
            <a:ext cx="4800600" cy="3429000"/>
          </a:xfrm>
          <a:prstGeom prst="arc">
            <a:avLst>
              <a:gd name="adj1" fmla="val 5905560"/>
              <a:gd name="adj2" fmla="val 10184194"/>
            </a:avLst>
          </a:prstGeom>
          <a:noFill/>
          <a:ln w="76200">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02061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77C8E5-B5C3-43F8-907E-0F63512F4E0C}"/>
              </a:ext>
            </a:extLst>
          </p:cNvPr>
          <p:cNvPicPr>
            <a:picLocks noChangeAspect="1"/>
          </p:cNvPicPr>
          <p:nvPr/>
        </p:nvPicPr>
        <p:blipFill rotWithShape="1">
          <a:blip r:embed="rId3">
            <a:extLst>
              <a:ext uri="{28A0092B-C50C-407E-A947-70E740481C1C}">
                <a14:useLocalDpi xmlns:a14="http://schemas.microsoft.com/office/drawing/2010/main" val="0"/>
              </a:ext>
            </a:extLst>
          </a:blip>
          <a:srcRect l="17002" r="17998"/>
          <a:stretch/>
        </p:blipFill>
        <p:spPr>
          <a:xfrm>
            <a:off x="0" y="940817"/>
            <a:ext cx="9133284" cy="6866852"/>
          </a:xfrm>
          <a:prstGeom prst="rect">
            <a:avLst/>
          </a:prstGeom>
        </p:spPr>
      </p:pic>
      <p:sp>
        <p:nvSpPr>
          <p:cNvPr id="2" name="Title 1"/>
          <p:cNvSpPr>
            <a:spLocks noGrp="1"/>
          </p:cNvSpPr>
          <p:nvPr>
            <p:ph type="title"/>
          </p:nvPr>
        </p:nvSpPr>
        <p:spPr>
          <a:xfrm>
            <a:off x="457200" y="17660"/>
            <a:ext cx="8229600" cy="1143000"/>
          </a:xfrm>
        </p:spPr>
        <p:txBody>
          <a:bodyPr>
            <a:normAutofit/>
          </a:bodyPr>
          <a:lstStyle/>
          <a:p>
            <a:r>
              <a:rPr lang="en-US" altLang="zh-TW" sz="2800" b="1" dirty="0"/>
              <a:t>Use </a:t>
            </a:r>
            <a:r>
              <a:rPr lang="en-US" altLang="zh-TW" sz="2800" b="1" dirty="0">
                <a:solidFill>
                  <a:srgbClr val="0070C0"/>
                </a:solidFill>
              </a:rPr>
              <a:t>Web APIs </a:t>
            </a:r>
            <a:r>
              <a:rPr lang="en-US" altLang="zh-TW" sz="2800" b="1" dirty="0"/>
              <a:t>to Empower Chorus</a:t>
            </a:r>
            <a:endParaRPr lang="zh-TW" altLang="en-US" sz="2800" b="1" dirty="0"/>
          </a:p>
        </p:txBody>
      </p:sp>
      <p:sp>
        <p:nvSpPr>
          <p:cNvPr id="6" name="Shape 72"/>
          <p:cNvSpPr/>
          <p:nvPr/>
        </p:nvSpPr>
        <p:spPr>
          <a:xfrm>
            <a:off x="6530007" y="1035486"/>
            <a:ext cx="2156791" cy="685800"/>
          </a:xfrm>
          <a:prstGeom prst="ellipse">
            <a:avLst/>
          </a:prstGeom>
          <a:noFill/>
          <a:ln w="57150" cap="flat">
            <a:solidFill>
              <a:srgbClr val="FF0000"/>
            </a:solidFill>
            <a:prstDash val="sys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 name="Rounded Rectangular Callout 4"/>
          <p:cNvSpPr/>
          <p:nvPr/>
        </p:nvSpPr>
        <p:spPr>
          <a:xfrm>
            <a:off x="3226023" y="1528005"/>
            <a:ext cx="3075384" cy="802881"/>
          </a:xfrm>
          <a:prstGeom prst="wedgeRoundRectCallout">
            <a:avLst>
              <a:gd name="adj1" fmla="val 59315"/>
              <a:gd name="adj2" fmla="val -35133"/>
              <a:gd name="adj3" fmla="val 16667"/>
            </a:avLst>
          </a:prstGeom>
          <a:solidFill>
            <a:schemeClr val="bg1"/>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Arial Black" panose="020B0A04020102020204" pitchFamily="34" charset="0"/>
              </a:rPr>
              <a:t>19,758+ APIS</a:t>
            </a:r>
            <a:endParaRPr lang="zh-TW" altLang="en-US" sz="2400"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818939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77C8E5-B5C3-43F8-907E-0F63512F4E0C}"/>
              </a:ext>
            </a:extLst>
          </p:cNvPr>
          <p:cNvPicPr>
            <a:picLocks noChangeAspect="1"/>
          </p:cNvPicPr>
          <p:nvPr/>
        </p:nvPicPr>
        <p:blipFill rotWithShape="1">
          <a:blip r:embed="rId3">
            <a:extLst>
              <a:ext uri="{28A0092B-C50C-407E-A947-70E740481C1C}">
                <a14:useLocalDpi xmlns:a14="http://schemas.microsoft.com/office/drawing/2010/main" val="0"/>
              </a:ext>
            </a:extLst>
          </a:blip>
          <a:srcRect l="17002" r="17998"/>
          <a:stretch/>
        </p:blipFill>
        <p:spPr>
          <a:xfrm>
            <a:off x="0" y="940817"/>
            <a:ext cx="9133284" cy="6866852"/>
          </a:xfrm>
          <a:prstGeom prst="rect">
            <a:avLst/>
          </a:prstGeom>
        </p:spPr>
      </p:pic>
      <p:sp>
        <p:nvSpPr>
          <p:cNvPr id="2" name="Title 1"/>
          <p:cNvSpPr>
            <a:spLocks noGrp="1"/>
          </p:cNvSpPr>
          <p:nvPr>
            <p:ph type="title"/>
          </p:nvPr>
        </p:nvSpPr>
        <p:spPr>
          <a:xfrm>
            <a:off x="457200" y="17660"/>
            <a:ext cx="8229600" cy="1143000"/>
          </a:xfrm>
        </p:spPr>
        <p:txBody>
          <a:bodyPr>
            <a:normAutofit/>
          </a:bodyPr>
          <a:lstStyle/>
          <a:p>
            <a:r>
              <a:rPr lang="en-US" altLang="zh-TW" sz="2800" b="1" dirty="0"/>
              <a:t>Use </a:t>
            </a:r>
            <a:r>
              <a:rPr lang="en-US" altLang="zh-TW" sz="2800" b="1" dirty="0">
                <a:solidFill>
                  <a:srgbClr val="0070C0"/>
                </a:solidFill>
              </a:rPr>
              <a:t>Web APIs </a:t>
            </a:r>
            <a:r>
              <a:rPr lang="en-US" altLang="zh-TW" sz="2800" b="1" dirty="0"/>
              <a:t>to Empower Chorus</a:t>
            </a:r>
            <a:endParaRPr lang="zh-TW" altLang="en-US" sz="2800" b="1" dirty="0"/>
          </a:p>
        </p:txBody>
      </p:sp>
      <p:sp>
        <p:nvSpPr>
          <p:cNvPr id="6" name="Shape 72"/>
          <p:cNvSpPr/>
          <p:nvPr/>
        </p:nvSpPr>
        <p:spPr>
          <a:xfrm>
            <a:off x="6530007" y="1035486"/>
            <a:ext cx="2156791" cy="685800"/>
          </a:xfrm>
          <a:prstGeom prst="ellipse">
            <a:avLst/>
          </a:prstGeom>
          <a:noFill/>
          <a:ln w="57150" cap="flat">
            <a:solidFill>
              <a:srgbClr val="FF0000"/>
            </a:solidFill>
            <a:prstDash val="sys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 name="Rounded Rectangular Callout 4"/>
          <p:cNvSpPr/>
          <p:nvPr/>
        </p:nvSpPr>
        <p:spPr>
          <a:xfrm>
            <a:off x="3226023" y="1528005"/>
            <a:ext cx="3075384" cy="802881"/>
          </a:xfrm>
          <a:prstGeom prst="wedgeRoundRectCallout">
            <a:avLst>
              <a:gd name="adj1" fmla="val 59315"/>
              <a:gd name="adj2" fmla="val -35133"/>
              <a:gd name="adj3" fmla="val 16667"/>
            </a:avLst>
          </a:prstGeom>
          <a:solidFill>
            <a:schemeClr val="bg1"/>
          </a:solid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latin typeface="Arial Black" panose="020B0A04020102020204" pitchFamily="34" charset="0"/>
              </a:rPr>
              <a:t>19,758+ APIS</a:t>
            </a:r>
            <a:endParaRPr lang="zh-TW" altLang="en-US" sz="2400" dirty="0">
              <a:solidFill>
                <a:schemeClr val="tx1"/>
              </a:solidFill>
              <a:latin typeface="Arial Black" panose="020B0A04020102020204" pitchFamily="34" charset="0"/>
            </a:endParaRPr>
          </a:p>
        </p:txBody>
      </p:sp>
      <p:sp>
        <p:nvSpPr>
          <p:cNvPr id="3" name="Thought Bubble: Cloud 2">
            <a:extLst>
              <a:ext uri="{FF2B5EF4-FFF2-40B4-BE49-F238E27FC236}">
                <a16:creationId xmlns:a16="http://schemas.microsoft.com/office/drawing/2014/main" id="{51CC5A66-6C22-4FD8-BE17-B426D30F7FF2}"/>
              </a:ext>
            </a:extLst>
          </p:cNvPr>
          <p:cNvSpPr/>
          <p:nvPr/>
        </p:nvSpPr>
        <p:spPr>
          <a:xfrm>
            <a:off x="993913" y="2957917"/>
            <a:ext cx="4999382" cy="2832652"/>
          </a:xfrm>
          <a:prstGeom prst="cloudCallout">
            <a:avLst/>
          </a:prstGeom>
          <a:solidFill>
            <a:schemeClr val="bg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How to convert an </a:t>
            </a:r>
            <a:r>
              <a:rPr lang="en-US" sz="2800" b="1" dirty="0">
                <a:solidFill>
                  <a:schemeClr val="tx1"/>
                </a:solidFill>
                <a:latin typeface="Arial" panose="020B0604020202020204" pitchFamily="34" charset="0"/>
                <a:cs typeface="Arial" panose="020B0604020202020204" pitchFamily="34" charset="0"/>
              </a:rPr>
              <a:t>Web API </a:t>
            </a:r>
            <a:r>
              <a:rPr lang="en-US" sz="2800" dirty="0">
                <a:solidFill>
                  <a:schemeClr val="tx1"/>
                </a:solidFill>
                <a:latin typeface="Arial" panose="020B0604020202020204" pitchFamily="34" charset="0"/>
                <a:cs typeface="Arial" panose="020B0604020202020204" pitchFamily="34" charset="0"/>
              </a:rPr>
              <a:t>into a </a:t>
            </a:r>
            <a:r>
              <a:rPr lang="en-US" sz="2800" b="1" dirty="0">
                <a:solidFill>
                  <a:schemeClr val="tx1"/>
                </a:solidFill>
                <a:latin typeface="Arial" panose="020B0604020202020204" pitchFamily="34" charset="0"/>
                <a:cs typeface="Arial" panose="020B0604020202020204" pitchFamily="34" charset="0"/>
              </a:rPr>
              <a:t>chatbot</a:t>
            </a:r>
            <a:r>
              <a:rPr lang="en-US" sz="28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79124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5F7D0-9BA1-4193-8276-61F1DB8BC1CD}"/>
              </a:ext>
            </a:extLst>
          </p:cNvPr>
          <p:cNvSpPr>
            <a:spLocks noGrp="1"/>
          </p:cNvSpPr>
          <p:nvPr>
            <p:ph type="title"/>
          </p:nvPr>
        </p:nvSpPr>
        <p:spPr/>
        <p:txBody>
          <a:bodyPr/>
          <a:lstStyle/>
          <a:p>
            <a:endParaRPr lang="en-US"/>
          </a:p>
        </p:txBody>
      </p:sp>
      <p:pic>
        <p:nvPicPr>
          <p:cNvPr id="9" name="Content Placeholder 8" descr="A close up of text on a white background&#10;&#10;Description generated with high confidence">
            <a:extLst>
              <a:ext uri="{FF2B5EF4-FFF2-40B4-BE49-F238E27FC236}">
                <a16:creationId xmlns:a16="http://schemas.microsoft.com/office/drawing/2014/main" id="{AACF8D02-9EC7-473D-8533-AB597331F7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9145705" cy="6858000"/>
          </a:xfrm>
        </p:spPr>
      </p:pic>
      <p:sp>
        <p:nvSpPr>
          <p:cNvPr id="10" name="Rectangle 9">
            <a:extLst>
              <a:ext uri="{FF2B5EF4-FFF2-40B4-BE49-F238E27FC236}">
                <a16:creationId xmlns:a16="http://schemas.microsoft.com/office/drawing/2014/main" id="{9938316E-D6B0-4AB4-9EF3-C7B792241EF6}"/>
              </a:ext>
            </a:extLst>
          </p:cNvPr>
          <p:cNvSpPr/>
          <p:nvPr/>
        </p:nvSpPr>
        <p:spPr>
          <a:xfrm>
            <a:off x="-638827" y="3529208"/>
            <a:ext cx="10321446" cy="17943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itle 1">
            <a:extLst>
              <a:ext uri="{FF2B5EF4-FFF2-40B4-BE49-F238E27FC236}">
                <a16:creationId xmlns:a16="http://schemas.microsoft.com/office/drawing/2014/main" id="{431F9D96-27D5-40E6-9EC2-1AC0E262BB60}"/>
              </a:ext>
            </a:extLst>
          </p:cNvPr>
          <p:cNvSpPr txBox="1">
            <a:spLocks/>
          </p:cNvSpPr>
          <p:nvPr/>
        </p:nvSpPr>
        <p:spPr>
          <a:xfrm>
            <a:off x="-198562" y="3687538"/>
            <a:ext cx="9432032" cy="1535815"/>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2800" dirty="0">
                <a:solidFill>
                  <a:schemeClr val="accent5">
                    <a:lumMod val="40000"/>
                    <a:lumOff val="60000"/>
                  </a:schemeClr>
                </a:solidFill>
                <a:latin typeface="Arial Black" panose="020B0A04020102020204" pitchFamily="34" charset="0"/>
              </a:rPr>
              <a:t>Guardian: </a:t>
            </a:r>
            <a:r>
              <a:rPr lang="en-US" sz="2800" dirty="0">
                <a:solidFill>
                  <a:schemeClr val="bg1"/>
                </a:solidFill>
                <a:latin typeface="Arial Black" panose="020B0A04020102020204" pitchFamily="34" charset="0"/>
              </a:rPr>
              <a:t>A Crowd-Powered Spoken Dialog System for Web APIs</a:t>
            </a:r>
            <a:br>
              <a:rPr lang="en-US" sz="2800" dirty="0">
                <a:solidFill>
                  <a:schemeClr val="bg1"/>
                </a:solidFill>
                <a:latin typeface="Arial Black" panose="020B0A04020102020204" pitchFamily="34" charset="0"/>
              </a:rPr>
            </a:br>
            <a:r>
              <a:rPr lang="en-US" sz="1800" dirty="0">
                <a:solidFill>
                  <a:schemeClr val="bg1"/>
                </a:solidFill>
              </a:rPr>
              <a:t> </a:t>
            </a:r>
            <a:br>
              <a:rPr lang="en-US" sz="1800" dirty="0">
                <a:solidFill>
                  <a:schemeClr val="bg1"/>
                </a:solidFill>
              </a:rPr>
            </a:br>
            <a:r>
              <a:rPr lang="en-US" sz="1800" dirty="0">
                <a:solidFill>
                  <a:schemeClr val="bg1">
                    <a:lumMod val="75000"/>
                  </a:schemeClr>
                </a:solidFill>
              </a:rPr>
              <a:t>[ HCOMP WIP’14, HCOMP’15, CI’17 ]</a:t>
            </a:r>
            <a:endParaRPr lang="en-US" sz="1800" dirty="0">
              <a:solidFill>
                <a:schemeClr val="bg1">
                  <a:lumMod val="75000"/>
                </a:schemeClr>
              </a:solidFill>
              <a:latin typeface="Arial Black" panose="020B0A04020102020204" pitchFamily="34" charset="0"/>
            </a:endParaRPr>
          </a:p>
        </p:txBody>
      </p:sp>
    </p:spTree>
    <p:extLst>
      <p:ext uri="{BB962C8B-B14F-4D97-AF65-F5344CB8AC3E}">
        <p14:creationId xmlns:p14="http://schemas.microsoft.com/office/powerpoint/2010/main" val="3298501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507B-DF56-484A-944C-E283DFC6BEEB}"/>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5DCFF59C-4C7C-4FA9-9A63-E4312B35D3C3}"/>
              </a:ext>
            </a:extLst>
          </p:cNvPr>
          <p:cNvSpPr/>
          <p:nvPr/>
        </p:nvSpPr>
        <p:spPr>
          <a:xfrm>
            <a:off x="-880110" y="6353175"/>
            <a:ext cx="7391400" cy="1009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4DD241A-6EA0-4602-9849-9186C928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192" y="-1215007"/>
            <a:ext cx="5303519" cy="10901677"/>
          </a:xfrm>
        </p:spPr>
      </p:pic>
    </p:spTree>
    <p:extLst>
      <p:ext uri="{BB962C8B-B14F-4D97-AF65-F5344CB8AC3E}">
        <p14:creationId xmlns:p14="http://schemas.microsoft.com/office/powerpoint/2010/main" val="10721566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2432"/>
            <a:ext cx="8229600" cy="1143000"/>
          </a:xfrm>
        </p:spPr>
        <p:txBody>
          <a:bodyPr>
            <a:normAutofit/>
          </a:bodyPr>
          <a:lstStyle/>
          <a:p>
            <a:r>
              <a:rPr lang="en-US" altLang="zh-TW" sz="2800" b="1" dirty="0">
                <a:solidFill>
                  <a:srgbClr val="0070C0"/>
                </a:solidFill>
              </a:rPr>
              <a:t>Guardian</a:t>
            </a:r>
            <a:r>
              <a:rPr lang="en-US" altLang="zh-TW" sz="2800" b="1" dirty="0"/>
              <a:t>: A Crowd-Powered Dialog System</a:t>
            </a:r>
            <a:br>
              <a:rPr lang="en-US" altLang="zh-TW" sz="2800" b="1" dirty="0"/>
            </a:br>
            <a:r>
              <a:rPr lang="en-US" altLang="zh-TW" sz="2800" b="1" dirty="0"/>
              <a:t>for Web APIs </a:t>
            </a:r>
            <a:endParaRPr lang="zh-TW" altLang="en-US" sz="2800" b="1" dirty="0"/>
          </a:p>
        </p:txBody>
      </p:sp>
      <p:sp>
        <p:nvSpPr>
          <p:cNvPr id="33" name="Shape 63"/>
          <p:cNvSpPr/>
          <p:nvPr/>
        </p:nvSpPr>
        <p:spPr>
          <a:xfrm>
            <a:off x="323528" y="4064748"/>
            <a:ext cx="4476754" cy="2087620"/>
          </a:xfrm>
          <a:prstGeom prst="roundRect">
            <a:avLst>
              <a:gd name="adj" fmla="val 16667"/>
            </a:avLst>
          </a:prstGeom>
          <a:solidFill>
            <a:srgbClr val="FFF2CC"/>
          </a:solidFill>
          <a:ln w="19050" cap="flat">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a:p>
        </p:txBody>
      </p:sp>
      <p:sp>
        <p:nvSpPr>
          <p:cNvPr id="70" name="Flowchart: Connector 69"/>
          <p:cNvSpPr/>
          <p:nvPr/>
        </p:nvSpPr>
        <p:spPr>
          <a:xfrm>
            <a:off x="469984" y="4215511"/>
            <a:ext cx="429608" cy="425301"/>
          </a:xfrm>
          <a:prstGeom prst="flowChartConnector">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75000"/>
                  </a:schemeClr>
                </a:solidFill>
                <a:latin typeface="Arial Black" panose="020B0A04020102020204" pitchFamily="34" charset="0"/>
              </a:rPr>
              <a:t>3</a:t>
            </a:r>
            <a:endParaRPr lang="zh-TW" altLang="en-US" dirty="0">
              <a:solidFill>
                <a:schemeClr val="accent6">
                  <a:lumMod val="75000"/>
                </a:schemeClr>
              </a:solidFill>
              <a:latin typeface="Arial Black" panose="020B0A04020102020204" pitchFamily="34" charset="0"/>
            </a:endParaRPr>
          </a:p>
        </p:txBody>
      </p:sp>
      <p:sp>
        <p:nvSpPr>
          <p:cNvPr id="66" name="Shape 64"/>
          <p:cNvSpPr/>
          <p:nvPr/>
        </p:nvSpPr>
        <p:spPr>
          <a:xfrm>
            <a:off x="4932040" y="1905120"/>
            <a:ext cx="3969294" cy="4103844"/>
          </a:xfrm>
          <a:prstGeom prst="roundRect">
            <a:avLst>
              <a:gd name="adj" fmla="val 16667"/>
            </a:avLst>
          </a:prstGeom>
          <a:solidFill>
            <a:srgbClr val="FFF2CC"/>
          </a:solidFill>
          <a:ln w="19050" cap="flat">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a:p>
        </p:txBody>
      </p:sp>
      <p:sp>
        <p:nvSpPr>
          <p:cNvPr id="69" name="Flowchart: Connector 68"/>
          <p:cNvSpPr/>
          <p:nvPr/>
        </p:nvSpPr>
        <p:spPr>
          <a:xfrm>
            <a:off x="5222512" y="2120532"/>
            <a:ext cx="429608" cy="425301"/>
          </a:xfrm>
          <a:prstGeom prst="flowChartConnector">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75000"/>
                  </a:schemeClr>
                </a:solidFill>
                <a:latin typeface="Arial Black" panose="020B0A04020102020204" pitchFamily="34" charset="0"/>
              </a:rPr>
              <a:t>2</a:t>
            </a:r>
            <a:endParaRPr lang="zh-TW" altLang="en-US" dirty="0">
              <a:solidFill>
                <a:schemeClr val="accent6">
                  <a:lumMod val="75000"/>
                </a:schemeClr>
              </a:solidFill>
              <a:latin typeface="Arial Black" panose="020B0A04020102020204" pitchFamily="34" charset="0"/>
            </a:endParaRPr>
          </a:p>
        </p:txBody>
      </p:sp>
      <p:sp>
        <p:nvSpPr>
          <p:cNvPr id="71" name="TextBox 70"/>
          <p:cNvSpPr txBox="1"/>
          <p:nvPr/>
        </p:nvSpPr>
        <p:spPr>
          <a:xfrm>
            <a:off x="5724128" y="2120532"/>
            <a:ext cx="2935400" cy="400110"/>
          </a:xfrm>
          <a:prstGeom prst="rect">
            <a:avLst/>
          </a:prstGeom>
          <a:noFill/>
        </p:spPr>
        <p:txBody>
          <a:bodyPr wrap="square" rtlCol="0">
            <a:spAutoFit/>
          </a:bodyPr>
          <a:lstStyle/>
          <a:p>
            <a:r>
              <a:rPr lang="en-US" altLang="zh-TW" sz="2000" b="1" dirty="0">
                <a:solidFill>
                  <a:schemeClr val="accent6">
                    <a:lumMod val="50000"/>
                  </a:schemeClr>
                </a:solidFill>
              </a:rPr>
              <a:t>Dialog Management</a:t>
            </a:r>
            <a:endParaRPr lang="zh-TW" altLang="en-US" sz="2000" b="1" dirty="0">
              <a:solidFill>
                <a:schemeClr val="accent6">
                  <a:lumMod val="50000"/>
                </a:schemeClr>
              </a:solidFill>
            </a:endParaRPr>
          </a:p>
        </p:txBody>
      </p:sp>
      <p:grpSp>
        <p:nvGrpSpPr>
          <p:cNvPr id="74" name="Group 73"/>
          <p:cNvGrpSpPr/>
          <p:nvPr/>
        </p:nvGrpSpPr>
        <p:grpSpPr>
          <a:xfrm>
            <a:off x="278245" y="1531731"/>
            <a:ext cx="4522037" cy="2316993"/>
            <a:chOff x="134229" y="1616063"/>
            <a:chExt cx="4522037" cy="2316993"/>
          </a:xfrm>
        </p:grpSpPr>
        <p:sp>
          <p:nvSpPr>
            <p:cNvPr id="34" name="Shape 64"/>
            <p:cNvSpPr/>
            <p:nvPr/>
          </p:nvSpPr>
          <p:spPr>
            <a:xfrm>
              <a:off x="134229" y="1616063"/>
              <a:ext cx="4522037" cy="2316993"/>
            </a:xfrm>
            <a:prstGeom prst="roundRect">
              <a:avLst>
                <a:gd name="adj" fmla="val 16667"/>
              </a:avLst>
            </a:prstGeom>
            <a:solidFill>
              <a:srgbClr val="FFF2CC"/>
            </a:solidFill>
            <a:ln w="19050" cap="flat">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a:p>
          </p:txBody>
        </p:sp>
        <p:pic>
          <p:nvPicPr>
            <p:cNvPr id="36" name="Shape 66"/>
            <p:cNvPicPr preferRelativeResize="0"/>
            <p:nvPr/>
          </p:nvPicPr>
          <p:blipFill>
            <a:blip r:embed="rId3">
              <a:alphaModFix/>
            </a:blip>
            <a:stretch>
              <a:fillRect/>
            </a:stretch>
          </p:blipFill>
          <p:spPr>
            <a:xfrm>
              <a:off x="251520" y="2951146"/>
              <a:ext cx="751975" cy="753150"/>
            </a:xfrm>
            <a:prstGeom prst="rect">
              <a:avLst/>
            </a:prstGeom>
            <a:noFill/>
            <a:ln>
              <a:noFill/>
            </a:ln>
          </p:spPr>
        </p:pic>
        <p:sp>
          <p:nvSpPr>
            <p:cNvPr id="65" name="Rounded Rectangular Callout 64"/>
            <p:cNvSpPr/>
            <p:nvPr/>
          </p:nvSpPr>
          <p:spPr>
            <a:xfrm>
              <a:off x="827584" y="2244286"/>
              <a:ext cx="3639358" cy="824062"/>
            </a:xfrm>
            <a:prstGeom prst="wedgeRoundRectCallout">
              <a:avLst>
                <a:gd name="adj1" fmla="val -45424"/>
                <a:gd name="adj2" fmla="val 78195"/>
                <a:gd name="adj3" fmla="val 16667"/>
              </a:avLst>
            </a:prstGeom>
            <a:solidFill>
              <a:schemeClr val="bg1"/>
            </a:solidFill>
            <a:ln>
              <a:solidFill>
                <a:schemeClr val="tx1"/>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 altLang="zh-TW" b="1" dirty="0">
                  <a:solidFill>
                    <a:srgbClr val="002060"/>
                  </a:solidFill>
                  <a:latin typeface="Arial" panose="020B0604020202020204" pitchFamily="34" charset="0"/>
                  <a:ea typeface="Comic Sans MS"/>
                  <a:cs typeface="Arial" panose="020B0604020202020204" pitchFamily="34" charset="0"/>
                  <a:sym typeface="Comic Sans MS"/>
                </a:rPr>
                <a:t>Hi, I’m in </a:t>
              </a:r>
              <a:r>
                <a:rPr lang="en-US" altLang="zh-TW" b="1" u="sng" dirty="0">
                  <a:solidFill>
                    <a:srgbClr val="00B050"/>
                  </a:solidFill>
                  <a:latin typeface="Arial" panose="020B0604020202020204" pitchFamily="34" charset="0"/>
                  <a:ea typeface="Comic Sans MS"/>
                  <a:cs typeface="Arial" panose="020B0604020202020204" pitchFamily="34" charset="0"/>
                  <a:sym typeface="Comic Sans MS"/>
                </a:rPr>
                <a:t>San Diego</a:t>
              </a:r>
              <a:r>
                <a:rPr lang="en" altLang="zh-TW" b="1" dirty="0">
                  <a:solidFill>
                    <a:srgbClr val="002060"/>
                  </a:solidFill>
                  <a:latin typeface="Arial" panose="020B0604020202020204" pitchFamily="34" charset="0"/>
                  <a:ea typeface="Comic Sans MS"/>
                  <a:cs typeface="Arial" panose="020B0604020202020204" pitchFamily="34" charset="0"/>
                  <a:sym typeface="Comic Sans MS"/>
                </a:rPr>
                <a:t>.</a:t>
              </a:r>
            </a:p>
            <a:p>
              <a:pPr lvl="0"/>
              <a:r>
                <a:rPr lang="en" altLang="zh-TW" b="1" dirty="0">
                  <a:solidFill>
                    <a:srgbClr val="002060"/>
                  </a:solidFill>
                  <a:latin typeface="Arial" panose="020B0604020202020204" pitchFamily="34" charset="0"/>
                  <a:ea typeface="Comic Sans MS"/>
                  <a:cs typeface="Arial" panose="020B0604020202020204" pitchFamily="34" charset="0"/>
                  <a:sym typeface="Comic Sans MS"/>
                </a:rPr>
                <a:t>Any </a:t>
              </a:r>
              <a:r>
                <a:rPr lang="en" altLang="zh-TW" b="1" u="sng" dirty="0">
                  <a:solidFill>
                    <a:srgbClr val="FF0000"/>
                  </a:solidFill>
                  <a:latin typeface="Arial" panose="020B0604020202020204" pitchFamily="34" charset="0"/>
                  <a:ea typeface="Comic Sans MS"/>
                  <a:cs typeface="Arial" panose="020B0604020202020204" pitchFamily="34" charset="0"/>
                  <a:sym typeface="Comic Sans MS"/>
                </a:rPr>
                <a:t>Chinese</a:t>
              </a:r>
              <a:r>
                <a:rPr lang="en" altLang="zh-TW" b="1" dirty="0">
                  <a:solidFill>
                    <a:srgbClr val="002060"/>
                  </a:solidFill>
                  <a:latin typeface="Arial" panose="020B0604020202020204" pitchFamily="34" charset="0"/>
                  <a:ea typeface="Comic Sans MS"/>
                  <a:cs typeface="Arial" panose="020B0604020202020204" pitchFamily="34" charset="0"/>
                  <a:sym typeface="Comic Sans MS"/>
                </a:rPr>
                <a:t> restaurants here?</a:t>
              </a:r>
            </a:p>
          </p:txBody>
        </p:sp>
        <p:sp>
          <p:nvSpPr>
            <p:cNvPr id="67" name="Flowchart: Connector 66"/>
            <p:cNvSpPr/>
            <p:nvPr/>
          </p:nvSpPr>
          <p:spPr>
            <a:xfrm>
              <a:off x="325968" y="1766827"/>
              <a:ext cx="429608" cy="425301"/>
            </a:xfrm>
            <a:prstGeom prst="flowChartConnector">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75000"/>
                    </a:schemeClr>
                  </a:solidFill>
                  <a:latin typeface="Arial Black" panose="020B0A04020102020204" pitchFamily="34" charset="0"/>
                </a:rPr>
                <a:t>1</a:t>
              </a:r>
              <a:endParaRPr lang="zh-TW" altLang="en-US" dirty="0">
                <a:solidFill>
                  <a:schemeClr val="accent6">
                    <a:lumMod val="75000"/>
                  </a:schemeClr>
                </a:solidFill>
                <a:latin typeface="Arial Black" panose="020B0A04020102020204" pitchFamily="34" charset="0"/>
              </a:endParaRPr>
            </a:p>
          </p:txBody>
        </p:sp>
        <p:sp>
          <p:nvSpPr>
            <p:cNvPr id="72" name="TextBox 71"/>
            <p:cNvSpPr txBox="1"/>
            <p:nvPr/>
          </p:nvSpPr>
          <p:spPr>
            <a:xfrm>
              <a:off x="827584" y="1760080"/>
              <a:ext cx="3528392" cy="400110"/>
            </a:xfrm>
            <a:prstGeom prst="rect">
              <a:avLst/>
            </a:prstGeom>
            <a:noFill/>
          </p:spPr>
          <p:txBody>
            <a:bodyPr wrap="square" rtlCol="0">
              <a:spAutoFit/>
            </a:bodyPr>
            <a:lstStyle/>
            <a:p>
              <a:r>
                <a:rPr lang="en-US" altLang="zh-TW" sz="2000" b="1" dirty="0">
                  <a:solidFill>
                    <a:schemeClr val="accent6">
                      <a:lumMod val="50000"/>
                    </a:schemeClr>
                  </a:solidFill>
                </a:rPr>
                <a:t>Language Understanding</a:t>
              </a:r>
              <a:endParaRPr lang="zh-TW" altLang="en-US" sz="2000" b="1" dirty="0">
                <a:solidFill>
                  <a:srgbClr val="C00000"/>
                </a:solidFill>
              </a:endParaRPr>
            </a:p>
          </p:txBody>
        </p:sp>
      </p:grpSp>
      <p:sp>
        <p:nvSpPr>
          <p:cNvPr id="73" name="TextBox 72"/>
          <p:cNvSpPr txBox="1"/>
          <p:nvPr/>
        </p:nvSpPr>
        <p:spPr>
          <a:xfrm>
            <a:off x="971600" y="4174234"/>
            <a:ext cx="2935400" cy="400110"/>
          </a:xfrm>
          <a:prstGeom prst="rect">
            <a:avLst/>
          </a:prstGeom>
          <a:noFill/>
        </p:spPr>
        <p:txBody>
          <a:bodyPr wrap="square" rtlCol="0">
            <a:spAutoFit/>
          </a:bodyPr>
          <a:lstStyle/>
          <a:p>
            <a:r>
              <a:rPr lang="en-US" altLang="zh-TW" sz="2000" b="1" dirty="0">
                <a:solidFill>
                  <a:schemeClr val="accent6">
                    <a:lumMod val="50000"/>
                  </a:schemeClr>
                </a:solidFill>
              </a:rPr>
              <a:t>Response Generation</a:t>
            </a:r>
            <a:endParaRPr lang="zh-TW" altLang="en-US" sz="2000" b="1" dirty="0">
              <a:solidFill>
                <a:schemeClr val="accent6">
                  <a:lumMod val="50000"/>
                </a:schemeClr>
              </a:solidFill>
            </a:endParaRPr>
          </a:p>
        </p:txBody>
      </p:sp>
      <p:sp>
        <p:nvSpPr>
          <p:cNvPr id="76" name="Rounded Rectangular Callout 75"/>
          <p:cNvSpPr/>
          <p:nvPr/>
        </p:nvSpPr>
        <p:spPr>
          <a:xfrm>
            <a:off x="500594" y="4824862"/>
            <a:ext cx="3639358" cy="824062"/>
          </a:xfrm>
          <a:prstGeom prst="wedgeRoundRectCallout">
            <a:avLst>
              <a:gd name="adj1" fmla="val 37018"/>
              <a:gd name="adj2" fmla="val 72416"/>
              <a:gd name="adj3" fmla="val 16667"/>
            </a:avLst>
          </a:prstGeom>
          <a:solidFill>
            <a:schemeClr val="bg1"/>
          </a:solidFill>
          <a:ln>
            <a:solidFill>
              <a:schemeClr val="tx1"/>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altLang="zh-TW" b="1" u="sng" dirty="0">
                <a:solidFill>
                  <a:srgbClr val="0070C0"/>
                </a:solidFill>
                <a:latin typeface="Arial" panose="020B0604020202020204" pitchFamily="34" charset="0"/>
                <a:ea typeface="Comic Sans MS"/>
                <a:cs typeface="Arial" panose="020B0604020202020204" pitchFamily="34" charset="0"/>
                <a:sym typeface="Comic Sans MS"/>
              </a:rPr>
              <a:t>Mandarin Wok Restaurant </a:t>
            </a:r>
            <a:r>
              <a:rPr lang="en-US" altLang="zh-TW" b="1" dirty="0">
                <a:solidFill>
                  <a:srgbClr val="002060"/>
                </a:solidFill>
                <a:latin typeface="Arial" panose="020B0604020202020204" pitchFamily="34" charset="0"/>
                <a:ea typeface="Comic Sans MS"/>
                <a:cs typeface="Arial" panose="020B0604020202020204" pitchFamily="34" charset="0"/>
                <a:sym typeface="Comic Sans MS"/>
              </a:rPr>
              <a:t>is good ! It’s on </a:t>
            </a:r>
            <a:r>
              <a:rPr lang="en-US" altLang="zh-TW" b="1" u="sng" dirty="0">
                <a:solidFill>
                  <a:srgbClr val="0070C0"/>
                </a:solidFill>
                <a:latin typeface="Arial" panose="020B0604020202020204" pitchFamily="34" charset="0"/>
                <a:cs typeface="Arial" panose="020B0604020202020204" pitchFamily="34" charset="0"/>
                <a:sym typeface="Comic Sans MS"/>
              </a:rPr>
              <a:t>4227 Balboa Ave</a:t>
            </a:r>
            <a:r>
              <a:rPr lang="en-US" altLang="zh-TW" b="1" dirty="0">
                <a:solidFill>
                  <a:srgbClr val="002060"/>
                </a:solidFill>
                <a:latin typeface="Arial" panose="020B0604020202020204" pitchFamily="34" charset="0"/>
                <a:cs typeface="Arial" panose="020B0604020202020204" pitchFamily="34" charset="0"/>
                <a:sym typeface="Comic Sans MS"/>
              </a:rPr>
              <a:t>.</a:t>
            </a:r>
          </a:p>
        </p:txBody>
      </p:sp>
      <p:pic>
        <p:nvPicPr>
          <p:cNvPr id="29" name="Shape 76"/>
          <p:cNvPicPr preferRelativeResize="0"/>
          <p:nvPr/>
        </p:nvPicPr>
        <p:blipFill>
          <a:blip r:embed="rId4">
            <a:alphaModFix/>
          </a:blip>
          <a:stretch>
            <a:fillRect/>
          </a:stretch>
        </p:blipFill>
        <p:spPr>
          <a:xfrm>
            <a:off x="7812360" y="3272048"/>
            <a:ext cx="884980" cy="864096"/>
          </a:xfrm>
          <a:prstGeom prst="rect">
            <a:avLst/>
          </a:prstGeom>
          <a:noFill/>
          <a:ln>
            <a:noFill/>
          </a:ln>
        </p:spPr>
      </p:pic>
      <p:cxnSp>
        <p:nvCxnSpPr>
          <p:cNvPr id="35" name="Shape 71"/>
          <p:cNvCxnSpPr>
            <a:stCxn id="37" idx="6"/>
          </p:cNvCxnSpPr>
          <p:nvPr/>
        </p:nvCxnSpPr>
        <p:spPr>
          <a:xfrm>
            <a:off x="3353161" y="2441940"/>
            <a:ext cx="1869351" cy="309944"/>
          </a:xfrm>
          <a:prstGeom prst="straightConnector1">
            <a:avLst/>
          </a:prstGeom>
          <a:noFill/>
          <a:ln w="38100" cap="flat">
            <a:solidFill>
              <a:srgbClr val="00B050"/>
            </a:solidFill>
            <a:prstDash val="solid"/>
            <a:round/>
            <a:headEnd type="none" w="lg" len="lg"/>
            <a:tailEnd type="triangle" w="lg" len="lg"/>
          </a:ln>
        </p:spPr>
      </p:cxnSp>
      <p:sp>
        <p:nvSpPr>
          <p:cNvPr id="37" name="Shape 72"/>
          <p:cNvSpPr/>
          <p:nvPr/>
        </p:nvSpPr>
        <p:spPr>
          <a:xfrm>
            <a:off x="2025203" y="2257120"/>
            <a:ext cx="1327958" cy="369640"/>
          </a:xfrm>
          <a:prstGeom prst="ellipse">
            <a:avLst/>
          </a:prstGeom>
          <a:noFill/>
          <a:ln w="28575" cap="flat">
            <a:solidFill>
              <a:srgbClr val="00B05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46" name="Shape 71"/>
          <p:cNvCxnSpPr>
            <a:stCxn id="47" idx="6"/>
          </p:cNvCxnSpPr>
          <p:nvPr/>
        </p:nvCxnSpPr>
        <p:spPr>
          <a:xfrm>
            <a:off x="2573874" y="2730653"/>
            <a:ext cx="2750502" cy="453960"/>
          </a:xfrm>
          <a:prstGeom prst="straightConnector1">
            <a:avLst/>
          </a:prstGeom>
          <a:noFill/>
          <a:ln w="38100" cap="flat">
            <a:solidFill>
              <a:srgbClr val="FF0000"/>
            </a:solidFill>
            <a:prstDash val="solid"/>
            <a:round/>
            <a:headEnd type="none" w="lg" len="lg"/>
            <a:tailEnd type="triangle" w="lg" len="lg"/>
          </a:ln>
        </p:spPr>
      </p:cxnSp>
      <p:sp>
        <p:nvSpPr>
          <p:cNvPr id="47" name="Shape 72"/>
          <p:cNvSpPr/>
          <p:nvPr/>
        </p:nvSpPr>
        <p:spPr>
          <a:xfrm>
            <a:off x="1601766" y="2545833"/>
            <a:ext cx="972108" cy="369640"/>
          </a:xfrm>
          <a:prstGeom prst="ellipse">
            <a:avLst/>
          </a:prstGeom>
          <a:noFill/>
          <a:ln w="28575"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42" name="Shape 73"/>
          <p:cNvPicPr preferRelativeResize="0"/>
          <p:nvPr/>
        </p:nvPicPr>
        <p:blipFill>
          <a:blip r:embed="rId5">
            <a:alphaModFix/>
          </a:blip>
          <a:stretch>
            <a:fillRect/>
          </a:stretch>
        </p:blipFill>
        <p:spPr>
          <a:xfrm>
            <a:off x="3907000" y="2159954"/>
            <a:ext cx="964500" cy="523758"/>
          </a:xfrm>
          <a:prstGeom prst="rect">
            <a:avLst/>
          </a:prstGeom>
          <a:noFill/>
          <a:ln>
            <a:noFill/>
          </a:ln>
        </p:spPr>
      </p:pic>
      <p:sp>
        <p:nvSpPr>
          <p:cNvPr id="54" name="Shape 86"/>
          <p:cNvSpPr/>
          <p:nvPr/>
        </p:nvSpPr>
        <p:spPr>
          <a:xfrm>
            <a:off x="5332128" y="3078122"/>
            <a:ext cx="1688144" cy="338554"/>
          </a:xfrm>
          <a:prstGeom prst="roundRect">
            <a:avLst>
              <a:gd name="adj" fmla="val 16667"/>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53" name="Shape 73"/>
          <p:cNvPicPr preferRelativeResize="0"/>
          <p:nvPr/>
        </p:nvPicPr>
        <p:blipFill>
          <a:blip r:embed="rId5">
            <a:alphaModFix/>
          </a:blip>
          <a:stretch>
            <a:fillRect/>
          </a:stretch>
        </p:blipFill>
        <p:spPr>
          <a:xfrm>
            <a:off x="3646458" y="2866814"/>
            <a:ext cx="964500" cy="523758"/>
          </a:xfrm>
          <a:prstGeom prst="rect">
            <a:avLst/>
          </a:prstGeom>
          <a:noFill/>
          <a:ln>
            <a:noFill/>
          </a:ln>
        </p:spPr>
      </p:pic>
      <p:sp>
        <p:nvSpPr>
          <p:cNvPr id="50" name="Rectangle 49"/>
          <p:cNvSpPr/>
          <p:nvPr/>
        </p:nvSpPr>
        <p:spPr>
          <a:xfrm>
            <a:off x="5292080" y="3078122"/>
            <a:ext cx="1662636" cy="338554"/>
          </a:xfrm>
          <a:prstGeom prst="rect">
            <a:avLst/>
          </a:prstGeom>
        </p:spPr>
        <p:txBody>
          <a:bodyPr wrap="none">
            <a:spAutoFit/>
          </a:bodyPr>
          <a:lstStyle/>
          <a:p>
            <a:pPr lvl="0" algn="ctr"/>
            <a:r>
              <a:rPr lang="en-US" altLang="zh-TW" sz="1600" b="1" dirty="0">
                <a:latin typeface="Arial" panose="020B0604020202020204" pitchFamily="34" charset="0"/>
                <a:ea typeface="Courier New"/>
                <a:cs typeface="Arial" panose="020B0604020202020204" pitchFamily="34" charset="0"/>
                <a:sym typeface="Courier New"/>
              </a:rPr>
              <a:t>t</a:t>
            </a:r>
            <a:r>
              <a:rPr lang="en" altLang="zh-TW" sz="1600" b="1" dirty="0">
                <a:latin typeface="Arial" panose="020B0604020202020204" pitchFamily="34" charset="0"/>
                <a:ea typeface="Courier New"/>
                <a:cs typeface="Arial" panose="020B0604020202020204" pitchFamily="34" charset="0"/>
                <a:sym typeface="Courier New"/>
              </a:rPr>
              <a:t>erm = </a:t>
            </a:r>
            <a:r>
              <a:rPr lang="en-US" altLang="zh-TW" sz="1600" b="1" dirty="0">
                <a:solidFill>
                  <a:srgbClr val="FF0000"/>
                </a:solidFill>
                <a:latin typeface="Arial" panose="020B0604020202020204" pitchFamily="34" charset="0"/>
                <a:ea typeface="Courier New"/>
                <a:cs typeface="Arial" panose="020B0604020202020204" pitchFamily="34" charset="0"/>
                <a:sym typeface="Courier New"/>
              </a:rPr>
              <a:t>Chinese</a:t>
            </a:r>
            <a:endParaRPr lang="en" altLang="zh-TW" sz="1600" b="1" dirty="0">
              <a:solidFill>
                <a:srgbClr val="FF0000"/>
              </a:solidFill>
              <a:latin typeface="Arial" panose="020B0604020202020204" pitchFamily="34" charset="0"/>
              <a:ea typeface="Courier New"/>
              <a:cs typeface="Arial" panose="020B0604020202020204" pitchFamily="34" charset="0"/>
              <a:sym typeface="Courier New"/>
            </a:endParaRPr>
          </a:p>
        </p:txBody>
      </p:sp>
      <p:sp>
        <p:nvSpPr>
          <p:cNvPr id="55" name="Shape 86"/>
          <p:cNvSpPr/>
          <p:nvPr/>
        </p:nvSpPr>
        <p:spPr>
          <a:xfrm>
            <a:off x="5326000" y="2624162"/>
            <a:ext cx="2126319" cy="338554"/>
          </a:xfrm>
          <a:prstGeom prst="roundRect">
            <a:avLst>
              <a:gd name="adj" fmla="val 16667"/>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Rectangle 8"/>
          <p:cNvSpPr/>
          <p:nvPr/>
        </p:nvSpPr>
        <p:spPr>
          <a:xfrm>
            <a:off x="5307181" y="2646074"/>
            <a:ext cx="2209259" cy="338554"/>
          </a:xfrm>
          <a:prstGeom prst="rect">
            <a:avLst/>
          </a:prstGeom>
        </p:spPr>
        <p:txBody>
          <a:bodyPr wrap="none">
            <a:spAutoFit/>
          </a:bodyPr>
          <a:lstStyle/>
          <a:p>
            <a:pPr lvl="0" algn="ctr"/>
            <a:r>
              <a:rPr lang="en" altLang="zh-TW" sz="1600" b="1" dirty="0">
                <a:latin typeface="Arial" panose="020B0604020202020204" pitchFamily="34" charset="0"/>
                <a:ea typeface="Courier New"/>
                <a:cs typeface="Arial" panose="020B0604020202020204" pitchFamily="34" charset="0"/>
                <a:sym typeface="Courier New"/>
              </a:rPr>
              <a:t>location = </a:t>
            </a:r>
            <a:r>
              <a:rPr lang="en-US" altLang="zh-TW" sz="1600" b="1" dirty="0">
                <a:solidFill>
                  <a:srgbClr val="00B050"/>
                </a:solidFill>
                <a:latin typeface="Arial" panose="020B0604020202020204" pitchFamily="34" charset="0"/>
                <a:ea typeface="Courier New"/>
                <a:cs typeface="Arial" panose="020B0604020202020204" pitchFamily="34" charset="0"/>
                <a:sym typeface="Courier New"/>
              </a:rPr>
              <a:t>San Diego</a:t>
            </a:r>
            <a:endParaRPr lang="en" altLang="zh-TW" sz="1600" b="1" dirty="0">
              <a:solidFill>
                <a:srgbClr val="00B050"/>
              </a:solidFill>
              <a:latin typeface="Arial" panose="020B0604020202020204" pitchFamily="34" charset="0"/>
              <a:ea typeface="Courier New"/>
              <a:cs typeface="Arial" panose="020B0604020202020204" pitchFamily="34" charset="0"/>
              <a:sym typeface="Courier New"/>
            </a:endParaRPr>
          </a:p>
        </p:txBody>
      </p:sp>
      <p:sp>
        <p:nvSpPr>
          <p:cNvPr id="56" name="Arc 55"/>
          <p:cNvSpPr/>
          <p:nvPr/>
        </p:nvSpPr>
        <p:spPr>
          <a:xfrm>
            <a:off x="7433434" y="2552580"/>
            <a:ext cx="954990" cy="1083104"/>
          </a:xfrm>
          <a:prstGeom prst="arc">
            <a:avLst>
              <a:gd name="adj1" fmla="val 15663739"/>
              <a:gd name="adj2" fmla="val 453198"/>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Right Brace 17"/>
          <p:cNvSpPr/>
          <p:nvPr/>
        </p:nvSpPr>
        <p:spPr>
          <a:xfrm>
            <a:off x="7467200" y="2552580"/>
            <a:ext cx="201144" cy="847562"/>
          </a:xfrm>
          <a:prstGeom prst="rightBrace">
            <a:avLst/>
          </a:prstGeom>
          <a:noFill/>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Shape 83"/>
          <p:cNvSpPr txBox="1"/>
          <p:nvPr/>
        </p:nvSpPr>
        <p:spPr>
          <a:xfrm>
            <a:off x="7702540" y="4208152"/>
            <a:ext cx="1117932" cy="811712"/>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Yelp</a:t>
            </a:r>
            <a:br>
              <a:rPr lang="en" sz="1600" b="1" dirty="0">
                <a:latin typeface="Arial" panose="020B0604020202020204" pitchFamily="34" charset="0"/>
                <a:ea typeface="Comic Sans MS"/>
                <a:cs typeface="Arial" panose="020B0604020202020204" pitchFamily="34" charset="0"/>
                <a:sym typeface="Comic Sans MS"/>
              </a:rPr>
            </a:br>
            <a:r>
              <a:rPr lang="en" sz="1600" b="1" dirty="0">
                <a:latin typeface="Arial" panose="020B0604020202020204" pitchFamily="34" charset="0"/>
                <a:ea typeface="Comic Sans MS"/>
                <a:cs typeface="Arial" panose="020B0604020202020204" pitchFamily="34" charset="0"/>
                <a:sym typeface="Comic Sans MS"/>
              </a:rPr>
              <a:t>Search</a:t>
            </a:r>
            <a:br>
              <a:rPr lang="en" sz="1600" b="1" dirty="0">
                <a:latin typeface="Arial" panose="020B0604020202020204" pitchFamily="34" charset="0"/>
                <a:ea typeface="Comic Sans MS"/>
                <a:cs typeface="Arial" panose="020B0604020202020204" pitchFamily="34" charset="0"/>
                <a:sym typeface="Comic Sans MS"/>
              </a:rPr>
            </a:br>
            <a:r>
              <a:rPr lang="en" sz="1600" b="1" dirty="0">
                <a:latin typeface="Arial" panose="020B0604020202020204" pitchFamily="34" charset="0"/>
                <a:ea typeface="Comic Sans MS"/>
                <a:cs typeface="Arial" panose="020B0604020202020204" pitchFamily="34" charset="0"/>
                <a:sym typeface="Comic Sans MS"/>
              </a:rPr>
              <a:t>API 2.0</a:t>
            </a:r>
          </a:p>
        </p:txBody>
      </p:sp>
      <p:sp>
        <p:nvSpPr>
          <p:cNvPr id="61" name="Shape 86"/>
          <p:cNvSpPr/>
          <p:nvPr/>
        </p:nvSpPr>
        <p:spPr>
          <a:xfrm>
            <a:off x="5129020" y="3626841"/>
            <a:ext cx="2467316" cy="2073463"/>
          </a:xfrm>
          <a:prstGeom prst="roundRect">
            <a:avLst>
              <a:gd name="adj" fmla="val 16667"/>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Arc 61"/>
          <p:cNvSpPr/>
          <p:nvPr/>
        </p:nvSpPr>
        <p:spPr>
          <a:xfrm>
            <a:off x="7433434" y="4603321"/>
            <a:ext cx="954990" cy="1045603"/>
          </a:xfrm>
          <a:prstGeom prst="arc">
            <a:avLst>
              <a:gd name="adj1" fmla="val 647482"/>
              <a:gd name="adj2" fmla="val 5683483"/>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3" name="Shape 87"/>
          <p:cNvSpPr txBox="1"/>
          <p:nvPr/>
        </p:nvSpPr>
        <p:spPr>
          <a:xfrm>
            <a:off x="5220072" y="3957042"/>
            <a:ext cx="2899364" cy="1691882"/>
          </a:xfrm>
          <a:prstGeom prst="rect">
            <a:avLst/>
          </a:prstGeom>
          <a:noFill/>
          <a:ln>
            <a:noFill/>
          </a:ln>
        </p:spPr>
        <p:txBody>
          <a:bodyPr lIns="91425" tIns="91425" rIns="91425" bIns="91425" anchor="t" anchorCtr="0">
            <a:noAutofit/>
          </a:bodyPr>
          <a:lstStyle/>
          <a:p>
            <a:pPr lvl="0">
              <a:lnSpc>
                <a:spcPct val="141666"/>
              </a:lnSpc>
            </a:pPr>
            <a:r>
              <a:rPr lang="en" sz="1400" b="1" dirty="0">
                <a:solidFill>
                  <a:srgbClr val="204A87"/>
                </a:solidFill>
                <a:latin typeface="Courier New"/>
                <a:ea typeface="Courier New"/>
                <a:cs typeface="Courier New"/>
                <a:sym typeface="Courier New"/>
              </a:rPr>
              <a:t>{ ... "name"</a:t>
            </a:r>
            <a:r>
              <a:rPr lang="en" sz="1400" b="1" dirty="0">
                <a:solidFill>
                  <a:srgbClr val="000000"/>
                </a:solidFill>
                <a:latin typeface="Courier New"/>
                <a:ea typeface="Courier New"/>
                <a:cs typeface="Courier New"/>
                <a:sym typeface="Courier New"/>
              </a:rPr>
              <a:t>: </a:t>
            </a:r>
            <a:br>
              <a:rPr lang="en" sz="1400" b="1" dirty="0">
                <a:solidFill>
                  <a:srgbClr val="000000"/>
                </a:solidFill>
                <a:latin typeface="Courier New"/>
                <a:ea typeface="Courier New"/>
                <a:cs typeface="Courier New"/>
                <a:sym typeface="Courier New"/>
              </a:rPr>
            </a:br>
            <a:r>
              <a:rPr lang="en" sz="1400" b="1" dirty="0">
                <a:solidFill>
                  <a:srgbClr val="38761D"/>
                </a:solidFill>
                <a:latin typeface="Courier New"/>
                <a:ea typeface="Courier New"/>
                <a:cs typeface="Courier New"/>
                <a:sym typeface="Courier New"/>
              </a:rPr>
              <a:t>"</a:t>
            </a:r>
            <a:r>
              <a:rPr lang="en-US" sz="1400" b="1" dirty="0">
                <a:solidFill>
                  <a:srgbClr val="38761D"/>
                </a:solidFill>
                <a:latin typeface="Courier New"/>
                <a:ea typeface="Courier New"/>
                <a:cs typeface="Courier New"/>
                <a:sym typeface="Courier New"/>
              </a:rPr>
              <a:t>Mandarin Wok Restaurant”</a:t>
            </a:r>
            <a:r>
              <a:rPr lang="en" sz="1400" b="1" dirty="0">
                <a:solidFill>
                  <a:srgbClr val="000000"/>
                </a:solidFill>
                <a:latin typeface="Courier New"/>
                <a:ea typeface="Courier New"/>
                <a:cs typeface="Courier New"/>
                <a:sym typeface="Courier New"/>
              </a:rPr>
              <a:t>,...</a:t>
            </a:r>
            <a:br>
              <a:rPr lang="en" sz="1400" b="1" dirty="0">
                <a:solidFill>
                  <a:srgbClr val="000000"/>
                </a:solidFill>
                <a:latin typeface="Courier New"/>
                <a:ea typeface="Courier New"/>
                <a:cs typeface="Courier New"/>
                <a:sym typeface="Courier New"/>
              </a:rPr>
            </a:br>
            <a:r>
              <a:rPr lang="en" sz="1400" b="1" dirty="0">
                <a:solidFill>
                  <a:srgbClr val="204A87"/>
                </a:solidFill>
                <a:latin typeface="Courier New"/>
                <a:ea typeface="Courier New"/>
                <a:cs typeface="Courier New"/>
                <a:sym typeface="Courier New"/>
              </a:rPr>
              <a:t>"address"</a:t>
            </a:r>
            <a:r>
              <a:rPr lang="en" sz="1400" b="1" dirty="0">
                <a:solidFill>
                  <a:srgbClr val="000000"/>
                </a:solidFill>
                <a:latin typeface="Courier New"/>
                <a:ea typeface="Courier New"/>
                <a:cs typeface="Courier New"/>
                <a:sym typeface="Courier New"/>
              </a:rPr>
              <a:t>:</a:t>
            </a:r>
            <a:r>
              <a:rPr lang="en" sz="1400" b="1" dirty="0">
                <a:solidFill>
                  <a:srgbClr val="A40000"/>
                </a:solidFill>
                <a:latin typeface="Courier New"/>
                <a:ea typeface="Courier New"/>
                <a:cs typeface="Courier New"/>
                <a:sym typeface="Courier New"/>
              </a:rPr>
              <a:t>[</a:t>
            </a:r>
            <a:r>
              <a:rPr lang="en" sz="1400" b="1" dirty="0">
                <a:solidFill>
                  <a:srgbClr val="38761D"/>
                </a:solidFill>
                <a:latin typeface="Courier New"/>
                <a:ea typeface="Courier New"/>
                <a:cs typeface="Courier New"/>
                <a:sym typeface="Courier New"/>
              </a:rPr>
              <a:t>"</a:t>
            </a:r>
            <a:r>
              <a:rPr lang="en-US" sz="1400" b="1" dirty="0">
                <a:solidFill>
                  <a:srgbClr val="38761D"/>
                </a:solidFill>
                <a:latin typeface="Courier New"/>
                <a:ea typeface="Courier New"/>
                <a:cs typeface="Courier New"/>
                <a:sym typeface="Courier New"/>
              </a:rPr>
              <a:t>4227</a:t>
            </a:r>
            <a:br>
              <a:rPr lang="en-US" sz="1400" b="1" dirty="0">
                <a:solidFill>
                  <a:srgbClr val="38761D"/>
                </a:solidFill>
                <a:latin typeface="Courier New"/>
                <a:ea typeface="Courier New"/>
                <a:cs typeface="Courier New"/>
                <a:sym typeface="Courier New"/>
              </a:rPr>
            </a:br>
            <a:r>
              <a:rPr lang="en-US" sz="1400" b="1" dirty="0">
                <a:solidFill>
                  <a:srgbClr val="38761D"/>
                </a:solidFill>
                <a:latin typeface="Courier New"/>
                <a:ea typeface="Courier New"/>
                <a:cs typeface="Courier New"/>
                <a:sym typeface="Courier New"/>
              </a:rPr>
              <a:t>Balboa Ave”</a:t>
            </a:r>
            <a:r>
              <a:rPr lang="en" sz="1400" b="1" dirty="0">
                <a:solidFill>
                  <a:srgbClr val="000000"/>
                </a:solidFill>
                <a:latin typeface="Courier New"/>
                <a:ea typeface="Courier New"/>
                <a:cs typeface="Courier New"/>
                <a:sym typeface="Courier New"/>
              </a:rPr>
              <a:t>,</a:t>
            </a:r>
            <a:r>
              <a:rPr lang="en" sz="1400" b="1" dirty="0">
                <a:latin typeface="Courier New"/>
                <a:ea typeface="Courier New"/>
                <a:cs typeface="Courier New"/>
                <a:sym typeface="Courier New"/>
              </a:rPr>
              <a:t>...</a:t>
            </a:r>
            <a:r>
              <a:rPr lang="en" sz="1400" b="1" dirty="0">
                <a:solidFill>
                  <a:srgbClr val="A40000"/>
                </a:solidFill>
                <a:latin typeface="Courier New"/>
                <a:ea typeface="Courier New"/>
                <a:cs typeface="Courier New"/>
                <a:sym typeface="Courier New"/>
              </a:rPr>
              <a:t>]</a:t>
            </a:r>
            <a:r>
              <a:rPr lang="en" sz="1400" b="1" dirty="0">
                <a:solidFill>
                  <a:srgbClr val="000000"/>
                </a:solidFill>
                <a:latin typeface="Courier New"/>
                <a:ea typeface="Courier New"/>
                <a:cs typeface="Courier New"/>
                <a:sym typeface="Courier New"/>
              </a:rPr>
              <a:t>, …</a:t>
            </a:r>
            <a:r>
              <a:rPr lang="en" sz="1400" b="1" dirty="0">
                <a:solidFill>
                  <a:srgbClr val="073763"/>
                </a:solidFill>
                <a:latin typeface="Courier New"/>
                <a:ea typeface="Courier New"/>
                <a:cs typeface="Courier New"/>
                <a:sym typeface="Courier New"/>
              </a:rPr>
              <a:t>}</a:t>
            </a:r>
          </a:p>
        </p:txBody>
      </p:sp>
      <p:sp>
        <p:nvSpPr>
          <p:cNvPr id="64" name="Rectangle 63"/>
          <p:cNvSpPr/>
          <p:nvPr/>
        </p:nvSpPr>
        <p:spPr>
          <a:xfrm>
            <a:off x="5197641" y="3704708"/>
            <a:ext cx="742511" cy="338554"/>
          </a:xfrm>
          <a:prstGeom prst="rect">
            <a:avLst/>
          </a:prstGeom>
        </p:spPr>
        <p:txBody>
          <a:bodyPr wrap="none">
            <a:spAutoFit/>
          </a:bodyPr>
          <a:lstStyle/>
          <a:p>
            <a:pPr lvl="0" algn="ctr"/>
            <a:r>
              <a:rPr lang="en-US" altLang="zh-TW" sz="1600" b="1" dirty="0">
                <a:latin typeface="Arial" panose="020B0604020202020204" pitchFamily="34" charset="0"/>
                <a:ea typeface="Courier New"/>
                <a:cs typeface="Arial" panose="020B0604020202020204" pitchFamily="34" charset="0"/>
                <a:sym typeface="Courier New"/>
              </a:rPr>
              <a:t>JSON</a:t>
            </a:r>
            <a:endParaRPr lang="en" altLang="zh-TW" sz="1600" b="1" dirty="0">
              <a:latin typeface="Arial" panose="020B0604020202020204" pitchFamily="34" charset="0"/>
              <a:ea typeface="Courier New"/>
              <a:cs typeface="Arial" panose="020B0604020202020204" pitchFamily="34" charset="0"/>
              <a:sym typeface="Courier New"/>
            </a:endParaRPr>
          </a:p>
        </p:txBody>
      </p:sp>
      <p:sp>
        <p:nvSpPr>
          <p:cNvPr id="68" name="Shape 72"/>
          <p:cNvSpPr/>
          <p:nvPr/>
        </p:nvSpPr>
        <p:spPr>
          <a:xfrm>
            <a:off x="5129020" y="3848112"/>
            <a:ext cx="2387420" cy="1806427"/>
          </a:xfrm>
          <a:prstGeom prst="ellipse">
            <a:avLst/>
          </a:prstGeom>
          <a:noFill/>
          <a:ln w="28575" cap="flat">
            <a:solidFill>
              <a:srgbClr val="0070C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78" name="Shape 71"/>
          <p:cNvCxnSpPr>
            <a:stCxn id="68" idx="2"/>
          </p:cNvCxnSpPr>
          <p:nvPr/>
        </p:nvCxnSpPr>
        <p:spPr>
          <a:xfrm flipH="1">
            <a:off x="3835782" y="4751326"/>
            <a:ext cx="1293238" cy="218836"/>
          </a:xfrm>
          <a:prstGeom prst="straightConnector1">
            <a:avLst/>
          </a:prstGeom>
          <a:noFill/>
          <a:ln w="38100" cap="flat">
            <a:solidFill>
              <a:srgbClr val="0070C0"/>
            </a:solidFill>
            <a:prstDash val="solid"/>
            <a:round/>
            <a:headEnd type="none" w="lg" len="lg"/>
            <a:tailEnd type="triangle" w="lg" len="lg"/>
          </a:ln>
        </p:spPr>
      </p:cxnSp>
      <p:pic>
        <p:nvPicPr>
          <p:cNvPr id="77" name="Shape 73"/>
          <p:cNvPicPr preferRelativeResize="0"/>
          <p:nvPr/>
        </p:nvPicPr>
        <p:blipFill>
          <a:blip r:embed="rId5">
            <a:alphaModFix/>
          </a:blip>
          <a:stretch>
            <a:fillRect/>
          </a:stretch>
        </p:blipFill>
        <p:spPr>
          <a:xfrm>
            <a:off x="3967540" y="4598754"/>
            <a:ext cx="964500" cy="523758"/>
          </a:xfrm>
          <a:prstGeom prst="rect">
            <a:avLst/>
          </a:prstGeom>
          <a:noFill/>
          <a:ln>
            <a:noFill/>
          </a:ln>
        </p:spPr>
      </p:pic>
    </p:spTree>
    <p:extLst>
      <p:ext uri="{BB962C8B-B14F-4D97-AF65-F5344CB8AC3E}">
        <p14:creationId xmlns:p14="http://schemas.microsoft.com/office/powerpoint/2010/main" val="4145768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65F64DB-145C-401C-88F8-5E8765353C09}"/>
              </a:ext>
            </a:extLst>
          </p:cNvPr>
          <p:cNvSpPr/>
          <p:nvPr/>
        </p:nvSpPr>
        <p:spPr>
          <a:xfrm>
            <a:off x="4782444" y="1459540"/>
            <a:ext cx="4038028" cy="5975131"/>
          </a:xfrm>
          <a:prstGeom prst="roundRect">
            <a:avLst>
              <a:gd name="adj" fmla="val 6813"/>
            </a:avLst>
          </a:prstGeom>
          <a:solidFill>
            <a:schemeClr val="bg1"/>
          </a:solidFill>
          <a:ln w="57150">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38127" y="39271"/>
            <a:ext cx="7886700" cy="1325563"/>
          </a:xfrm>
        </p:spPr>
        <p:txBody>
          <a:bodyPr/>
          <a:lstStyle/>
          <a:p>
            <a:r>
              <a:rPr lang="en-US" altLang="zh-TW" b="1" dirty="0">
                <a:solidFill>
                  <a:srgbClr val="0070C0"/>
                </a:solidFill>
              </a:rPr>
              <a:t>Parameter</a:t>
            </a:r>
            <a:r>
              <a:rPr lang="en-US" altLang="zh-TW" b="1" dirty="0"/>
              <a:t> Extraction</a:t>
            </a:r>
            <a:endParaRPr lang="zh-TW" altLang="en-US" b="1" dirty="0"/>
          </a:p>
        </p:txBody>
      </p:sp>
      <p:grpSp>
        <p:nvGrpSpPr>
          <p:cNvPr id="6" name="Group 5"/>
          <p:cNvGrpSpPr/>
          <p:nvPr/>
        </p:nvGrpSpPr>
        <p:grpSpPr>
          <a:xfrm>
            <a:off x="5199765" y="2011227"/>
            <a:ext cx="2173188" cy="4869772"/>
            <a:chOff x="1187624" y="2060848"/>
            <a:chExt cx="2173188" cy="4869772"/>
          </a:xfrm>
        </p:grpSpPr>
        <p:sp>
          <p:nvSpPr>
            <p:cNvPr id="184" name="Shape 81"/>
            <p:cNvSpPr/>
            <p:nvPr/>
          </p:nvSpPr>
          <p:spPr>
            <a:xfrm>
              <a:off x="1197496" y="2060848"/>
              <a:ext cx="2160240" cy="38100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offset</a:t>
              </a:r>
            </a:p>
          </p:txBody>
        </p:sp>
        <p:sp>
          <p:nvSpPr>
            <p:cNvPr id="185" name="Shape 270"/>
            <p:cNvSpPr/>
            <p:nvPr/>
          </p:nvSpPr>
          <p:spPr>
            <a:xfrm>
              <a:off x="1197496" y="2564904"/>
              <a:ext cx="2160240" cy="368108"/>
            </a:xfrm>
            <a:prstGeom prst="roundRect">
              <a:avLst>
                <a:gd name="adj" fmla="val 16667"/>
              </a:avLst>
            </a:prstGeom>
            <a:solidFill>
              <a:schemeClr val="bg1"/>
            </a:solidFill>
            <a:ln w="57150" cap="flat" cmpd="sng">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term</a:t>
              </a:r>
            </a:p>
          </p:txBody>
        </p:sp>
        <p:sp>
          <p:nvSpPr>
            <p:cNvPr id="186" name="Shape 271"/>
            <p:cNvSpPr/>
            <p:nvPr/>
          </p:nvSpPr>
          <p:spPr>
            <a:xfrm>
              <a:off x="1200572" y="3050407"/>
              <a:ext cx="2160240" cy="378593"/>
            </a:xfrm>
            <a:prstGeom prst="roundRect">
              <a:avLst>
                <a:gd name="adj" fmla="val 16667"/>
              </a:avLst>
            </a:prstGeom>
            <a:solidFill>
              <a:schemeClr val="bg1"/>
            </a:solidFill>
            <a:ln w="57150" cap="flat" cmpd="sng">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location</a:t>
              </a:r>
            </a:p>
          </p:txBody>
        </p:sp>
        <p:sp>
          <p:nvSpPr>
            <p:cNvPr id="187" name="Shape 272"/>
            <p:cNvSpPr/>
            <p:nvPr/>
          </p:nvSpPr>
          <p:spPr>
            <a:xfrm>
              <a:off x="1200572" y="3573016"/>
              <a:ext cx="2160240" cy="36004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sw_latitude</a:t>
              </a:r>
            </a:p>
          </p:txBody>
        </p:sp>
        <p:sp>
          <p:nvSpPr>
            <p:cNvPr id="188" name="Shape 273"/>
            <p:cNvSpPr/>
            <p:nvPr/>
          </p:nvSpPr>
          <p:spPr>
            <a:xfrm>
              <a:off x="1200572" y="4556783"/>
              <a:ext cx="2160240" cy="384385"/>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sw_longitude</a:t>
              </a:r>
            </a:p>
          </p:txBody>
        </p:sp>
        <p:sp>
          <p:nvSpPr>
            <p:cNvPr id="189" name="Shape 274"/>
            <p:cNvSpPr/>
            <p:nvPr/>
          </p:nvSpPr>
          <p:spPr>
            <a:xfrm>
              <a:off x="1187624" y="4061503"/>
              <a:ext cx="2160240" cy="375609"/>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a:latin typeface="Courier New"/>
                  <a:ea typeface="Courier New"/>
                  <a:cs typeface="Courier New"/>
                  <a:sym typeface="Courier New"/>
                </a:rPr>
                <a:t>category_filter</a:t>
              </a:r>
            </a:p>
          </p:txBody>
        </p:sp>
        <p:sp>
          <p:nvSpPr>
            <p:cNvPr id="196" name="Shape 270"/>
            <p:cNvSpPr/>
            <p:nvPr/>
          </p:nvSpPr>
          <p:spPr>
            <a:xfrm>
              <a:off x="1187624" y="6085228"/>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a:latin typeface="Courier New"/>
                  <a:ea typeface="Courier New"/>
                  <a:cs typeface="Courier New"/>
                  <a:sym typeface="Courier New"/>
                </a:rPr>
                <a:t>accuracy</a:t>
              </a:r>
              <a:endParaRPr lang="en" sz="1600" b="1" dirty="0">
                <a:latin typeface="Courier New"/>
                <a:ea typeface="Courier New"/>
                <a:cs typeface="Courier New"/>
                <a:sym typeface="Courier New"/>
              </a:endParaRPr>
            </a:p>
          </p:txBody>
        </p:sp>
        <p:sp>
          <p:nvSpPr>
            <p:cNvPr id="197" name="Shape 270"/>
            <p:cNvSpPr/>
            <p:nvPr/>
          </p:nvSpPr>
          <p:spPr>
            <a:xfrm>
              <a:off x="1200572" y="5581172"/>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deals_filter</a:t>
              </a:r>
              <a:endParaRPr lang="en" sz="1600" b="1" dirty="0">
                <a:latin typeface="Courier New"/>
                <a:ea typeface="Courier New"/>
                <a:cs typeface="Courier New"/>
                <a:sym typeface="Courier New"/>
              </a:endParaRPr>
            </a:p>
          </p:txBody>
        </p:sp>
        <p:sp>
          <p:nvSpPr>
            <p:cNvPr id="198" name="Shape 270"/>
            <p:cNvSpPr/>
            <p:nvPr/>
          </p:nvSpPr>
          <p:spPr>
            <a:xfrm>
              <a:off x="1187624" y="5077116"/>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radius_filter</a:t>
              </a:r>
              <a:endParaRPr lang="en" sz="1600" b="1" dirty="0">
                <a:latin typeface="Courier New"/>
                <a:ea typeface="Courier New"/>
                <a:cs typeface="Courier New"/>
                <a:sym typeface="Courier New"/>
              </a:endParaRPr>
            </a:p>
          </p:txBody>
        </p:sp>
        <p:sp>
          <p:nvSpPr>
            <p:cNvPr id="12" name="Shape 80"/>
            <p:cNvSpPr/>
            <p:nvPr/>
          </p:nvSpPr>
          <p:spPr>
            <a:xfrm>
              <a:off x="1773560" y="6309320"/>
              <a:ext cx="915899" cy="621300"/>
            </a:xfrm>
            <a:prstGeom prst="roundRect">
              <a:avLst>
                <a:gd name="adj" fmla="val 16667"/>
              </a:avLst>
            </a:prstGeom>
            <a:noFill/>
            <a:ln>
              <a:noFill/>
            </a:ln>
          </p:spPr>
          <p:txBody>
            <a:bodyPr lIns="91425" tIns="91425" rIns="91425" bIns="91425" anchor="ctr" anchorCtr="0">
              <a:noAutofit/>
            </a:bodyPr>
            <a:lstStyle/>
            <a:p>
              <a:pPr lvl="0" algn="ctr" rtl="0">
                <a:spcBef>
                  <a:spcPts val="0"/>
                </a:spcBef>
                <a:buNone/>
              </a:pPr>
              <a:r>
                <a:rPr lang="en" sz="2400" b="1" dirty="0">
                  <a:solidFill>
                    <a:srgbClr val="7F6000"/>
                  </a:solidFill>
                  <a:latin typeface="Courier New"/>
                  <a:ea typeface="Courier New"/>
                  <a:cs typeface="Courier New"/>
                  <a:sym typeface="Courier New"/>
                </a:rPr>
                <a:t>...</a:t>
              </a:r>
            </a:p>
          </p:txBody>
        </p:sp>
      </p:grpSp>
      <p:pic>
        <p:nvPicPr>
          <p:cNvPr id="72" name="Shape 66">
            <a:extLst>
              <a:ext uri="{FF2B5EF4-FFF2-40B4-BE49-F238E27FC236}">
                <a16:creationId xmlns:a16="http://schemas.microsoft.com/office/drawing/2014/main" id="{02EB39BF-8901-4332-9B73-750941377BE7}"/>
              </a:ext>
            </a:extLst>
          </p:cNvPr>
          <p:cNvPicPr preferRelativeResize="0"/>
          <p:nvPr/>
        </p:nvPicPr>
        <p:blipFill>
          <a:blip r:embed="rId3">
            <a:alphaModFix/>
          </a:blip>
          <a:stretch>
            <a:fillRect/>
          </a:stretch>
        </p:blipFill>
        <p:spPr>
          <a:xfrm>
            <a:off x="323528" y="4153273"/>
            <a:ext cx="1116309" cy="1148919"/>
          </a:xfrm>
          <a:prstGeom prst="rect">
            <a:avLst/>
          </a:prstGeom>
          <a:noFill/>
          <a:ln>
            <a:noFill/>
          </a:ln>
        </p:spPr>
      </p:pic>
      <p:sp>
        <p:nvSpPr>
          <p:cNvPr id="73" name="Rounded Rectangular Callout 30">
            <a:extLst>
              <a:ext uri="{FF2B5EF4-FFF2-40B4-BE49-F238E27FC236}">
                <a16:creationId xmlns:a16="http://schemas.microsoft.com/office/drawing/2014/main" id="{9EE37A48-EFFD-463C-90D7-6F33D86A89A7}"/>
              </a:ext>
            </a:extLst>
          </p:cNvPr>
          <p:cNvSpPr/>
          <p:nvPr/>
        </p:nvSpPr>
        <p:spPr>
          <a:xfrm>
            <a:off x="460365" y="1660284"/>
            <a:ext cx="3546427" cy="1709998"/>
          </a:xfrm>
          <a:prstGeom prst="wedgeRoundRectCallout">
            <a:avLst>
              <a:gd name="adj1" fmla="val -36774"/>
              <a:gd name="adj2" fmla="val 90928"/>
              <a:gd name="adj3" fmla="val 16667"/>
            </a:avLst>
          </a:prstGeom>
          <a:solidFill>
            <a:schemeClr val="bg1"/>
          </a:solidFill>
          <a:ln w="57150">
            <a:solidFill>
              <a:schemeClr val="tx1"/>
            </a:solidFill>
            <a:prstDash val="sysDash"/>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Hi, I’m in </a:t>
            </a:r>
            <a:r>
              <a:rPr lang="en-US" altLang="zh-TW" sz="2400" b="1" u="sng" dirty="0">
                <a:solidFill>
                  <a:srgbClr val="00B050"/>
                </a:solidFill>
                <a:latin typeface="Arial" panose="020B0604020202020204" pitchFamily="34" charset="0"/>
                <a:ea typeface="Comic Sans MS"/>
                <a:cs typeface="Arial" panose="020B0604020202020204" pitchFamily="34" charset="0"/>
                <a:sym typeface="Comic Sans MS"/>
              </a:rPr>
              <a:t>San Diego</a:t>
            </a:r>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a:t>
            </a:r>
          </a:p>
          <a:p>
            <a:pPr lvl="0"/>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Any </a:t>
            </a:r>
            <a:r>
              <a:rPr lang="en" altLang="zh-TW" sz="2400" b="1" u="sng" dirty="0">
                <a:solidFill>
                  <a:srgbClr val="FF0000"/>
                </a:solidFill>
                <a:latin typeface="Arial" panose="020B0604020202020204" pitchFamily="34" charset="0"/>
                <a:ea typeface="Comic Sans MS"/>
                <a:cs typeface="Arial" panose="020B0604020202020204" pitchFamily="34" charset="0"/>
                <a:sym typeface="Comic Sans MS"/>
              </a:rPr>
              <a:t>Chinese</a:t>
            </a:r>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 restaurants here?</a:t>
            </a:r>
          </a:p>
        </p:txBody>
      </p:sp>
      <p:cxnSp>
        <p:nvCxnSpPr>
          <p:cNvPr id="74" name="Shape 71">
            <a:extLst>
              <a:ext uri="{FF2B5EF4-FFF2-40B4-BE49-F238E27FC236}">
                <a16:creationId xmlns:a16="http://schemas.microsoft.com/office/drawing/2014/main" id="{E450AE89-5BC4-4ECA-93B4-F0CE5285A4D7}"/>
              </a:ext>
            </a:extLst>
          </p:cNvPr>
          <p:cNvCxnSpPr>
            <a:cxnSpLocks/>
            <a:stCxn id="78" idx="5"/>
            <a:endCxn id="186" idx="1"/>
          </p:cNvCxnSpPr>
          <p:nvPr/>
        </p:nvCxnSpPr>
        <p:spPr>
          <a:xfrm>
            <a:off x="3479511" y="2308787"/>
            <a:ext cx="1733202" cy="881296"/>
          </a:xfrm>
          <a:prstGeom prst="straightConnector1">
            <a:avLst/>
          </a:prstGeom>
          <a:noFill/>
          <a:ln w="57150" cap="flat">
            <a:solidFill>
              <a:srgbClr val="00B050"/>
            </a:solidFill>
            <a:prstDash val="solid"/>
            <a:round/>
            <a:headEnd type="none" w="lg" len="lg"/>
            <a:tailEnd type="triangle" w="lg" len="lg"/>
          </a:ln>
        </p:spPr>
      </p:cxnSp>
      <p:sp>
        <p:nvSpPr>
          <p:cNvPr id="78" name="Shape 72">
            <a:extLst>
              <a:ext uri="{FF2B5EF4-FFF2-40B4-BE49-F238E27FC236}">
                <a16:creationId xmlns:a16="http://schemas.microsoft.com/office/drawing/2014/main" id="{DFF2C1AF-0B41-4398-AED6-F3FB3A5D3013}"/>
              </a:ext>
            </a:extLst>
          </p:cNvPr>
          <p:cNvSpPr/>
          <p:nvPr/>
        </p:nvSpPr>
        <p:spPr>
          <a:xfrm>
            <a:off x="1850287" y="1822466"/>
            <a:ext cx="1908755" cy="569761"/>
          </a:xfrm>
          <a:prstGeom prst="ellipse">
            <a:avLst/>
          </a:prstGeom>
          <a:noFill/>
          <a:ln w="57150" cap="flat">
            <a:solidFill>
              <a:srgbClr val="00B05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sp>
        <p:nvSpPr>
          <p:cNvPr id="80" name="Shape 72">
            <a:extLst>
              <a:ext uri="{FF2B5EF4-FFF2-40B4-BE49-F238E27FC236}">
                <a16:creationId xmlns:a16="http://schemas.microsoft.com/office/drawing/2014/main" id="{09F435D4-0AE5-4177-A643-65C4E6C3D303}"/>
              </a:ext>
            </a:extLst>
          </p:cNvPr>
          <p:cNvSpPr/>
          <p:nvPr/>
        </p:nvSpPr>
        <p:spPr>
          <a:xfrm>
            <a:off x="1113965" y="2281475"/>
            <a:ext cx="1544926" cy="569761"/>
          </a:xfrm>
          <a:prstGeom prst="ellipse">
            <a:avLst/>
          </a:prstGeom>
          <a:noFill/>
          <a:ln w="571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81" name="Picture 80" descr="C:\Users\windx0303\Dropbox\2015_HCOMP\slides\yelp-ios-app-icon.png">
            <a:extLst>
              <a:ext uri="{FF2B5EF4-FFF2-40B4-BE49-F238E27FC236}">
                <a16:creationId xmlns:a16="http://schemas.microsoft.com/office/drawing/2014/main" id="{CE8998EE-A8C8-4E16-AAF7-29E7F4AAAD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783" y="2857098"/>
            <a:ext cx="873706" cy="83268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E49BD01-F62B-4A77-BA5C-16474D606935}"/>
              </a:ext>
            </a:extLst>
          </p:cNvPr>
          <p:cNvSpPr txBox="1"/>
          <p:nvPr/>
        </p:nvSpPr>
        <p:spPr>
          <a:xfrm>
            <a:off x="5209637" y="1568726"/>
            <a:ext cx="2160240"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Parameters</a:t>
            </a:r>
          </a:p>
        </p:txBody>
      </p:sp>
      <p:sp>
        <p:nvSpPr>
          <p:cNvPr id="83" name="TextBox 82">
            <a:extLst>
              <a:ext uri="{FF2B5EF4-FFF2-40B4-BE49-F238E27FC236}">
                <a16:creationId xmlns:a16="http://schemas.microsoft.com/office/drawing/2014/main" id="{81CF517D-F6A8-45C7-BB4B-9B2E2A3C9ABE}"/>
              </a:ext>
            </a:extLst>
          </p:cNvPr>
          <p:cNvSpPr txBox="1"/>
          <p:nvPr/>
        </p:nvSpPr>
        <p:spPr>
          <a:xfrm>
            <a:off x="7003645" y="3738021"/>
            <a:ext cx="2160240"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Yelp </a:t>
            </a:r>
          </a:p>
          <a:p>
            <a:pPr algn="ctr"/>
            <a:r>
              <a:rPr lang="en-US" b="1" dirty="0">
                <a:latin typeface="Arial" panose="020B0604020202020204" pitchFamily="34" charset="0"/>
                <a:cs typeface="Arial" panose="020B0604020202020204" pitchFamily="34" charset="0"/>
              </a:rPr>
              <a:t>Search</a:t>
            </a:r>
          </a:p>
          <a:p>
            <a:pPr algn="ctr"/>
            <a:r>
              <a:rPr lang="en-US" b="1" dirty="0">
                <a:latin typeface="Arial" panose="020B0604020202020204" pitchFamily="34" charset="0"/>
                <a:cs typeface="Arial" panose="020B0604020202020204" pitchFamily="34" charset="0"/>
              </a:rPr>
              <a:t>API</a:t>
            </a:r>
          </a:p>
        </p:txBody>
      </p:sp>
      <p:sp>
        <p:nvSpPr>
          <p:cNvPr id="84" name="TextBox 83">
            <a:extLst>
              <a:ext uri="{FF2B5EF4-FFF2-40B4-BE49-F238E27FC236}">
                <a16:creationId xmlns:a16="http://schemas.microsoft.com/office/drawing/2014/main" id="{C530FF98-6039-479C-BB9E-67036196736C}"/>
              </a:ext>
            </a:extLst>
          </p:cNvPr>
          <p:cNvSpPr txBox="1"/>
          <p:nvPr/>
        </p:nvSpPr>
        <p:spPr>
          <a:xfrm>
            <a:off x="-198438" y="5339436"/>
            <a:ext cx="216024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User</a:t>
            </a:r>
          </a:p>
        </p:txBody>
      </p:sp>
      <p:cxnSp>
        <p:nvCxnSpPr>
          <p:cNvPr id="85" name="Shape 71">
            <a:extLst>
              <a:ext uri="{FF2B5EF4-FFF2-40B4-BE49-F238E27FC236}">
                <a16:creationId xmlns:a16="http://schemas.microsoft.com/office/drawing/2014/main" id="{074B45BF-425A-4E91-A274-D58A4FCCF969}"/>
              </a:ext>
            </a:extLst>
          </p:cNvPr>
          <p:cNvCxnSpPr>
            <a:cxnSpLocks/>
            <a:stCxn id="80" idx="6"/>
            <a:endCxn id="185" idx="1"/>
          </p:cNvCxnSpPr>
          <p:nvPr/>
        </p:nvCxnSpPr>
        <p:spPr>
          <a:xfrm>
            <a:off x="2658891" y="2566356"/>
            <a:ext cx="2550746" cy="132981"/>
          </a:xfrm>
          <a:prstGeom prst="straightConnector1">
            <a:avLst/>
          </a:prstGeom>
          <a:noFill/>
          <a:ln w="57150" cap="flat">
            <a:solidFill>
              <a:srgbClr val="FF0000"/>
            </a:solidFill>
            <a:prstDash val="solid"/>
            <a:round/>
            <a:headEnd type="none" w="lg" len="lg"/>
            <a:tailEnd type="triangle" w="lg" len="lg"/>
          </a:ln>
        </p:spPr>
      </p:cxnSp>
    </p:spTree>
    <p:extLst>
      <p:ext uri="{BB962C8B-B14F-4D97-AF65-F5344CB8AC3E}">
        <p14:creationId xmlns:p14="http://schemas.microsoft.com/office/powerpoint/2010/main" val="2973951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65F64DB-145C-401C-88F8-5E8765353C09}"/>
              </a:ext>
            </a:extLst>
          </p:cNvPr>
          <p:cNvSpPr/>
          <p:nvPr/>
        </p:nvSpPr>
        <p:spPr>
          <a:xfrm>
            <a:off x="4782444" y="1459540"/>
            <a:ext cx="4038028" cy="5975131"/>
          </a:xfrm>
          <a:prstGeom prst="roundRect">
            <a:avLst>
              <a:gd name="adj" fmla="val 6813"/>
            </a:avLst>
          </a:prstGeom>
          <a:solidFill>
            <a:schemeClr val="bg1"/>
          </a:solidFill>
          <a:ln w="57150">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38127" y="39271"/>
            <a:ext cx="7886700" cy="1325563"/>
          </a:xfrm>
        </p:spPr>
        <p:txBody>
          <a:bodyPr/>
          <a:lstStyle/>
          <a:p>
            <a:r>
              <a:rPr lang="en-US" altLang="zh-TW" b="1" dirty="0">
                <a:solidFill>
                  <a:srgbClr val="0070C0"/>
                </a:solidFill>
              </a:rPr>
              <a:t>Parameter</a:t>
            </a:r>
            <a:r>
              <a:rPr lang="en-US" altLang="zh-TW" b="1" dirty="0"/>
              <a:t> Extraction</a:t>
            </a:r>
            <a:endParaRPr lang="zh-TW" altLang="en-US" b="1" dirty="0"/>
          </a:p>
        </p:txBody>
      </p:sp>
      <p:grpSp>
        <p:nvGrpSpPr>
          <p:cNvPr id="6" name="Group 5"/>
          <p:cNvGrpSpPr/>
          <p:nvPr/>
        </p:nvGrpSpPr>
        <p:grpSpPr>
          <a:xfrm>
            <a:off x="5199765" y="2011227"/>
            <a:ext cx="2173188" cy="4869772"/>
            <a:chOff x="1187624" y="2060848"/>
            <a:chExt cx="2173188" cy="4869772"/>
          </a:xfrm>
        </p:grpSpPr>
        <p:sp>
          <p:nvSpPr>
            <p:cNvPr id="184" name="Shape 81"/>
            <p:cNvSpPr/>
            <p:nvPr/>
          </p:nvSpPr>
          <p:spPr>
            <a:xfrm>
              <a:off x="1197496" y="2060848"/>
              <a:ext cx="2160240" cy="38100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offset</a:t>
              </a:r>
            </a:p>
          </p:txBody>
        </p:sp>
        <p:sp>
          <p:nvSpPr>
            <p:cNvPr id="185" name="Shape 270"/>
            <p:cNvSpPr/>
            <p:nvPr/>
          </p:nvSpPr>
          <p:spPr>
            <a:xfrm>
              <a:off x="1197496" y="2564904"/>
              <a:ext cx="2160240" cy="368108"/>
            </a:xfrm>
            <a:prstGeom prst="roundRect">
              <a:avLst>
                <a:gd name="adj" fmla="val 16667"/>
              </a:avLst>
            </a:prstGeom>
            <a:solidFill>
              <a:schemeClr val="bg1"/>
            </a:solidFill>
            <a:ln w="57150" cap="flat" cmpd="sng">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term</a:t>
              </a:r>
            </a:p>
          </p:txBody>
        </p:sp>
        <p:sp>
          <p:nvSpPr>
            <p:cNvPr id="186" name="Shape 271"/>
            <p:cNvSpPr/>
            <p:nvPr/>
          </p:nvSpPr>
          <p:spPr>
            <a:xfrm>
              <a:off x="1200572" y="3050407"/>
              <a:ext cx="2160240" cy="378593"/>
            </a:xfrm>
            <a:prstGeom prst="roundRect">
              <a:avLst>
                <a:gd name="adj" fmla="val 16667"/>
              </a:avLst>
            </a:prstGeom>
            <a:solidFill>
              <a:schemeClr val="bg1"/>
            </a:solidFill>
            <a:ln w="57150" cap="flat" cmpd="sng">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location</a:t>
              </a:r>
            </a:p>
          </p:txBody>
        </p:sp>
        <p:sp>
          <p:nvSpPr>
            <p:cNvPr id="187" name="Shape 272"/>
            <p:cNvSpPr/>
            <p:nvPr/>
          </p:nvSpPr>
          <p:spPr>
            <a:xfrm>
              <a:off x="1200572" y="3573016"/>
              <a:ext cx="2160240" cy="36004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sw_latitude</a:t>
              </a:r>
            </a:p>
          </p:txBody>
        </p:sp>
        <p:sp>
          <p:nvSpPr>
            <p:cNvPr id="188" name="Shape 273"/>
            <p:cNvSpPr/>
            <p:nvPr/>
          </p:nvSpPr>
          <p:spPr>
            <a:xfrm>
              <a:off x="1200572" y="4556783"/>
              <a:ext cx="2160240" cy="384385"/>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sw_longitude</a:t>
              </a:r>
            </a:p>
          </p:txBody>
        </p:sp>
        <p:sp>
          <p:nvSpPr>
            <p:cNvPr id="189" name="Shape 274"/>
            <p:cNvSpPr/>
            <p:nvPr/>
          </p:nvSpPr>
          <p:spPr>
            <a:xfrm>
              <a:off x="1187624" y="4061503"/>
              <a:ext cx="2160240" cy="375609"/>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a:latin typeface="Courier New"/>
                  <a:ea typeface="Courier New"/>
                  <a:cs typeface="Courier New"/>
                  <a:sym typeface="Courier New"/>
                </a:rPr>
                <a:t>category_filter</a:t>
              </a:r>
            </a:p>
          </p:txBody>
        </p:sp>
        <p:sp>
          <p:nvSpPr>
            <p:cNvPr id="196" name="Shape 270"/>
            <p:cNvSpPr/>
            <p:nvPr/>
          </p:nvSpPr>
          <p:spPr>
            <a:xfrm>
              <a:off x="1187624" y="6085228"/>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a:latin typeface="Courier New"/>
                  <a:ea typeface="Courier New"/>
                  <a:cs typeface="Courier New"/>
                  <a:sym typeface="Courier New"/>
                </a:rPr>
                <a:t>accuracy</a:t>
              </a:r>
              <a:endParaRPr lang="en" sz="1600" b="1" dirty="0">
                <a:latin typeface="Courier New"/>
                <a:ea typeface="Courier New"/>
                <a:cs typeface="Courier New"/>
                <a:sym typeface="Courier New"/>
              </a:endParaRPr>
            </a:p>
          </p:txBody>
        </p:sp>
        <p:sp>
          <p:nvSpPr>
            <p:cNvPr id="197" name="Shape 270"/>
            <p:cNvSpPr/>
            <p:nvPr/>
          </p:nvSpPr>
          <p:spPr>
            <a:xfrm>
              <a:off x="1200572" y="5581172"/>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deals_filter</a:t>
              </a:r>
              <a:endParaRPr lang="en" sz="1600" b="1" dirty="0">
                <a:latin typeface="Courier New"/>
                <a:ea typeface="Courier New"/>
                <a:cs typeface="Courier New"/>
                <a:sym typeface="Courier New"/>
              </a:endParaRPr>
            </a:p>
          </p:txBody>
        </p:sp>
        <p:sp>
          <p:nvSpPr>
            <p:cNvPr id="198" name="Shape 270"/>
            <p:cNvSpPr/>
            <p:nvPr/>
          </p:nvSpPr>
          <p:spPr>
            <a:xfrm>
              <a:off x="1187624" y="5077116"/>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radius_filter</a:t>
              </a:r>
              <a:endParaRPr lang="en" sz="1600" b="1" dirty="0">
                <a:latin typeface="Courier New"/>
                <a:ea typeface="Courier New"/>
                <a:cs typeface="Courier New"/>
                <a:sym typeface="Courier New"/>
              </a:endParaRPr>
            </a:p>
          </p:txBody>
        </p:sp>
        <p:sp>
          <p:nvSpPr>
            <p:cNvPr id="12" name="Shape 80"/>
            <p:cNvSpPr/>
            <p:nvPr/>
          </p:nvSpPr>
          <p:spPr>
            <a:xfrm>
              <a:off x="1773560" y="6309320"/>
              <a:ext cx="915899" cy="621300"/>
            </a:xfrm>
            <a:prstGeom prst="roundRect">
              <a:avLst>
                <a:gd name="adj" fmla="val 16667"/>
              </a:avLst>
            </a:prstGeom>
            <a:noFill/>
            <a:ln>
              <a:noFill/>
            </a:ln>
          </p:spPr>
          <p:txBody>
            <a:bodyPr lIns="91425" tIns="91425" rIns="91425" bIns="91425" anchor="ctr" anchorCtr="0">
              <a:noAutofit/>
            </a:bodyPr>
            <a:lstStyle/>
            <a:p>
              <a:pPr lvl="0" algn="ctr" rtl="0">
                <a:spcBef>
                  <a:spcPts val="0"/>
                </a:spcBef>
                <a:buNone/>
              </a:pPr>
              <a:r>
                <a:rPr lang="en" sz="2400" b="1" dirty="0">
                  <a:solidFill>
                    <a:srgbClr val="7F6000"/>
                  </a:solidFill>
                  <a:latin typeface="Courier New"/>
                  <a:ea typeface="Courier New"/>
                  <a:cs typeface="Courier New"/>
                  <a:sym typeface="Courier New"/>
                </a:rPr>
                <a:t>...</a:t>
              </a:r>
            </a:p>
          </p:txBody>
        </p:sp>
      </p:grpSp>
      <p:pic>
        <p:nvPicPr>
          <p:cNvPr id="72" name="Shape 66">
            <a:extLst>
              <a:ext uri="{FF2B5EF4-FFF2-40B4-BE49-F238E27FC236}">
                <a16:creationId xmlns:a16="http://schemas.microsoft.com/office/drawing/2014/main" id="{02EB39BF-8901-4332-9B73-750941377BE7}"/>
              </a:ext>
            </a:extLst>
          </p:cNvPr>
          <p:cNvPicPr preferRelativeResize="0"/>
          <p:nvPr/>
        </p:nvPicPr>
        <p:blipFill>
          <a:blip r:embed="rId3">
            <a:alphaModFix/>
          </a:blip>
          <a:stretch>
            <a:fillRect/>
          </a:stretch>
        </p:blipFill>
        <p:spPr>
          <a:xfrm>
            <a:off x="323528" y="4153273"/>
            <a:ext cx="1116309" cy="1148919"/>
          </a:xfrm>
          <a:prstGeom prst="rect">
            <a:avLst/>
          </a:prstGeom>
          <a:noFill/>
          <a:ln>
            <a:noFill/>
          </a:ln>
        </p:spPr>
      </p:pic>
      <p:sp>
        <p:nvSpPr>
          <p:cNvPr id="73" name="Rounded Rectangular Callout 30">
            <a:extLst>
              <a:ext uri="{FF2B5EF4-FFF2-40B4-BE49-F238E27FC236}">
                <a16:creationId xmlns:a16="http://schemas.microsoft.com/office/drawing/2014/main" id="{9EE37A48-EFFD-463C-90D7-6F33D86A89A7}"/>
              </a:ext>
            </a:extLst>
          </p:cNvPr>
          <p:cNvSpPr/>
          <p:nvPr/>
        </p:nvSpPr>
        <p:spPr>
          <a:xfrm>
            <a:off x="460365" y="1660284"/>
            <a:ext cx="3546427" cy="1709998"/>
          </a:xfrm>
          <a:prstGeom prst="wedgeRoundRectCallout">
            <a:avLst>
              <a:gd name="adj1" fmla="val -36774"/>
              <a:gd name="adj2" fmla="val 90928"/>
              <a:gd name="adj3" fmla="val 16667"/>
            </a:avLst>
          </a:prstGeom>
          <a:solidFill>
            <a:schemeClr val="bg1"/>
          </a:solidFill>
          <a:ln w="57150">
            <a:solidFill>
              <a:schemeClr val="tx1"/>
            </a:solidFill>
            <a:prstDash val="sysDash"/>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Hi, I’m in </a:t>
            </a:r>
            <a:r>
              <a:rPr lang="en-US" altLang="zh-TW" sz="2400" b="1" u="sng" dirty="0">
                <a:solidFill>
                  <a:srgbClr val="00B050"/>
                </a:solidFill>
                <a:latin typeface="Arial" panose="020B0604020202020204" pitchFamily="34" charset="0"/>
                <a:ea typeface="Comic Sans MS"/>
                <a:cs typeface="Arial" panose="020B0604020202020204" pitchFamily="34" charset="0"/>
                <a:sym typeface="Comic Sans MS"/>
              </a:rPr>
              <a:t>San Diego</a:t>
            </a:r>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a:t>
            </a:r>
          </a:p>
          <a:p>
            <a:pPr lvl="0"/>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Any </a:t>
            </a:r>
            <a:r>
              <a:rPr lang="en" altLang="zh-TW" sz="2400" b="1" u="sng" dirty="0">
                <a:solidFill>
                  <a:srgbClr val="FF0000"/>
                </a:solidFill>
                <a:latin typeface="Arial" panose="020B0604020202020204" pitchFamily="34" charset="0"/>
                <a:ea typeface="Comic Sans MS"/>
                <a:cs typeface="Arial" panose="020B0604020202020204" pitchFamily="34" charset="0"/>
                <a:sym typeface="Comic Sans MS"/>
              </a:rPr>
              <a:t>Chinese</a:t>
            </a:r>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 restaurants here?</a:t>
            </a:r>
          </a:p>
        </p:txBody>
      </p:sp>
      <p:cxnSp>
        <p:nvCxnSpPr>
          <p:cNvPr id="74" name="Shape 71">
            <a:extLst>
              <a:ext uri="{FF2B5EF4-FFF2-40B4-BE49-F238E27FC236}">
                <a16:creationId xmlns:a16="http://schemas.microsoft.com/office/drawing/2014/main" id="{E450AE89-5BC4-4ECA-93B4-F0CE5285A4D7}"/>
              </a:ext>
            </a:extLst>
          </p:cNvPr>
          <p:cNvCxnSpPr>
            <a:cxnSpLocks/>
            <a:stCxn id="78" idx="5"/>
            <a:endCxn id="186" idx="1"/>
          </p:cNvCxnSpPr>
          <p:nvPr/>
        </p:nvCxnSpPr>
        <p:spPr>
          <a:xfrm>
            <a:off x="3479511" y="2308787"/>
            <a:ext cx="1733202" cy="881296"/>
          </a:xfrm>
          <a:prstGeom prst="straightConnector1">
            <a:avLst/>
          </a:prstGeom>
          <a:noFill/>
          <a:ln w="57150" cap="flat">
            <a:solidFill>
              <a:srgbClr val="00B050"/>
            </a:solidFill>
            <a:prstDash val="solid"/>
            <a:round/>
            <a:headEnd type="none" w="lg" len="lg"/>
            <a:tailEnd type="triangle" w="lg" len="lg"/>
          </a:ln>
        </p:spPr>
      </p:cxnSp>
      <p:sp>
        <p:nvSpPr>
          <p:cNvPr id="78" name="Shape 72">
            <a:extLst>
              <a:ext uri="{FF2B5EF4-FFF2-40B4-BE49-F238E27FC236}">
                <a16:creationId xmlns:a16="http://schemas.microsoft.com/office/drawing/2014/main" id="{DFF2C1AF-0B41-4398-AED6-F3FB3A5D3013}"/>
              </a:ext>
            </a:extLst>
          </p:cNvPr>
          <p:cNvSpPr/>
          <p:nvPr/>
        </p:nvSpPr>
        <p:spPr>
          <a:xfrm>
            <a:off x="1850287" y="1822466"/>
            <a:ext cx="1908755" cy="569761"/>
          </a:xfrm>
          <a:prstGeom prst="ellipse">
            <a:avLst/>
          </a:prstGeom>
          <a:noFill/>
          <a:ln w="57150" cap="flat">
            <a:solidFill>
              <a:srgbClr val="00B05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sp>
        <p:nvSpPr>
          <p:cNvPr id="80" name="Shape 72">
            <a:extLst>
              <a:ext uri="{FF2B5EF4-FFF2-40B4-BE49-F238E27FC236}">
                <a16:creationId xmlns:a16="http://schemas.microsoft.com/office/drawing/2014/main" id="{09F435D4-0AE5-4177-A643-65C4E6C3D303}"/>
              </a:ext>
            </a:extLst>
          </p:cNvPr>
          <p:cNvSpPr/>
          <p:nvPr/>
        </p:nvSpPr>
        <p:spPr>
          <a:xfrm>
            <a:off x="1113965" y="2281475"/>
            <a:ext cx="1544926" cy="569761"/>
          </a:xfrm>
          <a:prstGeom prst="ellipse">
            <a:avLst/>
          </a:prstGeom>
          <a:noFill/>
          <a:ln w="571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81" name="Picture 80" descr="C:\Users\windx0303\Dropbox\2015_HCOMP\slides\yelp-ios-app-icon.png">
            <a:extLst>
              <a:ext uri="{FF2B5EF4-FFF2-40B4-BE49-F238E27FC236}">
                <a16:creationId xmlns:a16="http://schemas.microsoft.com/office/drawing/2014/main" id="{CE8998EE-A8C8-4E16-AAF7-29E7F4AAAD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783" y="2857098"/>
            <a:ext cx="873706" cy="83268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E49BD01-F62B-4A77-BA5C-16474D606935}"/>
              </a:ext>
            </a:extLst>
          </p:cNvPr>
          <p:cNvSpPr txBox="1"/>
          <p:nvPr/>
        </p:nvSpPr>
        <p:spPr>
          <a:xfrm>
            <a:off x="5209637" y="1568726"/>
            <a:ext cx="2160240"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Parameters</a:t>
            </a:r>
          </a:p>
        </p:txBody>
      </p:sp>
      <p:sp>
        <p:nvSpPr>
          <p:cNvPr id="83" name="TextBox 82">
            <a:extLst>
              <a:ext uri="{FF2B5EF4-FFF2-40B4-BE49-F238E27FC236}">
                <a16:creationId xmlns:a16="http://schemas.microsoft.com/office/drawing/2014/main" id="{81CF517D-F6A8-45C7-BB4B-9B2E2A3C9ABE}"/>
              </a:ext>
            </a:extLst>
          </p:cNvPr>
          <p:cNvSpPr txBox="1"/>
          <p:nvPr/>
        </p:nvSpPr>
        <p:spPr>
          <a:xfrm>
            <a:off x="7003645" y="3738021"/>
            <a:ext cx="2160240"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Yelp </a:t>
            </a:r>
          </a:p>
          <a:p>
            <a:pPr algn="ctr"/>
            <a:r>
              <a:rPr lang="en-US" b="1" dirty="0">
                <a:latin typeface="Arial" panose="020B0604020202020204" pitchFamily="34" charset="0"/>
                <a:cs typeface="Arial" panose="020B0604020202020204" pitchFamily="34" charset="0"/>
              </a:rPr>
              <a:t>Search</a:t>
            </a:r>
          </a:p>
          <a:p>
            <a:pPr algn="ctr"/>
            <a:r>
              <a:rPr lang="en-US" b="1" dirty="0">
                <a:latin typeface="Arial" panose="020B0604020202020204" pitchFamily="34" charset="0"/>
                <a:cs typeface="Arial" panose="020B0604020202020204" pitchFamily="34" charset="0"/>
              </a:rPr>
              <a:t>API</a:t>
            </a:r>
          </a:p>
        </p:txBody>
      </p:sp>
      <p:sp>
        <p:nvSpPr>
          <p:cNvPr id="84" name="TextBox 83">
            <a:extLst>
              <a:ext uri="{FF2B5EF4-FFF2-40B4-BE49-F238E27FC236}">
                <a16:creationId xmlns:a16="http://schemas.microsoft.com/office/drawing/2014/main" id="{C530FF98-6039-479C-BB9E-67036196736C}"/>
              </a:ext>
            </a:extLst>
          </p:cNvPr>
          <p:cNvSpPr txBox="1"/>
          <p:nvPr/>
        </p:nvSpPr>
        <p:spPr>
          <a:xfrm>
            <a:off x="-198438" y="5339436"/>
            <a:ext cx="216024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User</a:t>
            </a:r>
          </a:p>
        </p:txBody>
      </p:sp>
      <p:cxnSp>
        <p:nvCxnSpPr>
          <p:cNvPr id="85" name="Shape 71">
            <a:extLst>
              <a:ext uri="{FF2B5EF4-FFF2-40B4-BE49-F238E27FC236}">
                <a16:creationId xmlns:a16="http://schemas.microsoft.com/office/drawing/2014/main" id="{074B45BF-425A-4E91-A274-D58A4FCCF969}"/>
              </a:ext>
            </a:extLst>
          </p:cNvPr>
          <p:cNvCxnSpPr>
            <a:cxnSpLocks/>
            <a:stCxn id="80" idx="6"/>
            <a:endCxn id="185" idx="1"/>
          </p:cNvCxnSpPr>
          <p:nvPr/>
        </p:nvCxnSpPr>
        <p:spPr>
          <a:xfrm>
            <a:off x="2658891" y="2566356"/>
            <a:ext cx="2550746" cy="132981"/>
          </a:xfrm>
          <a:prstGeom prst="straightConnector1">
            <a:avLst/>
          </a:prstGeom>
          <a:noFill/>
          <a:ln w="57150" cap="flat">
            <a:solidFill>
              <a:srgbClr val="FF0000"/>
            </a:solidFill>
            <a:prstDash val="solid"/>
            <a:round/>
            <a:headEnd type="none" w="lg" len="lg"/>
            <a:tailEnd type="triangle" w="lg" len="lg"/>
          </a:ln>
        </p:spPr>
      </p:cxnSp>
      <p:sp>
        <p:nvSpPr>
          <p:cNvPr id="86" name="TextBox 85">
            <a:extLst>
              <a:ext uri="{FF2B5EF4-FFF2-40B4-BE49-F238E27FC236}">
                <a16:creationId xmlns:a16="http://schemas.microsoft.com/office/drawing/2014/main" id="{1B8130C0-71F5-4DF3-B196-881AE992E550}"/>
              </a:ext>
            </a:extLst>
          </p:cNvPr>
          <p:cNvSpPr txBox="1"/>
          <p:nvPr/>
        </p:nvSpPr>
        <p:spPr>
          <a:xfrm>
            <a:off x="1886428" y="3462782"/>
            <a:ext cx="2356423" cy="707886"/>
          </a:xfrm>
          <a:prstGeom prst="rect">
            <a:avLst/>
          </a:prstGeom>
          <a:noFill/>
        </p:spPr>
        <p:txBody>
          <a:bodyPr wrap="square" rtlCol="0">
            <a:spAutoFit/>
          </a:bodyPr>
          <a:lstStyle/>
          <a:p>
            <a:r>
              <a:rPr lang="en-US" altLang="zh-TW" sz="2000" b="1" dirty="0">
                <a:latin typeface="Arial" panose="020B0604020202020204" pitchFamily="34" charset="0"/>
                <a:cs typeface="Arial" panose="020B0604020202020204" pitchFamily="34" charset="0"/>
              </a:rPr>
              <a:t>1. How to extract parameters?</a:t>
            </a:r>
            <a:endParaRPr lang="zh-TW" altLang="en-US" sz="2000" b="1"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1AE2EE17-23E5-4D4C-BF4B-7BCFCAAA50F6}"/>
              </a:ext>
            </a:extLst>
          </p:cNvPr>
          <p:cNvSpPr txBox="1"/>
          <p:nvPr/>
        </p:nvSpPr>
        <p:spPr>
          <a:xfrm>
            <a:off x="684279" y="5511775"/>
            <a:ext cx="4017476" cy="707886"/>
          </a:xfrm>
          <a:prstGeom prst="rect">
            <a:avLst/>
          </a:prstGeom>
          <a:noFill/>
        </p:spPr>
        <p:txBody>
          <a:bodyPr wrap="square" rtlCol="0">
            <a:spAutoFit/>
          </a:bodyPr>
          <a:lstStyle/>
          <a:p>
            <a:pPr algn="r"/>
            <a:r>
              <a:rPr lang="en-US" altLang="zh-TW" sz="2000" b="1" dirty="0">
                <a:solidFill>
                  <a:srgbClr val="C00000"/>
                </a:solidFill>
                <a:latin typeface="Arial" panose="020B0604020202020204" pitchFamily="34" charset="0"/>
                <a:cs typeface="Arial" panose="020B0604020202020204" pitchFamily="34" charset="0"/>
              </a:rPr>
              <a:t>2. Which parameters</a:t>
            </a:r>
          </a:p>
          <a:p>
            <a:pPr algn="r"/>
            <a:r>
              <a:rPr lang="en-US" altLang="zh-TW" sz="2000" b="1" dirty="0">
                <a:solidFill>
                  <a:srgbClr val="C00000"/>
                </a:solidFill>
                <a:latin typeface="Arial" panose="020B0604020202020204" pitchFamily="34" charset="0"/>
                <a:cs typeface="Arial" panose="020B0604020202020204" pitchFamily="34" charset="0"/>
              </a:rPr>
              <a:t>to use?</a:t>
            </a:r>
            <a:endParaRPr lang="zh-TW" altLang="en-US" sz="20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5835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65F64DB-145C-401C-88F8-5E8765353C09}"/>
              </a:ext>
            </a:extLst>
          </p:cNvPr>
          <p:cNvSpPr/>
          <p:nvPr/>
        </p:nvSpPr>
        <p:spPr>
          <a:xfrm>
            <a:off x="4782444" y="1459540"/>
            <a:ext cx="4038028" cy="5975131"/>
          </a:xfrm>
          <a:prstGeom prst="roundRect">
            <a:avLst>
              <a:gd name="adj" fmla="val 6813"/>
            </a:avLst>
          </a:prstGeom>
          <a:solidFill>
            <a:schemeClr val="bg1"/>
          </a:solidFill>
          <a:ln w="57150">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38127" y="39271"/>
            <a:ext cx="7886700" cy="1325563"/>
          </a:xfrm>
        </p:spPr>
        <p:txBody>
          <a:bodyPr/>
          <a:lstStyle/>
          <a:p>
            <a:r>
              <a:rPr lang="en-US" altLang="zh-TW" dirty="0"/>
              <a:t>How to </a:t>
            </a:r>
            <a:r>
              <a:rPr lang="en-US" altLang="zh-TW" dirty="0">
                <a:solidFill>
                  <a:srgbClr val="0070C0"/>
                </a:solidFill>
              </a:rPr>
              <a:t>Extract</a:t>
            </a:r>
            <a:r>
              <a:rPr lang="en-US" altLang="zh-TW" dirty="0"/>
              <a:t> Parameters?</a:t>
            </a:r>
          </a:p>
        </p:txBody>
      </p:sp>
      <p:grpSp>
        <p:nvGrpSpPr>
          <p:cNvPr id="6" name="Group 5"/>
          <p:cNvGrpSpPr/>
          <p:nvPr/>
        </p:nvGrpSpPr>
        <p:grpSpPr>
          <a:xfrm>
            <a:off x="5199765" y="2011227"/>
            <a:ext cx="2173188" cy="4869772"/>
            <a:chOff x="1187624" y="2060848"/>
            <a:chExt cx="2173188" cy="4869772"/>
          </a:xfrm>
        </p:grpSpPr>
        <p:sp>
          <p:nvSpPr>
            <p:cNvPr id="184" name="Shape 81"/>
            <p:cNvSpPr/>
            <p:nvPr/>
          </p:nvSpPr>
          <p:spPr>
            <a:xfrm>
              <a:off x="1197496" y="2060848"/>
              <a:ext cx="2160240" cy="38100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offset</a:t>
              </a:r>
            </a:p>
          </p:txBody>
        </p:sp>
        <p:sp>
          <p:nvSpPr>
            <p:cNvPr id="185" name="Shape 270"/>
            <p:cNvSpPr/>
            <p:nvPr/>
          </p:nvSpPr>
          <p:spPr>
            <a:xfrm>
              <a:off x="1197496" y="2564904"/>
              <a:ext cx="2160240" cy="368108"/>
            </a:xfrm>
            <a:prstGeom prst="roundRect">
              <a:avLst>
                <a:gd name="adj" fmla="val 16667"/>
              </a:avLst>
            </a:prstGeom>
            <a:solidFill>
              <a:schemeClr val="bg1"/>
            </a:solidFill>
            <a:ln w="57150" cap="flat" cmpd="sng">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term</a:t>
              </a:r>
            </a:p>
          </p:txBody>
        </p:sp>
        <p:sp>
          <p:nvSpPr>
            <p:cNvPr id="186" name="Shape 271"/>
            <p:cNvSpPr/>
            <p:nvPr/>
          </p:nvSpPr>
          <p:spPr>
            <a:xfrm>
              <a:off x="1200572" y="3050407"/>
              <a:ext cx="2160240" cy="378593"/>
            </a:xfrm>
            <a:prstGeom prst="roundRect">
              <a:avLst>
                <a:gd name="adj" fmla="val 16667"/>
              </a:avLst>
            </a:prstGeom>
            <a:solidFill>
              <a:schemeClr val="bg1"/>
            </a:solidFill>
            <a:ln w="57150" cap="flat" cmpd="sng">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location</a:t>
              </a:r>
            </a:p>
          </p:txBody>
        </p:sp>
        <p:sp>
          <p:nvSpPr>
            <p:cNvPr id="187" name="Shape 272"/>
            <p:cNvSpPr/>
            <p:nvPr/>
          </p:nvSpPr>
          <p:spPr>
            <a:xfrm>
              <a:off x="1200572" y="3573016"/>
              <a:ext cx="2160240" cy="36004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sw_latitude</a:t>
              </a:r>
            </a:p>
          </p:txBody>
        </p:sp>
        <p:sp>
          <p:nvSpPr>
            <p:cNvPr id="188" name="Shape 273"/>
            <p:cNvSpPr/>
            <p:nvPr/>
          </p:nvSpPr>
          <p:spPr>
            <a:xfrm>
              <a:off x="1200572" y="4556783"/>
              <a:ext cx="2160240" cy="384385"/>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sw_longitude</a:t>
              </a:r>
            </a:p>
          </p:txBody>
        </p:sp>
        <p:sp>
          <p:nvSpPr>
            <p:cNvPr id="189" name="Shape 274"/>
            <p:cNvSpPr/>
            <p:nvPr/>
          </p:nvSpPr>
          <p:spPr>
            <a:xfrm>
              <a:off x="1187624" y="4061503"/>
              <a:ext cx="2160240" cy="375609"/>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a:latin typeface="Courier New"/>
                  <a:ea typeface="Courier New"/>
                  <a:cs typeface="Courier New"/>
                  <a:sym typeface="Courier New"/>
                </a:rPr>
                <a:t>category_filter</a:t>
              </a:r>
            </a:p>
          </p:txBody>
        </p:sp>
        <p:sp>
          <p:nvSpPr>
            <p:cNvPr id="196" name="Shape 270"/>
            <p:cNvSpPr/>
            <p:nvPr/>
          </p:nvSpPr>
          <p:spPr>
            <a:xfrm>
              <a:off x="1187624" y="6085228"/>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a:latin typeface="Courier New"/>
                  <a:ea typeface="Courier New"/>
                  <a:cs typeface="Courier New"/>
                  <a:sym typeface="Courier New"/>
                </a:rPr>
                <a:t>accuracy</a:t>
              </a:r>
              <a:endParaRPr lang="en" sz="1600" b="1" dirty="0">
                <a:latin typeface="Courier New"/>
                <a:ea typeface="Courier New"/>
                <a:cs typeface="Courier New"/>
                <a:sym typeface="Courier New"/>
              </a:endParaRPr>
            </a:p>
          </p:txBody>
        </p:sp>
        <p:sp>
          <p:nvSpPr>
            <p:cNvPr id="197" name="Shape 270"/>
            <p:cNvSpPr/>
            <p:nvPr/>
          </p:nvSpPr>
          <p:spPr>
            <a:xfrm>
              <a:off x="1200572" y="5581172"/>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deals_filter</a:t>
              </a:r>
              <a:endParaRPr lang="en" sz="1600" b="1" dirty="0">
                <a:latin typeface="Courier New"/>
                <a:ea typeface="Courier New"/>
                <a:cs typeface="Courier New"/>
                <a:sym typeface="Courier New"/>
              </a:endParaRPr>
            </a:p>
          </p:txBody>
        </p:sp>
        <p:sp>
          <p:nvSpPr>
            <p:cNvPr id="198" name="Shape 270"/>
            <p:cNvSpPr/>
            <p:nvPr/>
          </p:nvSpPr>
          <p:spPr>
            <a:xfrm>
              <a:off x="1187624" y="5077116"/>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radius_filter</a:t>
              </a:r>
              <a:endParaRPr lang="en" sz="1600" b="1" dirty="0">
                <a:latin typeface="Courier New"/>
                <a:ea typeface="Courier New"/>
                <a:cs typeface="Courier New"/>
                <a:sym typeface="Courier New"/>
              </a:endParaRPr>
            </a:p>
          </p:txBody>
        </p:sp>
        <p:sp>
          <p:nvSpPr>
            <p:cNvPr id="12" name="Shape 80"/>
            <p:cNvSpPr/>
            <p:nvPr/>
          </p:nvSpPr>
          <p:spPr>
            <a:xfrm>
              <a:off x="1773560" y="6309320"/>
              <a:ext cx="915899" cy="621300"/>
            </a:xfrm>
            <a:prstGeom prst="roundRect">
              <a:avLst>
                <a:gd name="adj" fmla="val 16667"/>
              </a:avLst>
            </a:prstGeom>
            <a:noFill/>
            <a:ln>
              <a:noFill/>
            </a:ln>
          </p:spPr>
          <p:txBody>
            <a:bodyPr lIns="91425" tIns="91425" rIns="91425" bIns="91425" anchor="ctr" anchorCtr="0">
              <a:noAutofit/>
            </a:bodyPr>
            <a:lstStyle/>
            <a:p>
              <a:pPr lvl="0" algn="ctr" rtl="0">
                <a:spcBef>
                  <a:spcPts val="0"/>
                </a:spcBef>
                <a:buNone/>
              </a:pPr>
              <a:r>
                <a:rPr lang="en" sz="2400" b="1" dirty="0">
                  <a:solidFill>
                    <a:srgbClr val="7F6000"/>
                  </a:solidFill>
                  <a:latin typeface="Courier New"/>
                  <a:ea typeface="Courier New"/>
                  <a:cs typeface="Courier New"/>
                  <a:sym typeface="Courier New"/>
                </a:rPr>
                <a:t>...</a:t>
              </a:r>
            </a:p>
          </p:txBody>
        </p:sp>
      </p:grpSp>
      <p:pic>
        <p:nvPicPr>
          <p:cNvPr id="72" name="Shape 66">
            <a:extLst>
              <a:ext uri="{FF2B5EF4-FFF2-40B4-BE49-F238E27FC236}">
                <a16:creationId xmlns:a16="http://schemas.microsoft.com/office/drawing/2014/main" id="{02EB39BF-8901-4332-9B73-750941377BE7}"/>
              </a:ext>
            </a:extLst>
          </p:cNvPr>
          <p:cNvPicPr preferRelativeResize="0"/>
          <p:nvPr/>
        </p:nvPicPr>
        <p:blipFill>
          <a:blip r:embed="rId3">
            <a:alphaModFix/>
          </a:blip>
          <a:stretch>
            <a:fillRect/>
          </a:stretch>
        </p:blipFill>
        <p:spPr>
          <a:xfrm>
            <a:off x="323528" y="4153273"/>
            <a:ext cx="1116309" cy="1148919"/>
          </a:xfrm>
          <a:prstGeom prst="rect">
            <a:avLst/>
          </a:prstGeom>
          <a:noFill/>
          <a:ln>
            <a:noFill/>
          </a:ln>
        </p:spPr>
      </p:pic>
      <p:sp>
        <p:nvSpPr>
          <p:cNvPr id="73" name="Rounded Rectangular Callout 30">
            <a:extLst>
              <a:ext uri="{FF2B5EF4-FFF2-40B4-BE49-F238E27FC236}">
                <a16:creationId xmlns:a16="http://schemas.microsoft.com/office/drawing/2014/main" id="{9EE37A48-EFFD-463C-90D7-6F33D86A89A7}"/>
              </a:ext>
            </a:extLst>
          </p:cNvPr>
          <p:cNvSpPr/>
          <p:nvPr/>
        </p:nvSpPr>
        <p:spPr>
          <a:xfrm>
            <a:off x="460365" y="1660284"/>
            <a:ext cx="3546427" cy="1709998"/>
          </a:xfrm>
          <a:prstGeom prst="wedgeRoundRectCallout">
            <a:avLst>
              <a:gd name="adj1" fmla="val -36774"/>
              <a:gd name="adj2" fmla="val 90928"/>
              <a:gd name="adj3" fmla="val 16667"/>
            </a:avLst>
          </a:prstGeom>
          <a:solidFill>
            <a:schemeClr val="bg1"/>
          </a:solidFill>
          <a:ln w="57150">
            <a:solidFill>
              <a:schemeClr val="tx1"/>
            </a:solidFill>
            <a:prstDash val="sysDash"/>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Hi, I’m in </a:t>
            </a:r>
            <a:r>
              <a:rPr lang="en-US" altLang="zh-TW" sz="2400" b="1" u="sng" dirty="0">
                <a:solidFill>
                  <a:srgbClr val="00B050"/>
                </a:solidFill>
                <a:latin typeface="Arial" panose="020B0604020202020204" pitchFamily="34" charset="0"/>
                <a:ea typeface="Comic Sans MS"/>
                <a:cs typeface="Arial" panose="020B0604020202020204" pitchFamily="34" charset="0"/>
                <a:sym typeface="Comic Sans MS"/>
              </a:rPr>
              <a:t>San Diego</a:t>
            </a:r>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a:t>
            </a:r>
          </a:p>
          <a:p>
            <a:pPr lvl="0"/>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Any </a:t>
            </a:r>
            <a:r>
              <a:rPr lang="en" altLang="zh-TW" sz="2400" b="1" u="sng" dirty="0">
                <a:solidFill>
                  <a:srgbClr val="FF0000"/>
                </a:solidFill>
                <a:latin typeface="Arial" panose="020B0604020202020204" pitchFamily="34" charset="0"/>
                <a:ea typeface="Comic Sans MS"/>
                <a:cs typeface="Arial" panose="020B0604020202020204" pitchFamily="34" charset="0"/>
                <a:sym typeface="Comic Sans MS"/>
              </a:rPr>
              <a:t>Chinese</a:t>
            </a:r>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 restaurants here?</a:t>
            </a:r>
          </a:p>
        </p:txBody>
      </p:sp>
      <p:cxnSp>
        <p:nvCxnSpPr>
          <p:cNvPr id="74" name="Shape 71">
            <a:extLst>
              <a:ext uri="{FF2B5EF4-FFF2-40B4-BE49-F238E27FC236}">
                <a16:creationId xmlns:a16="http://schemas.microsoft.com/office/drawing/2014/main" id="{E450AE89-5BC4-4ECA-93B4-F0CE5285A4D7}"/>
              </a:ext>
            </a:extLst>
          </p:cNvPr>
          <p:cNvCxnSpPr>
            <a:cxnSpLocks/>
            <a:stCxn id="78" idx="5"/>
            <a:endCxn id="186" idx="1"/>
          </p:cNvCxnSpPr>
          <p:nvPr/>
        </p:nvCxnSpPr>
        <p:spPr>
          <a:xfrm>
            <a:off x="3479511" y="2308787"/>
            <a:ext cx="1733202" cy="881296"/>
          </a:xfrm>
          <a:prstGeom prst="straightConnector1">
            <a:avLst/>
          </a:prstGeom>
          <a:noFill/>
          <a:ln w="57150" cap="flat">
            <a:solidFill>
              <a:srgbClr val="00B050"/>
            </a:solidFill>
            <a:prstDash val="solid"/>
            <a:round/>
            <a:headEnd type="none" w="lg" len="lg"/>
            <a:tailEnd type="triangle" w="lg" len="lg"/>
          </a:ln>
        </p:spPr>
      </p:cxnSp>
      <p:sp>
        <p:nvSpPr>
          <p:cNvPr id="78" name="Shape 72">
            <a:extLst>
              <a:ext uri="{FF2B5EF4-FFF2-40B4-BE49-F238E27FC236}">
                <a16:creationId xmlns:a16="http://schemas.microsoft.com/office/drawing/2014/main" id="{DFF2C1AF-0B41-4398-AED6-F3FB3A5D3013}"/>
              </a:ext>
            </a:extLst>
          </p:cNvPr>
          <p:cNvSpPr/>
          <p:nvPr/>
        </p:nvSpPr>
        <p:spPr>
          <a:xfrm>
            <a:off x="1850287" y="1822466"/>
            <a:ext cx="1908755" cy="569761"/>
          </a:xfrm>
          <a:prstGeom prst="ellipse">
            <a:avLst/>
          </a:prstGeom>
          <a:noFill/>
          <a:ln w="57150" cap="flat">
            <a:solidFill>
              <a:srgbClr val="00B05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sp>
        <p:nvSpPr>
          <p:cNvPr id="80" name="Shape 72">
            <a:extLst>
              <a:ext uri="{FF2B5EF4-FFF2-40B4-BE49-F238E27FC236}">
                <a16:creationId xmlns:a16="http://schemas.microsoft.com/office/drawing/2014/main" id="{09F435D4-0AE5-4177-A643-65C4E6C3D303}"/>
              </a:ext>
            </a:extLst>
          </p:cNvPr>
          <p:cNvSpPr/>
          <p:nvPr/>
        </p:nvSpPr>
        <p:spPr>
          <a:xfrm>
            <a:off x="1113965" y="2281475"/>
            <a:ext cx="1544926" cy="569761"/>
          </a:xfrm>
          <a:prstGeom prst="ellipse">
            <a:avLst/>
          </a:prstGeom>
          <a:noFill/>
          <a:ln w="571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81" name="Picture 80" descr="C:\Users\windx0303\Dropbox\2015_HCOMP\slides\yelp-ios-app-icon.png">
            <a:extLst>
              <a:ext uri="{FF2B5EF4-FFF2-40B4-BE49-F238E27FC236}">
                <a16:creationId xmlns:a16="http://schemas.microsoft.com/office/drawing/2014/main" id="{CE8998EE-A8C8-4E16-AAF7-29E7F4AAAD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783" y="2857098"/>
            <a:ext cx="873706" cy="83268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E49BD01-F62B-4A77-BA5C-16474D606935}"/>
              </a:ext>
            </a:extLst>
          </p:cNvPr>
          <p:cNvSpPr txBox="1"/>
          <p:nvPr/>
        </p:nvSpPr>
        <p:spPr>
          <a:xfrm>
            <a:off x="5209637" y="1568726"/>
            <a:ext cx="2160240"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Parameters</a:t>
            </a:r>
          </a:p>
        </p:txBody>
      </p:sp>
      <p:sp>
        <p:nvSpPr>
          <p:cNvPr id="83" name="TextBox 82">
            <a:extLst>
              <a:ext uri="{FF2B5EF4-FFF2-40B4-BE49-F238E27FC236}">
                <a16:creationId xmlns:a16="http://schemas.microsoft.com/office/drawing/2014/main" id="{81CF517D-F6A8-45C7-BB4B-9B2E2A3C9ABE}"/>
              </a:ext>
            </a:extLst>
          </p:cNvPr>
          <p:cNvSpPr txBox="1"/>
          <p:nvPr/>
        </p:nvSpPr>
        <p:spPr>
          <a:xfrm>
            <a:off x="7003645" y="3738021"/>
            <a:ext cx="2160240"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Yelp </a:t>
            </a:r>
          </a:p>
          <a:p>
            <a:pPr algn="ctr"/>
            <a:r>
              <a:rPr lang="en-US" b="1" dirty="0">
                <a:latin typeface="Arial" panose="020B0604020202020204" pitchFamily="34" charset="0"/>
                <a:cs typeface="Arial" panose="020B0604020202020204" pitchFamily="34" charset="0"/>
              </a:rPr>
              <a:t>Search</a:t>
            </a:r>
          </a:p>
          <a:p>
            <a:pPr algn="ctr"/>
            <a:r>
              <a:rPr lang="en-US" b="1" dirty="0">
                <a:latin typeface="Arial" panose="020B0604020202020204" pitchFamily="34" charset="0"/>
                <a:cs typeface="Arial" panose="020B0604020202020204" pitchFamily="34" charset="0"/>
              </a:rPr>
              <a:t>API</a:t>
            </a:r>
          </a:p>
        </p:txBody>
      </p:sp>
      <p:sp>
        <p:nvSpPr>
          <p:cNvPr id="84" name="TextBox 83">
            <a:extLst>
              <a:ext uri="{FF2B5EF4-FFF2-40B4-BE49-F238E27FC236}">
                <a16:creationId xmlns:a16="http://schemas.microsoft.com/office/drawing/2014/main" id="{C530FF98-6039-479C-BB9E-67036196736C}"/>
              </a:ext>
            </a:extLst>
          </p:cNvPr>
          <p:cNvSpPr txBox="1"/>
          <p:nvPr/>
        </p:nvSpPr>
        <p:spPr>
          <a:xfrm>
            <a:off x="-198438" y="5339436"/>
            <a:ext cx="216024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User</a:t>
            </a:r>
          </a:p>
        </p:txBody>
      </p:sp>
      <p:cxnSp>
        <p:nvCxnSpPr>
          <p:cNvPr id="85" name="Shape 71">
            <a:extLst>
              <a:ext uri="{FF2B5EF4-FFF2-40B4-BE49-F238E27FC236}">
                <a16:creationId xmlns:a16="http://schemas.microsoft.com/office/drawing/2014/main" id="{074B45BF-425A-4E91-A274-D58A4FCCF969}"/>
              </a:ext>
            </a:extLst>
          </p:cNvPr>
          <p:cNvCxnSpPr>
            <a:cxnSpLocks/>
            <a:stCxn id="80" idx="6"/>
            <a:endCxn id="185" idx="1"/>
          </p:cNvCxnSpPr>
          <p:nvPr/>
        </p:nvCxnSpPr>
        <p:spPr>
          <a:xfrm>
            <a:off x="2658891" y="2566356"/>
            <a:ext cx="2550746" cy="132981"/>
          </a:xfrm>
          <a:prstGeom prst="straightConnector1">
            <a:avLst/>
          </a:prstGeom>
          <a:noFill/>
          <a:ln w="57150" cap="flat">
            <a:solidFill>
              <a:srgbClr val="FF0000"/>
            </a:solidFill>
            <a:prstDash val="solid"/>
            <a:round/>
            <a:headEnd type="none" w="lg" len="lg"/>
            <a:tailEnd type="triangle" w="lg" len="lg"/>
          </a:ln>
        </p:spPr>
      </p:cxnSp>
      <p:sp>
        <p:nvSpPr>
          <p:cNvPr id="86" name="TextBox 85">
            <a:extLst>
              <a:ext uri="{FF2B5EF4-FFF2-40B4-BE49-F238E27FC236}">
                <a16:creationId xmlns:a16="http://schemas.microsoft.com/office/drawing/2014/main" id="{1B8130C0-71F5-4DF3-B196-881AE992E550}"/>
              </a:ext>
            </a:extLst>
          </p:cNvPr>
          <p:cNvSpPr txBox="1"/>
          <p:nvPr/>
        </p:nvSpPr>
        <p:spPr>
          <a:xfrm>
            <a:off x="1886428" y="3462782"/>
            <a:ext cx="2356423" cy="707886"/>
          </a:xfrm>
          <a:prstGeom prst="rect">
            <a:avLst/>
          </a:prstGeom>
          <a:noFill/>
        </p:spPr>
        <p:txBody>
          <a:bodyPr wrap="square" rtlCol="0">
            <a:spAutoFit/>
          </a:bodyPr>
          <a:lstStyle/>
          <a:p>
            <a:r>
              <a:rPr lang="en-US" altLang="zh-TW" sz="2000" b="1" dirty="0">
                <a:latin typeface="Arial" panose="020B0604020202020204" pitchFamily="34" charset="0"/>
                <a:cs typeface="Arial" panose="020B0604020202020204" pitchFamily="34" charset="0"/>
              </a:rPr>
              <a:t>1. How to extract parameters?</a:t>
            </a:r>
            <a:endParaRPr lang="zh-TW" altLang="en-US" sz="2000" b="1"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1AE2EE17-23E5-4D4C-BF4B-7BCFCAAA50F6}"/>
              </a:ext>
            </a:extLst>
          </p:cNvPr>
          <p:cNvSpPr txBox="1"/>
          <p:nvPr/>
        </p:nvSpPr>
        <p:spPr>
          <a:xfrm>
            <a:off x="684279" y="5511775"/>
            <a:ext cx="4017476" cy="707886"/>
          </a:xfrm>
          <a:prstGeom prst="rect">
            <a:avLst/>
          </a:prstGeom>
          <a:noFill/>
        </p:spPr>
        <p:txBody>
          <a:bodyPr wrap="square" rtlCol="0">
            <a:spAutoFit/>
          </a:bodyPr>
          <a:lstStyle/>
          <a:p>
            <a:pPr algn="r"/>
            <a:r>
              <a:rPr lang="en-US" altLang="zh-TW" sz="2000" b="1" dirty="0">
                <a:solidFill>
                  <a:srgbClr val="C00000"/>
                </a:solidFill>
                <a:latin typeface="Arial" panose="020B0604020202020204" pitchFamily="34" charset="0"/>
                <a:cs typeface="Arial" panose="020B0604020202020204" pitchFamily="34" charset="0"/>
              </a:rPr>
              <a:t>2. Which parameters</a:t>
            </a:r>
          </a:p>
          <a:p>
            <a:pPr algn="r"/>
            <a:r>
              <a:rPr lang="en-US" altLang="zh-TW" sz="2000" b="1" dirty="0">
                <a:solidFill>
                  <a:srgbClr val="C00000"/>
                </a:solidFill>
                <a:latin typeface="Arial" panose="020B0604020202020204" pitchFamily="34" charset="0"/>
                <a:cs typeface="Arial" panose="020B0604020202020204" pitchFamily="34" charset="0"/>
              </a:rPr>
              <a:t>to use?</a:t>
            </a:r>
            <a:endParaRPr lang="zh-TW" altLang="en-US" sz="2000" b="1" dirty="0">
              <a:solidFill>
                <a:srgbClr val="C00000"/>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C7DAA23A-FD78-47A2-8FF5-1FE22FFCC572}"/>
              </a:ext>
            </a:extLst>
          </p:cNvPr>
          <p:cNvSpPr/>
          <p:nvPr/>
        </p:nvSpPr>
        <p:spPr>
          <a:xfrm>
            <a:off x="4346112" y="1235471"/>
            <a:ext cx="6137957" cy="597513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Rectangle 28">
            <a:extLst>
              <a:ext uri="{FF2B5EF4-FFF2-40B4-BE49-F238E27FC236}">
                <a16:creationId xmlns:a16="http://schemas.microsoft.com/office/drawing/2014/main" id="{DE32F672-3751-439F-BFA1-576B68C3DA07}"/>
              </a:ext>
            </a:extLst>
          </p:cNvPr>
          <p:cNvSpPr/>
          <p:nvPr/>
        </p:nvSpPr>
        <p:spPr>
          <a:xfrm>
            <a:off x="1755807" y="5377674"/>
            <a:ext cx="2590510" cy="170514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44925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6F8573D-5832-411B-8DE2-70E9E21029F9}"/>
              </a:ext>
            </a:extLst>
          </p:cNvPr>
          <p:cNvSpPr/>
          <p:nvPr/>
        </p:nvSpPr>
        <p:spPr>
          <a:xfrm>
            <a:off x="-380815" y="5833846"/>
            <a:ext cx="9715315" cy="1135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TextBox 29">
            <a:extLst>
              <a:ext uri="{FF2B5EF4-FFF2-40B4-BE49-F238E27FC236}">
                <a16:creationId xmlns:a16="http://schemas.microsoft.com/office/drawing/2014/main" id="{6F1BE069-EEEE-4482-8F18-4D800F4EB717}"/>
              </a:ext>
            </a:extLst>
          </p:cNvPr>
          <p:cNvSpPr txBox="1"/>
          <p:nvPr/>
        </p:nvSpPr>
        <p:spPr>
          <a:xfrm>
            <a:off x="37993" y="6257183"/>
            <a:ext cx="8864813" cy="584775"/>
          </a:xfrm>
          <a:prstGeom prst="rect">
            <a:avLst/>
          </a:prstGeom>
          <a:noFill/>
        </p:spPr>
        <p:txBody>
          <a:bodyPr wrap="square" rtlCol="0">
            <a:spAutoFit/>
          </a:bodyPr>
          <a:lstStyle/>
          <a:p>
            <a:r>
              <a:rPr lang="en-US" altLang="zh-TW" sz="1600" b="1" dirty="0">
                <a:solidFill>
                  <a:srgbClr val="0070C0"/>
                </a:solidFill>
                <a:latin typeface="Arial" panose="020B0604020202020204" pitchFamily="34" charset="0"/>
                <a:cs typeface="Arial" panose="020B0604020202020204" pitchFamily="34" charset="0"/>
              </a:rPr>
              <a:t>Real-time On-Demand Crowd-powered Entity Extraction.</a:t>
            </a:r>
          </a:p>
          <a:p>
            <a:r>
              <a:rPr lang="en-US" altLang="zh-TW" sz="1600" u="sng" dirty="0">
                <a:latin typeface="Arial" panose="020B0604020202020204" pitchFamily="34" charset="0"/>
                <a:cs typeface="Arial" panose="020B0604020202020204" pitchFamily="34" charset="0"/>
              </a:rPr>
              <a:t>Huang</a:t>
            </a:r>
            <a:r>
              <a:rPr lang="en-US" altLang="zh-TW" sz="1600" dirty="0">
                <a:latin typeface="Arial" panose="020B0604020202020204" pitchFamily="34" charset="0"/>
                <a:cs typeface="Arial" panose="020B0604020202020204" pitchFamily="34" charset="0"/>
              </a:rPr>
              <a:t>, et al. Collective Intelligence 2017.</a:t>
            </a:r>
            <a:endParaRPr lang="zh-TW" altLang="en-US" sz="16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457200" y="16046"/>
            <a:ext cx="8229600" cy="1143000"/>
          </a:xfrm>
        </p:spPr>
        <p:txBody>
          <a:bodyPr>
            <a:normAutofit/>
          </a:bodyPr>
          <a:lstStyle/>
          <a:p>
            <a:r>
              <a:rPr lang="en-US" altLang="zh-TW" sz="2800" dirty="0"/>
              <a:t>Crowd-Powered</a:t>
            </a:r>
            <a:r>
              <a:rPr lang="en-US" altLang="zh-TW" sz="2800" b="1" dirty="0"/>
              <a:t> Parameter Extraction</a:t>
            </a:r>
            <a:endParaRPr lang="zh-TW" altLang="en-US" sz="2800" b="1" dirty="0"/>
          </a:p>
        </p:txBody>
      </p:sp>
      <p:pic>
        <p:nvPicPr>
          <p:cNvPr id="4" name="Picture 3" descr="C:\Users\windx0303\Desktop\andras-gynaik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81995" flipH="1">
            <a:off x="648112" y="3491253"/>
            <a:ext cx="308237" cy="757125"/>
          </a:xfrm>
          <a:prstGeom prst="rect">
            <a:avLst/>
          </a:prstGeom>
          <a:noFill/>
          <a:extLst>
            <a:ext uri="{909E8E84-426E-40DD-AFC4-6F175D3DCCD1}">
              <a14:hiddenFill xmlns:a14="http://schemas.microsoft.com/office/drawing/2010/main">
                <a:solidFill>
                  <a:srgbClr val="FFFFFF"/>
                </a:solidFill>
              </a14:hiddenFill>
            </a:ext>
          </a:extLst>
        </p:spPr>
      </p:pic>
      <p:pic>
        <p:nvPicPr>
          <p:cNvPr id="5" name="Shape 66"/>
          <p:cNvPicPr preferRelativeResize="0"/>
          <p:nvPr/>
        </p:nvPicPr>
        <p:blipFill>
          <a:blip r:embed="rId4">
            <a:alphaModFix/>
          </a:blip>
          <a:stretch>
            <a:fillRect/>
          </a:stretch>
        </p:blipFill>
        <p:spPr>
          <a:xfrm>
            <a:off x="252090" y="1415719"/>
            <a:ext cx="679967" cy="720080"/>
          </a:xfrm>
          <a:prstGeom prst="rect">
            <a:avLst/>
          </a:prstGeom>
          <a:noFill/>
          <a:ln>
            <a:noFill/>
          </a:ln>
        </p:spPr>
      </p:pic>
      <p:sp>
        <p:nvSpPr>
          <p:cNvPr id="6" name="Rounded Rectangular Callout 5"/>
          <p:cNvSpPr/>
          <p:nvPr/>
        </p:nvSpPr>
        <p:spPr>
          <a:xfrm>
            <a:off x="1330149" y="1473918"/>
            <a:ext cx="7562901" cy="603682"/>
          </a:xfrm>
          <a:prstGeom prst="wedgeRoundRectCallout">
            <a:avLst>
              <a:gd name="adj1" fmla="val -54925"/>
              <a:gd name="adj2" fmla="val -8864"/>
              <a:gd name="adj3" fmla="val 16667"/>
            </a:avLst>
          </a:prstGeom>
          <a:ln w="38100">
            <a:solidFill>
              <a:schemeClr val="tx1"/>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lvl="0" algn="ctr"/>
            <a:r>
              <a:rPr lang="en-US" altLang="zh-TW" sz="2400" b="1" dirty="0">
                <a:latin typeface="Arial" panose="020B0604020202020204" pitchFamily="34" charset="0"/>
                <a:ea typeface="Comic Sans MS"/>
                <a:cs typeface="Arial" panose="020B0604020202020204" pitchFamily="34" charset="0"/>
                <a:sym typeface="Comic Sans MS"/>
              </a:rPr>
              <a:t>Hi, I’m in </a:t>
            </a:r>
            <a:r>
              <a:rPr lang="en-US" altLang="zh-TW" sz="2400" b="1" dirty="0">
                <a:solidFill>
                  <a:schemeClr val="accent6">
                    <a:lumMod val="75000"/>
                  </a:schemeClr>
                </a:solidFill>
                <a:latin typeface="Arial" panose="020B0604020202020204" pitchFamily="34" charset="0"/>
                <a:ea typeface="Comic Sans MS"/>
                <a:cs typeface="Arial" panose="020B0604020202020204" pitchFamily="34" charset="0"/>
                <a:sym typeface="Comic Sans MS"/>
              </a:rPr>
              <a:t>San Diego</a:t>
            </a:r>
            <a:r>
              <a:rPr lang="en-US" altLang="zh-TW" sz="2400" b="1" dirty="0">
                <a:latin typeface="Arial" panose="020B0604020202020204" pitchFamily="34" charset="0"/>
                <a:ea typeface="Comic Sans MS"/>
                <a:cs typeface="Arial" panose="020B0604020202020204" pitchFamily="34" charset="0"/>
                <a:sym typeface="Comic Sans MS"/>
              </a:rPr>
              <a:t>.</a:t>
            </a:r>
          </a:p>
        </p:txBody>
      </p:sp>
      <p:sp>
        <p:nvSpPr>
          <p:cNvPr id="7" name="Rounded Rectangle 6"/>
          <p:cNvSpPr/>
          <p:nvPr/>
        </p:nvSpPr>
        <p:spPr>
          <a:xfrm>
            <a:off x="4284538" y="3277311"/>
            <a:ext cx="1568518" cy="1022109"/>
          </a:xfrm>
          <a:prstGeom prst="roundRect">
            <a:avLst/>
          </a:prstGeom>
          <a:ln w="3810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2400" b="1" dirty="0"/>
              <a:t>Answer</a:t>
            </a:r>
          </a:p>
          <a:p>
            <a:pPr algn="ctr"/>
            <a:r>
              <a:rPr lang="en-US" altLang="zh-TW" sz="2400" b="1" dirty="0"/>
              <a:t>Aggregate</a:t>
            </a:r>
          </a:p>
        </p:txBody>
      </p:sp>
      <p:sp>
        <p:nvSpPr>
          <p:cNvPr id="8" name="Shape 69"/>
          <p:cNvSpPr/>
          <p:nvPr/>
        </p:nvSpPr>
        <p:spPr>
          <a:xfrm>
            <a:off x="5868715" y="3205303"/>
            <a:ext cx="3240360" cy="1251006"/>
          </a:xfrm>
          <a:prstGeom prst="roundRect">
            <a:avLst>
              <a:gd name="adj" fmla="val 16667"/>
            </a:avLst>
          </a:prstGeom>
          <a:noFill/>
          <a:ln w="19050" cap="flat">
            <a:no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 sz="2400" b="1" dirty="0">
              <a:solidFill>
                <a:srgbClr val="0000FF"/>
              </a:solidFill>
              <a:latin typeface="Courier New"/>
              <a:ea typeface="Courier New"/>
              <a:cs typeface="Courier New"/>
              <a:sym typeface="Courier New"/>
            </a:endParaRPr>
          </a:p>
        </p:txBody>
      </p:sp>
      <p:sp>
        <p:nvSpPr>
          <p:cNvPr id="9" name="Right Arrow 8"/>
          <p:cNvSpPr/>
          <p:nvPr/>
        </p:nvSpPr>
        <p:spPr>
          <a:xfrm>
            <a:off x="3365413" y="3604789"/>
            <a:ext cx="772927" cy="39249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0" name="Right Arrow 9"/>
          <p:cNvSpPr/>
          <p:nvPr/>
        </p:nvSpPr>
        <p:spPr>
          <a:xfrm>
            <a:off x="6012730" y="3472263"/>
            <a:ext cx="700919" cy="597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10"/>
          <p:cNvSpPr/>
          <p:nvPr/>
        </p:nvSpPr>
        <p:spPr>
          <a:xfrm>
            <a:off x="6588224" y="3310410"/>
            <a:ext cx="2520280" cy="830997"/>
          </a:xfrm>
          <a:prstGeom prst="rect">
            <a:avLst/>
          </a:prstGeom>
        </p:spPr>
        <p:txBody>
          <a:bodyPr wrap="square">
            <a:spAutoFit/>
          </a:bodyPr>
          <a:lstStyle/>
          <a:p>
            <a:pPr lvl="0" algn="ctr"/>
            <a:r>
              <a:rPr lang="en-US" altLang="zh-TW" sz="2400" b="1" dirty="0">
                <a:solidFill>
                  <a:prstClr val="black"/>
                </a:solidFill>
                <a:latin typeface="Courier New"/>
                <a:ea typeface="Courier New"/>
                <a:cs typeface="Courier New"/>
                <a:sym typeface="Courier New"/>
              </a:rPr>
              <a:t>Location =</a:t>
            </a:r>
          </a:p>
          <a:p>
            <a:pPr lvl="0" algn="ctr"/>
            <a:r>
              <a:rPr lang="en-US" altLang="zh-TW" sz="2400" b="1" dirty="0">
                <a:solidFill>
                  <a:schemeClr val="accent6">
                    <a:lumMod val="75000"/>
                  </a:schemeClr>
                </a:solidFill>
                <a:latin typeface="Courier New"/>
                <a:ea typeface="Courier New"/>
                <a:cs typeface="Courier New"/>
                <a:sym typeface="Courier New"/>
              </a:rPr>
              <a:t>San Diego</a:t>
            </a:r>
            <a:endParaRPr lang="en" altLang="zh-TW" sz="2400" b="1" dirty="0">
              <a:solidFill>
                <a:schemeClr val="accent6">
                  <a:lumMod val="75000"/>
                </a:schemeClr>
              </a:solidFill>
              <a:latin typeface="Courier New"/>
              <a:ea typeface="Courier New"/>
              <a:cs typeface="Courier New"/>
              <a:sym typeface="Courier New"/>
            </a:endParaRPr>
          </a:p>
        </p:txBody>
      </p:sp>
      <p:pic>
        <p:nvPicPr>
          <p:cNvPr id="12" name="Picture 2" descr="C:\Users\windx0303\Desktop\Dialogue ESP Gam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6266" y="2638719"/>
            <a:ext cx="1213419" cy="6623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windx0303\Desktop\andras-gynaik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3820" y="2601674"/>
            <a:ext cx="308237" cy="757125"/>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a:off x="1135347" y="2715209"/>
            <a:ext cx="556903" cy="479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ounded Rectangle 14"/>
          <p:cNvSpPr/>
          <p:nvPr/>
        </p:nvSpPr>
        <p:spPr>
          <a:xfrm>
            <a:off x="525262" y="2566711"/>
            <a:ext cx="2679156" cy="802575"/>
          </a:xfrm>
          <a:prstGeom prst="roundRect">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TW" sz="2400" b="1" dirty="0"/>
          </a:p>
        </p:txBody>
      </p:sp>
      <p:pic>
        <p:nvPicPr>
          <p:cNvPr id="16" name="Picture 2" descr="C:\Users\windx0303\Desktop\Dialogue ESP Gam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6266" y="3528298"/>
            <a:ext cx="1213419" cy="662387"/>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16"/>
          <p:cNvSpPr/>
          <p:nvPr/>
        </p:nvSpPr>
        <p:spPr>
          <a:xfrm>
            <a:off x="1135347" y="3604788"/>
            <a:ext cx="556903" cy="4795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Rounded Rectangle 17"/>
          <p:cNvSpPr/>
          <p:nvPr/>
        </p:nvSpPr>
        <p:spPr>
          <a:xfrm>
            <a:off x="525262" y="3456290"/>
            <a:ext cx="2679156" cy="802575"/>
          </a:xfrm>
          <a:prstGeom prst="roundRect">
            <a:avLst/>
          </a:prstGeom>
          <a:noFill/>
          <a:ln>
            <a:solidFill>
              <a:schemeClr val="bg1">
                <a:lumMod val="5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TW" sz="2400" b="1" dirty="0"/>
          </a:p>
        </p:txBody>
      </p:sp>
      <p:pic>
        <p:nvPicPr>
          <p:cNvPr id="19" name="Picture 2" descr="C:\Users\windx0303\Desktop\Dialogue ESP Gam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6266" y="4418952"/>
            <a:ext cx="1213419" cy="6623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windx0303\Desktop\andras-gynaik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3820" y="4381907"/>
            <a:ext cx="308237" cy="757125"/>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20"/>
          <p:cNvSpPr/>
          <p:nvPr/>
        </p:nvSpPr>
        <p:spPr>
          <a:xfrm>
            <a:off x="1135347" y="4495442"/>
            <a:ext cx="556903" cy="479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Rounded Rectangle 21"/>
          <p:cNvSpPr/>
          <p:nvPr/>
        </p:nvSpPr>
        <p:spPr>
          <a:xfrm>
            <a:off x="525262" y="4346944"/>
            <a:ext cx="2679156" cy="802575"/>
          </a:xfrm>
          <a:prstGeom prst="roundRect">
            <a:avLst/>
          </a:prstGeom>
          <a:no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tLang="zh-TW" sz="2400" b="1" dirty="0"/>
          </a:p>
        </p:txBody>
      </p:sp>
      <p:sp>
        <p:nvSpPr>
          <p:cNvPr id="23" name="Right Arrow 22"/>
          <p:cNvSpPr/>
          <p:nvPr/>
        </p:nvSpPr>
        <p:spPr>
          <a:xfrm rot="19802919">
            <a:off x="3343459" y="4346933"/>
            <a:ext cx="772927" cy="392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Right Arrow 23"/>
          <p:cNvSpPr/>
          <p:nvPr/>
        </p:nvSpPr>
        <p:spPr>
          <a:xfrm rot="2224192">
            <a:off x="3382153" y="2891944"/>
            <a:ext cx="772927" cy="392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Rounded Rectangle 24"/>
          <p:cNvSpPr/>
          <p:nvPr/>
        </p:nvSpPr>
        <p:spPr>
          <a:xfrm rot="16200000">
            <a:off x="-832986" y="3565342"/>
            <a:ext cx="2126435" cy="446045"/>
          </a:xfrm>
          <a:prstGeom prst="roundRect">
            <a:avLst/>
          </a:prstGeom>
          <a:noFill/>
          <a:ln w="38100">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TW" sz="2000" b="1" dirty="0"/>
              <a:t>Recruited Players</a:t>
            </a:r>
          </a:p>
        </p:txBody>
      </p:sp>
      <p:grpSp>
        <p:nvGrpSpPr>
          <p:cNvPr id="26" name="Group 25"/>
          <p:cNvGrpSpPr/>
          <p:nvPr/>
        </p:nvGrpSpPr>
        <p:grpSpPr>
          <a:xfrm>
            <a:off x="445494" y="5378119"/>
            <a:ext cx="2831106" cy="871552"/>
            <a:chOff x="465986" y="6096000"/>
            <a:chExt cx="2831106" cy="871552"/>
          </a:xfrm>
        </p:grpSpPr>
        <p:cxnSp>
          <p:nvCxnSpPr>
            <p:cNvPr id="27" name="Straight Arrow Connector 26"/>
            <p:cNvCxnSpPr/>
            <p:nvPr/>
          </p:nvCxnSpPr>
          <p:spPr>
            <a:xfrm>
              <a:off x="488275" y="6096000"/>
              <a:ext cx="2808817" cy="0"/>
            </a:xfrm>
            <a:prstGeom prst="straightConnector1">
              <a:avLst/>
            </a:prstGeom>
            <a:ln w="571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65986" y="6136555"/>
              <a:ext cx="2758924" cy="830997"/>
            </a:xfrm>
            <a:prstGeom prst="rect">
              <a:avLst/>
            </a:prstGeom>
            <a:noFill/>
          </p:spPr>
          <p:txBody>
            <a:bodyPr wrap="square" rtlCol="0">
              <a:spAutoFit/>
            </a:bodyPr>
            <a:lstStyle/>
            <a:p>
              <a:pPr algn="ctr"/>
              <a:r>
                <a:rPr lang="en-US" altLang="zh-TW" sz="2400" b="1" dirty="0">
                  <a:solidFill>
                    <a:srgbClr val="FF0000"/>
                  </a:solidFill>
                </a:rPr>
                <a:t>Time Constraint</a:t>
              </a:r>
            </a:p>
            <a:p>
              <a:pPr algn="ctr"/>
              <a:r>
                <a:rPr lang="en-US" altLang="zh-TW" sz="2400" b="1" dirty="0">
                  <a:solidFill>
                    <a:srgbClr val="FF0000"/>
                  </a:solidFill>
                </a:rPr>
                <a:t>(10 – 20 sec)</a:t>
              </a:r>
              <a:endParaRPr lang="zh-TW" altLang="en-US" sz="2400" b="1" dirty="0">
                <a:solidFill>
                  <a:srgbClr val="FF0000"/>
                </a:solidFill>
              </a:endParaRPr>
            </a:p>
          </p:txBody>
        </p:sp>
      </p:grpSp>
    </p:spTree>
    <p:extLst>
      <p:ext uri="{BB962C8B-B14F-4D97-AF65-F5344CB8AC3E}">
        <p14:creationId xmlns:p14="http://schemas.microsoft.com/office/powerpoint/2010/main" val="2295237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65F64DB-145C-401C-88F8-5E8765353C09}"/>
              </a:ext>
            </a:extLst>
          </p:cNvPr>
          <p:cNvSpPr/>
          <p:nvPr/>
        </p:nvSpPr>
        <p:spPr>
          <a:xfrm>
            <a:off x="4782444" y="1459540"/>
            <a:ext cx="4038028" cy="5975131"/>
          </a:xfrm>
          <a:prstGeom prst="roundRect">
            <a:avLst>
              <a:gd name="adj" fmla="val 6813"/>
            </a:avLst>
          </a:prstGeom>
          <a:solidFill>
            <a:schemeClr val="bg1"/>
          </a:solidFill>
          <a:ln w="57150">
            <a:solidFill>
              <a:srgbClr val="C0000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38127" y="39271"/>
            <a:ext cx="7886700" cy="1325563"/>
          </a:xfrm>
        </p:spPr>
        <p:txBody>
          <a:bodyPr/>
          <a:lstStyle/>
          <a:p>
            <a:r>
              <a:rPr lang="en-US" altLang="zh-TW" dirty="0">
                <a:solidFill>
                  <a:srgbClr val="0070C0"/>
                </a:solidFill>
              </a:rPr>
              <a:t>Which </a:t>
            </a:r>
            <a:r>
              <a:rPr lang="en-US" altLang="zh-TW" dirty="0"/>
              <a:t>Parameters to Use?</a:t>
            </a:r>
          </a:p>
        </p:txBody>
      </p:sp>
      <p:grpSp>
        <p:nvGrpSpPr>
          <p:cNvPr id="6" name="Group 5"/>
          <p:cNvGrpSpPr/>
          <p:nvPr/>
        </p:nvGrpSpPr>
        <p:grpSpPr>
          <a:xfrm>
            <a:off x="5199765" y="2011227"/>
            <a:ext cx="2173188" cy="4869772"/>
            <a:chOff x="1187624" y="2060848"/>
            <a:chExt cx="2173188" cy="4869772"/>
          </a:xfrm>
        </p:grpSpPr>
        <p:sp>
          <p:nvSpPr>
            <p:cNvPr id="184" name="Shape 81"/>
            <p:cNvSpPr/>
            <p:nvPr/>
          </p:nvSpPr>
          <p:spPr>
            <a:xfrm>
              <a:off x="1197496" y="2060848"/>
              <a:ext cx="2160240" cy="38100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offset</a:t>
              </a:r>
            </a:p>
          </p:txBody>
        </p:sp>
        <p:sp>
          <p:nvSpPr>
            <p:cNvPr id="185" name="Shape 270"/>
            <p:cNvSpPr/>
            <p:nvPr/>
          </p:nvSpPr>
          <p:spPr>
            <a:xfrm>
              <a:off x="1197496" y="2564904"/>
              <a:ext cx="2160240" cy="368108"/>
            </a:xfrm>
            <a:prstGeom prst="roundRect">
              <a:avLst>
                <a:gd name="adj" fmla="val 16667"/>
              </a:avLst>
            </a:prstGeom>
            <a:solidFill>
              <a:schemeClr val="bg1"/>
            </a:solidFill>
            <a:ln w="57150" cap="flat" cmpd="sng">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term</a:t>
              </a:r>
            </a:p>
          </p:txBody>
        </p:sp>
        <p:sp>
          <p:nvSpPr>
            <p:cNvPr id="186" name="Shape 271"/>
            <p:cNvSpPr/>
            <p:nvPr/>
          </p:nvSpPr>
          <p:spPr>
            <a:xfrm>
              <a:off x="1200572" y="3050407"/>
              <a:ext cx="2160240" cy="378593"/>
            </a:xfrm>
            <a:prstGeom prst="roundRect">
              <a:avLst>
                <a:gd name="adj" fmla="val 16667"/>
              </a:avLst>
            </a:prstGeom>
            <a:solidFill>
              <a:schemeClr val="bg1"/>
            </a:solidFill>
            <a:ln w="57150" cap="flat" cmpd="sng">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location</a:t>
              </a:r>
            </a:p>
          </p:txBody>
        </p:sp>
        <p:sp>
          <p:nvSpPr>
            <p:cNvPr id="187" name="Shape 272"/>
            <p:cNvSpPr/>
            <p:nvPr/>
          </p:nvSpPr>
          <p:spPr>
            <a:xfrm>
              <a:off x="1200572" y="3573016"/>
              <a:ext cx="2160240" cy="36004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sw_latitude</a:t>
              </a:r>
            </a:p>
          </p:txBody>
        </p:sp>
        <p:sp>
          <p:nvSpPr>
            <p:cNvPr id="188" name="Shape 273"/>
            <p:cNvSpPr/>
            <p:nvPr/>
          </p:nvSpPr>
          <p:spPr>
            <a:xfrm>
              <a:off x="1200572" y="4556783"/>
              <a:ext cx="2160240" cy="384385"/>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sw_longitude</a:t>
              </a:r>
            </a:p>
          </p:txBody>
        </p:sp>
        <p:sp>
          <p:nvSpPr>
            <p:cNvPr id="189" name="Shape 274"/>
            <p:cNvSpPr/>
            <p:nvPr/>
          </p:nvSpPr>
          <p:spPr>
            <a:xfrm>
              <a:off x="1187624" y="4061503"/>
              <a:ext cx="2160240" cy="375609"/>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a:latin typeface="Courier New"/>
                  <a:ea typeface="Courier New"/>
                  <a:cs typeface="Courier New"/>
                  <a:sym typeface="Courier New"/>
                </a:rPr>
                <a:t>category_filter</a:t>
              </a:r>
            </a:p>
          </p:txBody>
        </p:sp>
        <p:sp>
          <p:nvSpPr>
            <p:cNvPr id="196" name="Shape 270"/>
            <p:cNvSpPr/>
            <p:nvPr/>
          </p:nvSpPr>
          <p:spPr>
            <a:xfrm>
              <a:off x="1187624" y="6085228"/>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a:latin typeface="Courier New"/>
                  <a:ea typeface="Courier New"/>
                  <a:cs typeface="Courier New"/>
                  <a:sym typeface="Courier New"/>
                </a:rPr>
                <a:t>accuracy</a:t>
              </a:r>
              <a:endParaRPr lang="en" sz="1600" b="1" dirty="0">
                <a:latin typeface="Courier New"/>
                <a:ea typeface="Courier New"/>
                <a:cs typeface="Courier New"/>
                <a:sym typeface="Courier New"/>
              </a:endParaRPr>
            </a:p>
          </p:txBody>
        </p:sp>
        <p:sp>
          <p:nvSpPr>
            <p:cNvPr id="197" name="Shape 270"/>
            <p:cNvSpPr/>
            <p:nvPr/>
          </p:nvSpPr>
          <p:spPr>
            <a:xfrm>
              <a:off x="1200572" y="5581172"/>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deals_filter</a:t>
              </a:r>
              <a:endParaRPr lang="en" sz="1600" b="1" dirty="0">
                <a:latin typeface="Courier New"/>
                <a:ea typeface="Courier New"/>
                <a:cs typeface="Courier New"/>
                <a:sym typeface="Courier New"/>
              </a:endParaRPr>
            </a:p>
          </p:txBody>
        </p:sp>
        <p:sp>
          <p:nvSpPr>
            <p:cNvPr id="198" name="Shape 270"/>
            <p:cNvSpPr/>
            <p:nvPr/>
          </p:nvSpPr>
          <p:spPr>
            <a:xfrm>
              <a:off x="1187624" y="5077116"/>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radius_filter</a:t>
              </a:r>
              <a:endParaRPr lang="en" sz="1600" b="1" dirty="0">
                <a:latin typeface="Courier New"/>
                <a:ea typeface="Courier New"/>
                <a:cs typeface="Courier New"/>
                <a:sym typeface="Courier New"/>
              </a:endParaRPr>
            </a:p>
          </p:txBody>
        </p:sp>
        <p:sp>
          <p:nvSpPr>
            <p:cNvPr id="12" name="Shape 80"/>
            <p:cNvSpPr/>
            <p:nvPr/>
          </p:nvSpPr>
          <p:spPr>
            <a:xfrm>
              <a:off x="1773560" y="6309320"/>
              <a:ext cx="915899" cy="621300"/>
            </a:xfrm>
            <a:prstGeom prst="roundRect">
              <a:avLst>
                <a:gd name="adj" fmla="val 16667"/>
              </a:avLst>
            </a:prstGeom>
            <a:noFill/>
            <a:ln>
              <a:noFill/>
            </a:ln>
          </p:spPr>
          <p:txBody>
            <a:bodyPr lIns="91425" tIns="91425" rIns="91425" bIns="91425" anchor="ctr" anchorCtr="0">
              <a:noAutofit/>
            </a:bodyPr>
            <a:lstStyle/>
            <a:p>
              <a:pPr lvl="0" algn="ctr" rtl="0">
                <a:spcBef>
                  <a:spcPts val="0"/>
                </a:spcBef>
                <a:buNone/>
              </a:pPr>
              <a:r>
                <a:rPr lang="en" sz="2400" b="1" dirty="0">
                  <a:solidFill>
                    <a:srgbClr val="7F6000"/>
                  </a:solidFill>
                  <a:latin typeface="Courier New"/>
                  <a:ea typeface="Courier New"/>
                  <a:cs typeface="Courier New"/>
                  <a:sym typeface="Courier New"/>
                </a:rPr>
                <a:t>...</a:t>
              </a:r>
            </a:p>
          </p:txBody>
        </p:sp>
      </p:grpSp>
      <p:pic>
        <p:nvPicPr>
          <p:cNvPr id="72" name="Shape 66">
            <a:extLst>
              <a:ext uri="{FF2B5EF4-FFF2-40B4-BE49-F238E27FC236}">
                <a16:creationId xmlns:a16="http://schemas.microsoft.com/office/drawing/2014/main" id="{02EB39BF-8901-4332-9B73-750941377BE7}"/>
              </a:ext>
            </a:extLst>
          </p:cNvPr>
          <p:cNvPicPr preferRelativeResize="0"/>
          <p:nvPr/>
        </p:nvPicPr>
        <p:blipFill>
          <a:blip r:embed="rId3">
            <a:alphaModFix/>
          </a:blip>
          <a:stretch>
            <a:fillRect/>
          </a:stretch>
        </p:blipFill>
        <p:spPr>
          <a:xfrm>
            <a:off x="323528" y="4153273"/>
            <a:ext cx="1116309" cy="1148919"/>
          </a:xfrm>
          <a:prstGeom prst="rect">
            <a:avLst/>
          </a:prstGeom>
          <a:noFill/>
          <a:ln>
            <a:noFill/>
          </a:ln>
        </p:spPr>
      </p:pic>
      <p:sp>
        <p:nvSpPr>
          <p:cNvPr id="73" name="Rounded Rectangular Callout 30">
            <a:extLst>
              <a:ext uri="{FF2B5EF4-FFF2-40B4-BE49-F238E27FC236}">
                <a16:creationId xmlns:a16="http://schemas.microsoft.com/office/drawing/2014/main" id="{9EE37A48-EFFD-463C-90D7-6F33D86A89A7}"/>
              </a:ext>
            </a:extLst>
          </p:cNvPr>
          <p:cNvSpPr/>
          <p:nvPr/>
        </p:nvSpPr>
        <p:spPr>
          <a:xfrm>
            <a:off x="460365" y="1660284"/>
            <a:ext cx="3546427" cy="1709998"/>
          </a:xfrm>
          <a:prstGeom prst="wedgeRoundRectCallout">
            <a:avLst>
              <a:gd name="adj1" fmla="val -36774"/>
              <a:gd name="adj2" fmla="val 90928"/>
              <a:gd name="adj3" fmla="val 16667"/>
            </a:avLst>
          </a:prstGeom>
          <a:solidFill>
            <a:schemeClr val="bg1"/>
          </a:solidFill>
          <a:ln w="57150">
            <a:solidFill>
              <a:schemeClr val="tx1"/>
            </a:solidFill>
            <a:prstDash val="sysDash"/>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Hi, I’m in </a:t>
            </a:r>
            <a:r>
              <a:rPr lang="en-US" altLang="zh-TW" sz="2400" b="1" u="sng" dirty="0">
                <a:solidFill>
                  <a:srgbClr val="00B050"/>
                </a:solidFill>
                <a:latin typeface="Arial" panose="020B0604020202020204" pitchFamily="34" charset="0"/>
                <a:ea typeface="Comic Sans MS"/>
                <a:cs typeface="Arial" panose="020B0604020202020204" pitchFamily="34" charset="0"/>
                <a:sym typeface="Comic Sans MS"/>
              </a:rPr>
              <a:t>San Diego</a:t>
            </a:r>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a:t>
            </a:r>
          </a:p>
          <a:p>
            <a:pPr lvl="0"/>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Any </a:t>
            </a:r>
            <a:r>
              <a:rPr lang="en" altLang="zh-TW" sz="2400" b="1" u="sng" dirty="0">
                <a:solidFill>
                  <a:srgbClr val="FF0000"/>
                </a:solidFill>
                <a:latin typeface="Arial" panose="020B0604020202020204" pitchFamily="34" charset="0"/>
                <a:ea typeface="Comic Sans MS"/>
                <a:cs typeface="Arial" panose="020B0604020202020204" pitchFamily="34" charset="0"/>
                <a:sym typeface="Comic Sans MS"/>
              </a:rPr>
              <a:t>Chinese</a:t>
            </a:r>
            <a:r>
              <a:rPr lang="en" altLang="zh-TW" sz="2400" b="1" dirty="0">
                <a:solidFill>
                  <a:srgbClr val="002060"/>
                </a:solidFill>
                <a:latin typeface="Arial" panose="020B0604020202020204" pitchFamily="34" charset="0"/>
                <a:ea typeface="Comic Sans MS"/>
                <a:cs typeface="Arial" panose="020B0604020202020204" pitchFamily="34" charset="0"/>
                <a:sym typeface="Comic Sans MS"/>
              </a:rPr>
              <a:t> restaurants here?</a:t>
            </a:r>
          </a:p>
        </p:txBody>
      </p:sp>
      <p:cxnSp>
        <p:nvCxnSpPr>
          <p:cNvPr id="74" name="Shape 71">
            <a:extLst>
              <a:ext uri="{FF2B5EF4-FFF2-40B4-BE49-F238E27FC236}">
                <a16:creationId xmlns:a16="http://schemas.microsoft.com/office/drawing/2014/main" id="{E450AE89-5BC4-4ECA-93B4-F0CE5285A4D7}"/>
              </a:ext>
            </a:extLst>
          </p:cNvPr>
          <p:cNvCxnSpPr>
            <a:cxnSpLocks/>
            <a:stCxn id="78" idx="5"/>
            <a:endCxn id="186" idx="1"/>
          </p:cNvCxnSpPr>
          <p:nvPr/>
        </p:nvCxnSpPr>
        <p:spPr>
          <a:xfrm>
            <a:off x="3479511" y="2308787"/>
            <a:ext cx="1733202" cy="881296"/>
          </a:xfrm>
          <a:prstGeom prst="straightConnector1">
            <a:avLst/>
          </a:prstGeom>
          <a:noFill/>
          <a:ln w="57150" cap="flat">
            <a:solidFill>
              <a:srgbClr val="00B050"/>
            </a:solidFill>
            <a:prstDash val="solid"/>
            <a:round/>
            <a:headEnd type="none" w="lg" len="lg"/>
            <a:tailEnd type="triangle" w="lg" len="lg"/>
          </a:ln>
        </p:spPr>
      </p:cxnSp>
      <p:sp>
        <p:nvSpPr>
          <p:cNvPr id="78" name="Shape 72">
            <a:extLst>
              <a:ext uri="{FF2B5EF4-FFF2-40B4-BE49-F238E27FC236}">
                <a16:creationId xmlns:a16="http://schemas.microsoft.com/office/drawing/2014/main" id="{DFF2C1AF-0B41-4398-AED6-F3FB3A5D3013}"/>
              </a:ext>
            </a:extLst>
          </p:cNvPr>
          <p:cNvSpPr/>
          <p:nvPr/>
        </p:nvSpPr>
        <p:spPr>
          <a:xfrm>
            <a:off x="1850287" y="1822466"/>
            <a:ext cx="1908755" cy="569761"/>
          </a:xfrm>
          <a:prstGeom prst="ellipse">
            <a:avLst/>
          </a:prstGeom>
          <a:noFill/>
          <a:ln w="57150" cap="flat">
            <a:solidFill>
              <a:srgbClr val="00B050"/>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sp>
        <p:nvSpPr>
          <p:cNvPr id="80" name="Shape 72">
            <a:extLst>
              <a:ext uri="{FF2B5EF4-FFF2-40B4-BE49-F238E27FC236}">
                <a16:creationId xmlns:a16="http://schemas.microsoft.com/office/drawing/2014/main" id="{09F435D4-0AE5-4177-A643-65C4E6C3D303}"/>
              </a:ext>
            </a:extLst>
          </p:cNvPr>
          <p:cNvSpPr/>
          <p:nvPr/>
        </p:nvSpPr>
        <p:spPr>
          <a:xfrm>
            <a:off x="1113965" y="2281475"/>
            <a:ext cx="1544926" cy="569761"/>
          </a:xfrm>
          <a:prstGeom prst="ellipse">
            <a:avLst/>
          </a:prstGeom>
          <a:noFill/>
          <a:ln w="57150"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81" name="Picture 80" descr="C:\Users\windx0303\Dropbox\2015_HCOMP\slides\yelp-ios-app-icon.png">
            <a:extLst>
              <a:ext uri="{FF2B5EF4-FFF2-40B4-BE49-F238E27FC236}">
                <a16:creationId xmlns:a16="http://schemas.microsoft.com/office/drawing/2014/main" id="{CE8998EE-A8C8-4E16-AAF7-29E7F4AAAD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6783" y="2857098"/>
            <a:ext cx="873706" cy="83268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E49BD01-F62B-4A77-BA5C-16474D606935}"/>
              </a:ext>
            </a:extLst>
          </p:cNvPr>
          <p:cNvSpPr txBox="1"/>
          <p:nvPr/>
        </p:nvSpPr>
        <p:spPr>
          <a:xfrm>
            <a:off x="5209637" y="1568726"/>
            <a:ext cx="2160240"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Parameters</a:t>
            </a:r>
          </a:p>
        </p:txBody>
      </p:sp>
      <p:sp>
        <p:nvSpPr>
          <p:cNvPr id="83" name="TextBox 82">
            <a:extLst>
              <a:ext uri="{FF2B5EF4-FFF2-40B4-BE49-F238E27FC236}">
                <a16:creationId xmlns:a16="http://schemas.microsoft.com/office/drawing/2014/main" id="{81CF517D-F6A8-45C7-BB4B-9B2E2A3C9ABE}"/>
              </a:ext>
            </a:extLst>
          </p:cNvPr>
          <p:cNvSpPr txBox="1"/>
          <p:nvPr/>
        </p:nvSpPr>
        <p:spPr>
          <a:xfrm>
            <a:off x="7003645" y="3738021"/>
            <a:ext cx="2160240"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Yelp </a:t>
            </a:r>
          </a:p>
          <a:p>
            <a:pPr algn="ctr"/>
            <a:r>
              <a:rPr lang="en-US" b="1" dirty="0">
                <a:latin typeface="Arial" panose="020B0604020202020204" pitchFamily="34" charset="0"/>
                <a:cs typeface="Arial" panose="020B0604020202020204" pitchFamily="34" charset="0"/>
              </a:rPr>
              <a:t>Search</a:t>
            </a:r>
          </a:p>
          <a:p>
            <a:pPr algn="ctr"/>
            <a:r>
              <a:rPr lang="en-US" b="1" dirty="0">
                <a:latin typeface="Arial" panose="020B0604020202020204" pitchFamily="34" charset="0"/>
                <a:cs typeface="Arial" panose="020B0604020202020204" pitchFamily="34" charset="0"/>
              </a:rPr>
              <a:t>API</a:t>
            </a:r>
          </a:p>
        </p:txBody>
      </p:sp>
      <p:sp>
        <p:nvSpPr>
          <p:cNvPr id="84" name="TextBox 83">
            <a:extLst>
              <a:ext uri="{FF2B5EF4-FFF2-40B4-BE49-F238E27FC236}">
                <a16:creationId xmlns:a16="http://schemas.microsoft.com/office/drawing/2014/main" id="{C530FF98-6039-479C-BB9E-67036196736C}"/>
              </a:ext>
            </a:extLst>
          </p:cNvPr>
          <p:cNvSpPr txBox="1"/>
          <p:nvPr/>
        </p:nvSpPr>
        <p:spPr>
          <a:xfrm>
            <a:off x="-198438" y="5339436"/>
            <a:ext cx="216024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User</a:t>
            </a:r>
          </a:p>
        </p:txBody>
      </p:sp>
      <p:cxnSp>
        <p:nvCxnSpPr>
          <p:cNvPr id="85" name="Shape 71">
            <a:extLst>
              <a:ext uri="{FF2B5EF4-FFF2-40B4-BE49-F238E27FC236}">
                <a16:creationId xmlns:a16="http://schemas.microsoft.com/office/drawing/2014/main" id="{074B45BF-425A-4E91-A274-D58A4FCCF969}"/>
              </a:ext>
            </a:extLst>
          </p:cNvPr>
          <p:cNvCxnSpPr>
            <a:cxnSpLocks/>
            <a:stCxn id="80" idx="6"/>
            <a:endCxn id="185" idx="1"/>
          </p:cNvCxnSpPr>
          <p:nvPr/>
        </p:nvCxnSpPr>
        <p:spPr>
          <a:xfrm>
            <a:off x="2658891" y="2566356"/>
            <a:ext cx="2550746" cy="132981"/>
          </a:xfrm>
          <a:prstGeom prst="straightConnector1">
            <a:avLst/>
          </a:prstGeom>
          <a:noFill/>
          <a:ln w="57150" cap="flat">
            <a:solidFill>
              <a:srgbClr val="FF0000"/>
            </a:solidFill>
            <a:prstDash val="solid"/>
            <a:round/>
            <a:headEnd type="none" w="lg" len="lg"/>
            <a:tailEnd type="triangle" w="lg" len="lg"/>
          </a:ln>
        </p:spPr>
      </p:cxnSp>
      <p:sp>
        <p:nvSpPr>
          <p:cNvPr id="86" name="TextBox 85">
            <a:extLst>
              <a:ext uri="{FF2B5EF4-FFF2-40B4-BE49-F238E27FC236}">
                <a16:creationId xmlns:a16="http://schemas.microsoft.com/office/drawing/2014/main" id="{1B8130C0-71F5-4DF3-B196-881AE992E550}"/>
              </a:ext>
            </a:extLst>
          </p:cNvPr>
          <p:cNvSpPr txBox="1"/>
          <p:nvPr/>
        </p:nvSpPr>
        <p:spPr>
          <a:xfrm>
            <a:off x="1886428" y="3462782"/>
            <a:ext cx="2356423" cy="707886"/>
          </a:xfrm>
          <a:prstGeom prst="rect">
            <a:avLst/>
          </a:prstGeom>
          <a:noFill/>
        </p:spPr>
        <p:txBody>
          <a:bodyPr wrap="square" rtlCol="0">
            <a:spAutoFit/>
          </a:bodyPr>
          <a:lstStyle/>
          <a:p>
            <a:r>
              <a:rPr lang="en-US" altLang="zh-TW" sz="2000" b="1" dirty="0">
                <a:latin typeface="Arial" panose="020B0604020202020204" pitchFamily="34" charset="0"/>
                <a:cs typeface="Arial" panose="020B0604020202020204" pitchFamily="34" charset="0"/>
              </a:rPr>
              <a:t>1. How to extract parameters?</a:t>
            </a:r>
            <a:endParaRPr lang="zh-TW" altLang="en-US" sz="2000" b="1"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1AE2EE17-23E5-4D4C-BF4B-7BCFCAAA50F6}"/>
              </a:ext>
            </a:extLst>
          </p:cNvPr>
          <p:cNvSpPr txBox="1"/>
          <p:nvPr/>
        </p:nvSpPr>
        <p:spPr>
          <a:xfrm>
            <a:off x="684279" y="5511775"/>
            <a:ext cx="4017476" cy="707886"/>
          </a:xfrm>
          <a:prstGeom prst="rect">
            <a:avLst/>
          </a:prstGeom>
          <a:noFill/>
        </p:spPr>
        <p:txBody>
          <a:bodyPr wrap="square" rtlCol="0">
            <a:spAutoFit/>
          </a:bodyPr>
          <a:lstStyle/>
          <a:p>
            <a:pPr algn="r"/>
            <a:r>
              <a:rPr lang="en-US" altLang="zh-TW" sz="2000" b="1" dirty="0">
                <a:solidFill>
                  <a:srgbClr val="C00000"/>
                </a:solidFill>
                <a:latin typeface="Arial" panose="020B0604020202020204" pitchFamily="34" charset="0"/>
                <a:cs typeface="Arial" panose="020B0604020202020204" pitchFamily="34" charset="0"/>
              </a:rPr>
              <a:t>2. Which parameters</a:t>
            </a:r>
          </a:p>
          <a:p>
            <a:pPr algn="r"/>
            <a:r>
              <a:rPr lang="en-US" altLang="zh-TW" sz="2000" b="1" dirty="0">
                <a:solidFill>
                  <a:srgbClr val="C00000"/>
                </a:solidFill>
                <a:latin typeface="Arial" panose="020B0604020202020204" pitchFamily="34" charset="0"/>
                <a:cs typeface="Arial" panose="020B0604020202020204" pitchFamily="34" charset="0"/>
              </a:rPr>
              <a:t>to use?</a:t>
            </a:r>
            <a:endParaRPr lang="zh-TW" altLang="en-US" sz="2000" b="1" dirty="0">
              <a:solidFill>
                <a:srgbClr val="C00000"/>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C7DAA23A-FD78-47A2-8FF5-1FE22FFCC572}"/>
              </a:ext>
            </a:extLst>
          </p:cNvPr>
          <p:cNvSpPr/>
          <p:nvPr/>
        </p:nvSpPr>
        <p:spPr>
          <a:xfrm>
            <a:off x="-1955014" y="1149232"/>
            <a:ext cx="6447475" cy="31674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Rectangle 29">
            <a:extLst>
              <a:ext uri="{FF2B5EF4-FFF2-40B4-BE49-F238E27FC236}">
                <a16:creationId xmlns:a16="http://schemas.microsoft.com/office/drawing/2014/main" id="{0F60B6B8-55E4-49FA-97C6-0F8EEFCF14DA}"/>
              </a:ext>
            </a:extLst>
          </p:cNvPr>
          <p:cNvSpPr/>
          <p:nvPr/>
        </p:nvSpPr>
        <p:spPr>
          <a:xfrm>
            <a:off x="-2474461" y="4318721"/>
            <a:ext cx="4017476" cy="188573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60527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F52EE0F9-97D5-4B18-AF97-BF181814883A}"/>
              </a:ext>
            </a:extLst>
          </p:cNvPr>
          <p:cNvSpPr/>
          <p:nvPr/>
        </p:nvSpPr>
        <p:spPr>
          <a:xfrm>
            <a:off x="-3808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Title 1"/>
          <p:cNvSpPr>
            <a:spLocks noGrp="1"/>
          </p:cNvSpPr>
          <p:nvPr>
            <p:ph type="title"/>
          </p:nvPr>
        </p:nvSpPr>
        <p:spPr>
          <a:xfrm>
            <a:off x="628650" y="200236"/>
            <a:ext cx="7886700" cy="1325563"/>
          </a:xfrm>
        </p:spPr>
        <p:txBody>
          <a:bodyPr/>
          <a:lstStyle/>
          <a:p>
            <a:r>
              <a:rPr lang="en-US" altLang="zh-TW" b="1" dirty="0"/>
              <a:t>Parameter </a:t>
            </a:r>
            <a:r>
              <a:rPr lang="en-US" altLang="zh-TW" b="1" dirty="0">
                <a:solidFill>
                  <a:srgbClr val="0070C0"/>
                </a:solidFill>
              </a:rPr>
              <a:t>Rating </a:t>
            </a:r>
            <a:r>
              <a:rPr lang="en-US" altLang="zh-TW" b="1" dirty="0"/>
              <a:t>Problem</a:t>
            </a:r>
            <a:endParaRPr lang="zh-TW" altLang="en-US" b="1" dirty="0"/>
          </a:p>
        </p:txBody>
      </p:sp>
      <p:grpSp>
        <p:nvGrpSpPr>
          <p:cNvPr id="6" name="Group 5"/>
          <p:cNvGrpSpPr/>
          <p:nvPr/>
        </p:nvGrpSpPr>
        <p:grpSpPr>
          <a:xfrm>
            <a:off x="738127" y="1967966"/>
            <a:ext cx="2173188" cy="4869772"/>
            <a:chOff x="1187624" y="2060848"/>
            <a:chExt cx="2173188" cy="4869772"/>
          </a:xfrm>
        </p:grpSpPr>
        <p:sp>
          <p:nvSpPr>
            <p:cNvPr id="184" name="Shape 81"/>
            <p:cNvSpPr/>
            <p:nvPr/>
          </p:nvSpPr>
          <p:spPr>
            <a:xfrm>
              <a:off x="1197496" y="2060848"/>
              <a:ext cx="2160240" cy="38100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offset</a:t>
              </a:r>
            </a:p>
          </p:txBody>
        </p:sp>
        <p:sp>
          <p:nvSpPr>
            <p:cNvPr id="185" name="Shape 270"/>
            <p:cNvSpPr/>
            <p:nvPr/>
          </p:nvSpPr>
          <p:spPr>
            <a:xfrm>
              <a:off x="1197496" y="2564904"/>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term</a:t>
              </a:r>
            </a:p>
          </p:txBody>
        </p:sp>
        <p:sp>
          <p:nvSpPr>
            <p:cNvPr id="186" name="Shape 271"/>
            <p:cNvSpPr/>
            <p:nvPr/>
          </p:nvSpPr>
          <p:spPr>
            <a:xfrm>
              <a:off x="1200572" y="3050407"/>
              <a:ext cx="2160240" cy="378593"/>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location</a:t>
              </a:r>
            </a:p>
          </p:txBody>
        </p:sp>
        <p:sp>
          <p:nvSpPr>
            <p:cNvPr id="187" name="Shape 272"/>
            <p:cNvSpPr/>
            <p:nvPr/>
          </p:nvSpPr>
          <p:spPr>
            <a:xfrm>
              <a:off x="1200572" y="3573016"/>
              <a:ext cx="2160240" cy="36004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sw_latitude</a:t>
              </a:r>
            </a:p>
          </p:txBody>
        </p:sp>
        <p:sp>
          <p:nvSpPr>
            <p:cNvPr id="188" name="Shape 273"/>
            <p:cNvSpPr/>
            <p:nvPr/>
          </p:nvSpPr>
          <p:spPr>
            <a:xfrm>
              <a:off x="1200572" y="4556783"/>
              <a:ext cx="2160240" cy="384385"/>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sw_longitude</a:t>
              </a:r>
            </a:p>
          </p:txBody>
        </p:sp>
        <p:sp>
          <p:nvSpPr>
            <p:cNvPr id="189" name="Shape 274"/>
            <p:cNvSpPr/>
            <p:nvPr/>
          </p:nvSpPr>
          <p:spPr>
            <a:xfrm>
              <a:off x="1187624" y="4061503"/>
              <a:ext cx="2160240" cy="375609"/>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a:latin typeface="Courier New"/>
                  <a:ea typeface="Courier New"/>
                  <a:cs typeface="Courier New"/>
                  <a:sym typeface="Courier New"/>
                </a:rPr>
                <a:t>category_filter</a:t>
              </a:r>
            </a:p>
          </p:txBody>
        </p:sp>
        <p:sp>
          <p:nvSpPr>
            <p:cNvPr id="196" name="Shape 270"/>
            <p:cNvSpPr/>
            <p:nvPr/>
          </p:nvSpPr>
          <p:spPr>
            <a:xfrm>
              <a:off x="1187624" y="6085228"/>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a:latin typeface="Courier New"/>
                  <a:ea typeface="Courier New"/>
                  <a:cs typeface="Courier New"/>
                  <a:sym typeface="Courier New"/>
                </a:rPr>
                <a:t>accuracy</a:t>
              </a:r>
              <a:endParaRPr lang="en" sz="1600" b="1" dirty="0">
                <a:latin typeface="Courier New"/>
                <a:ea typeface="Courier New"/>
                <a:cs typeface="Courier New"/>
                <a:sym typeface="Courier New"/>
              </a:endParaRPr>
            </a:p>
          </p:txBody>
        </p:sp>
        <p:sp>
          <p:nvSpPr>
            <p:cNvPr id="197" name="Shape 270"/>
            <p:cNvSpPr/>
            <p:nvPr/>
          </p:nvSpPr>
          <p:spPr>
            <a:xfrm>
              <a:off x="1200572" y="5581172"/>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deals_filter</a:t>
              </a:r>
              <a:endParaRPr lang="en" sz="1600" b="1" dirty="0">
                <a:latin typeface="Courier New"/>
                <a:ea typeface="Courier New"/>
                <a:cs typeface="Courier New"/>
                <a:sym typeface="Courier New"/>
              </a:endParaRPr>
            </a:p>
          </p:txBody>
        </p:sp>
        <p:sp>
          <p:nvSpPr>
            <p:cNvPr id="198" name="Shape 270"/>
            <p:cNvSpPr/>
            <p:nvPr/>
          </p:nvSpPr>
          <p:spPr>
            <a:xfrm>
              <a:off x="1187624" y="5077116"/>
              <a:ext cx="2160240" cy="368108"/>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radius_filter</a:t>
              </a:r>
              <a:endParaRPr lang="en" sz="1600" b="1" dirty="0">
                <a:latin typeface="Courier New"/>
                <a:ea typeface="Courier New"/>
                <a:cs typeface="Courier New"/>
                <a:sym typeface="Courier New"/>
              </a:endParaRPr>
            </a:p>
          </p:txBody>
        </p:sp>
        <p:sp>
          <p:nvSpPr>
            <p:cNvPr id="12" name="Shape 80"/>
            <p:cNvSpPr/>
            <p:nvPr/>
          </p:nvSpPr>
          <p:spPr>
            <a:xfrm>
              <a:off x="1773560" y="6309320"/>
              <a:ext cx="915899" cy="621300"/>
            </a:xfrm>
            <a:prstGeom prst="roundRect">
              <a:avLst>
                <a:gd name="adj" fmla="val 16667"/>
              </a:avLst>
            </a:prstGeom>
            <a:noFill/>
            <a:ln>
              <a:noFill/>
            </a:ln>
          </p:spPr>
          <p:txBody>
            <a:bodyPr lIns="91425" tIns="91425" rIns="91425" bIns="91425" anchor="ctr" anchorCtr="0">
              <a:noAutofit/>
            </a:bodyPr>
            <a:lstStyle/>
            <a:p>
              <a:pPr lvl="0" algn="ctr" rtl="0">
                <a:spcBef>
                  <a:spcPts val="0"/>
                </a:spcBef>
                <a:buNone/>
              </a:pPr>
              <a:r>
                <a:rPr lang="en" sz="2400" b="1" dirty="0">
                  <a:solidFill>
                    <a:srgbClr val="7F6000"/>
                  </a:solidFill>
                  <a:latin typeface="Courier New"/>
                  <a:ea typeface="Courier New"/>
                  <a:cs typeface="Courier New"/>
                  <a:sym typeface="Courier New"/>
                </a:rPr>
                <a:t>...</a:t>
              </a:r>
            </a:p>
          </p:txBody>
        </p:sp>
      </p:grpSp>
      <p:grpSp>
        <p:nvGrpSpPr>
          <p:cNvPr id="7" name="Group 6"/>
          <p:cNvGrpSpPr/>
          <p:nvPr/>
        </p:nvGrpSpPr>
        <p:grpSpPr>
          <a:xfrm>
            <a:off x="4351475" y="1967966"/>
            <a:ext cx="2173188" cy="4869772"/>
            <a:chOff x="5796136" y="2060848"/>
            <a:chExt cx="2173188" cy="4869772"/>
          </a:xfrm>
        </p:grpSpPr>
        <p:sp>
          <p:nvSpPr>
            <p:cNvPr id="13" name="Shape 81"/>
            <p:cNvSpPr/>
            <p:nvPr/>
          </p:nvSpPr>
          <p:spPr>
            <a:xfrm>
              <a:off x="5806008" y="2060848"/>
              <a:ext cx="2160240" cy="381000"/>
            </a:xfrm>
            <a:prstGeom prst="roundRect">
              <a:avLst>
                <a:gd name="adj" fmla="val 16667"/>
              </a:avLst>
            </a:prstGeom>
            <a:solidFill>
              <a:schemeClr val="accent6">
                <a:lumMod val="20000"/>
                <a:lumOff val="80000"/>
              </a:schemeClr>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offset</a:t>
              </a:r>
            </a:p>
          </p:txBody>
        </p:sp>
        <p:sp>
          <p:nvSpPr>
            <p:cNvPr id="14" name="Shape 270"/>
            <p:cNvSpPr/>
            <p:nvPr/>
          </p:nvSpPr>
          <p:spPr>
            <a:xfrm>
              <a:off x="5806008" y="2564904"/>
              <a:ext cx="2160240" cy="368108"/>
            </a:xfrm>
            <a:prstGeom prst="roundRect">
              <a:avLst>
                <a:gd name="adj" fmla="val 16667"/>
              </a:avLst>
            </a:prstGeom>
            <a:solidFill>
              <a:schemeClr val="accent6">
                <a:lumMod val="75000"/>
              </a:schemeClr>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term</a:t>
              </a:r>
            </a:p>
          </p:txBody>
        </p:sp>
        <p:sp>
          <p:nvSpPr>
            <p:cNvPr id="15" name="Shape 271"/>
            <p:cNvSpPr/>
            <p:nvPr/>
          </p:nvSpPr>
          <p:spPr>
            <a:xfrm>
              <a:off x="5809084" y="3050407"/>
              <a:ext cx="2160240" cy="378593"/>
            </a:xfrm>
            <a:prstGeom prst="roundRect">
              <a:avLst>
                <a:gd name="adj" fmla="val 16667"/>
              </a:avLst>
            </a:prstGeom>
            <a:solidFill>
              <a:schemeClr val="accent6">
                <a:lumMod val="75000"/>
              </a:schemeClr>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location</a:t>
              </a:r>
            </a:p>
          </p:txBody>
        </p:sp>
        <p:sp>
          <p:nvSpPr>
            <p:cNvPr id="16" name="Shape 272"/>
            <p:cNvSpPr/>
            <p:nvPr/>
          </p:nvSpPr>
          <p:spPr>
            <a:xfrm>
              <a:off x="5809084" y="3573016"/>
              <a:ext cx="2160240" cy="360040"/>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sw_latitude</a:t>
              </a:r>
            </a:p>
          </p:txBody>
        </p:sp>
        <p:sp>
          <p:nvSpPr>
            <p:cNvPr id="17" name="Shape 273"/>
            <p:cNvSpPr/>
            <p:nvPr/>
          </p:nvSpPr>
          <p:spPr>
            <a:xfrm>
              <a:off x="5809084" y="4556783"/>
              <a:ext cx="2160240" cy="384385"/>
            </a:xfrm>
            <a:prstGeom prst="roundRect">
              <a:avLst>
                <a:gd name="adj" fmla="val 16667"/>
              </a:avLst>
            </a:prstGeom>
            <a:solidFill>
              <a:schemeClr val="bg1"/>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sw_longitude</a:t>
              </a:r>
            </a:p>
          </p:txBody>
        </p:sp>
        <p:sp>
          <p:nvSpPr>
            <p:cNvPr id="18" name="Shape 274"/>
            <p:cNvSpPr/>
            <p:nvPr/>
          </p:nvSpPr>
          <p:spPr>
            <a:xfrm>
              <a:off x="5796136" y="4061503"/>
              <a:ext cx="2160240" cy="375609"/>
            </a:xfrm>
            <a:prstGeom prst="roundRect">
              <a:avLst>
                <a:gd name="adj" fmla="val 16667"/>
              </a:avLst>
            </a:prstGeom>
            <a:solidFill>
              <a:schemeClr val="accent6">
                <a:lumMod val="75000"/>
              </a:schemeClr>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rtl="0">
                <a:spcBef>
                  <a:spcPts val="0"/>
                </a:spcBef>
                <a:buNone/>
              </a:pPr>
              <a:r>
                <a:rPr lang="en" sz="1600" b="1" dirty="0">
                  <a:latin typeface="Courier New"/>
                  <a:ea typeface="Courier New"/>
                  <a:cs typeface="Courier New"/>
                  <a:sym typeface="Courier New"/>
                </a:rPr>
                <a:t>category_filter</a:t>
              </a:r>
            </a:p>
          </p:txBody>
        </p:sp>
        <p:sp>
          <p:nvSpPr>
            <p:cNvPr id="19" name="Shape 270"/>
            <p:cNvSpPr/>
            <p:nvPr/>
          </p:nvSpPr>
          <p:spPr>
            <a:xfrm>
              <a:off x="5796136" y="6085228"/>
              <a:ext cx="2160240" cy="368108"/>
            </a:xfrm>
            <a:prstGeom prst="roundRect">
              <a:avLst>
                <a:gd name="adj" fmla="val 16667"/>
              </a:avLst>
            </a:prstGeom>
            <a:solidFill>
              <a:schemeClr val="accent6">
                <a:lumMod val="20000"/>
                <a:lumOff val="80000"/>
              </a:schemeClr>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a:latin typeface="Courier New"/>
                  <a:ea typeface="Courier New"/>
                  <a:cs typeface="Courier New"/>
                  <a:sym typeface="Courier New"/>
                </a:rPr>
                <a:t>accuracy</a:t>
              </a:r>
              <a:endParaRPr lang="en" sz="1600" b="1" dirty="0">
                <a:latin typeface="Courier New"/>
                <a:ea typeface="Courier New"/>
                <a:cs typeface="Courier New"/>
                <a:sym typeface="Courier New"/>
              </a:endParaRPr>
            </a:p>
          </p:txBody>
        </p:sp>
        <p:sp>
          <p:nvSpPr>
            <p:cNvPr id="20" name="Shape 270"/>
            <p:cNvSpPr/>
            <p:nvPr/>
          </p:nvSpPr>
          <p:spPr>
            <a:xfrm>
              <a:off x="5809084" y="5581172"/>
              <a:ext cx="2160240" cy="368108"/>
            </a:xfrm>
            <a:prstGeom prst="roundRect">
              <a:avLst>
                <a:gd name="adj" fmla="val 16667"/>
              </a:avLst>
            </a:prstGeom>
            <a:solidFill>
              <a:schemeClr val="accent6">
                <a:lumMod val="60000"/>
                <a:lumOff val="40000"/>
              </a:schemeClr>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deals_filter</a:t>
              </a:r>
              <a:endParaRPr lang="en" sz="1600" b="1" dirty="0">
                <a:latin typeface="Courier New"/>
                <a:ea typeface="Courier New"/>
                <a:cs typeface="Courier New"/>
                <a:sym typeface="Courier New"/>
              </a:endParaRPr>
            </a:p>
          </p:txBody>
        </p:sp>
        <p:sp>
          <p:nvSpPr>
            <p:cNvPr id="21" name="Shape 270"/>
            <p:cNvSpPr/>
            <p:nvPr/>
          </p:nvSpPr>
          <p:spPr>
            <a:xfrm>
              <a:off x="5796136" y="5077116"/>
              <a:ext cx="2160240" cy="368108"/>
            </a:xfrm>
            <a:prstGeom prst="roundRect">
              <a:avLst>
                <a:gd name="adj" fmla="val 16667"/>
              </a:avLst>
            </a:prstGeom>
            <a:solidFill>
              <a:schemeClr val="accent6">
                <a:lumMod val="60000"/>
                <a:lumOff val="40000"/>
              </a:schemeClr>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algn="ctr"/>
              <a:r>
                <a:rPr lang="en-US" sz="1600" b="1" dirty="0" err="1">
                  <a:latin typeface="Courier New"/>
                  <a:ea typeface="Courier New"/>
                  <a:cs typeface="Courier New"/>
                  <a:sym typeface="Courier New"/>
                </a:rPr>
                <a:t>radius_filter</a:t>
              </a:r>
              <a:endParaRPr lang="en" sz="1600" b="1" dirty="0">
                <a:latin typeface="Courier New"/>
                <a:ea typeface="Courier New"/>
                <a:cs typeface="Courier New"/>
                <a:sym typeface="Courier New"/>
              </a:endParaRPr>
            </a:p>
          </p:txBody>
        </p:sp>
        <p:sp>
          <p:nvSpPr>
            <p:cNvPr id="22" name="Shape 80"/>
            <p:cNvSpPr/>
            <p:nvPr/>
          </p:nvSpPr>
          <p:spPr>
            <a:xfrm>
              <a:off x="6382072" y="6309320"/>
              <a:ext cx="915899" cy="621300"/>
            </a:xfrm>
            <a:prstGeom prst="roundRect">
              <a:avLst>
                <a:gd name="adj" fmla="val 16667"/>
              </a:avLst>
            </a:prstGeom>
            <a:noFill/>
            <a:ln>
              <a:noFill/>
            </a:ln>
          </p:spPr>
          <p:txBody>
            <a:bodyPr lIns="91425" tIns="91425" rIns="91425" bIns="91425" anchor="ctr" anchorCtr="0">
              <a:noAutofit/>
            </a:bodyPr>
            <a:lstStyle/>
            <a:p>
              <a:pPr lvl="0" algn="ctr" rtl="0">
                <a:spcBef>
                  <a:spcPts val="0"/>
                </a:spcBef>
                <a:buNone/>
              </a:pPr>
              <a:r>
                <a:rPr lang="en" sz="2400" b="1" dirty="0">
                  <a:solidFill>
                    <a:srgbClr val="7F6000"/>
                  </a:solidFill>
                  <a:latin typeface="Courier New"/>
                  <a:ea typeface="Courier New"/>
                  <a:cs typeface="Courier New"/>
                  <a:sym typeface="Courier New"/>
                </a:rPr>
                <a:t>...</a:t>
              </a:r>
            </a:p>
          </p:txBody>
        </p:sp>
      </p:grpSp>
      <p:sp>
        <p:nvSpPr>
          <p:cNvPr id="3" name="Right Arrow 2"/>
          <p:cNvSpPr/>
          <p:nvPr/>
        </p:nvSpPr>
        <p:spPr>
          <a:xfrm>
            <a:off x="3127339" y="3480134"/>
            <a:ext cx="1080120" cy="8203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4" name="TextBox 23"/>
          <p:cNvSpPr txBox="1"/>
          <p:nvPr/>
        </p:nvSpPr>
        <p:spPr>
          <a:xfrm>
            <a:off x="2051721" y="1238594"/>
            <a:ext cx="4968551" cy="369332"/>
          </a:xfrm>
          <a:prstGeom prst="rect">
            <a:avLst/>
          </a:prstGeom>
          <a:solidFill>
            <a:schemeClr val="accent6">
              <a:lumMod val="40000"/>
              <a:lumOff val="60000"/>
            </a:schemeClr>
          </a:solidFill>
          <a:effectLst>
            <a:outerShdw blurRad="50800" dist="38100" dir="2700000" algn="tl" rotWithShape="0">
              <a:prstClr val="black">
                <a:alpha val="40000"/>
              </a:prstClr>
            </a:outerShdw>
          </a:effectLst>
        </p:spPr>
        <p:txBody>
          <a:bodyPr wrap="square" rtlCol="0">
            <a:spAutoFit/>
          </a:bodyPr>
          <a:lstStyle/>
          <a:p>
            <a:pPr algn="ctr"/>
            <a:r>
              <a:rPr lang="en-US" altLang="zh-TW" dirty="0"/>
              <a:t>Pick </a:t>
            </a:r>
            <a:r>
              <a:rPr lang="en-US" altLang="zh-TW" b="1" dirty="0">
                <a:solidFill>
                  <a:srgbClr val="C00000"/>
                </a:solidFill>
              </a:rPr>
              <a:t>good parameters </a:t>
            </a:r>
            <a:r>
              <a:rPr lang="en-US" altLang="zh-TW" dirty="0"/>
              <a:t>for the dialog system.</a:t>
            </a:r>
          </a:p>
        </p:txBody>
      </p:sp>
      <p:sp>
        <p:nvSpPr>
          <p:cNvPr id="4" name="5-Point Star 3"/>
          <p:cNvSpPr/>
          <p:nvPr/>
        </p:nvSpPr>
        <p:spPr>
          <a:xfrm>
            <a:off x="6727520" y="444973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nvGrpSpPr>
          <p:cNvPr id="33" name="Group 32"/>
          <p:cNvGrpSpPr/>
          <p:nvPr/>
        </p:nvGrpSpPr>
        <p:grpSpPr>
          <a:xfrm>
            <a:off x="6727739" y="3984190"/>
            <a:ext cx="1876709" cy="326542"/>
            <a:chOff x="9912061" y="2088076"/>
            <a:chExt cx="1876709" cy="326542"/>
          </a:xfrm>
        </p:grpSpPr>
        <p:sp>
          <p:nvSpPr>
            <p:cNvPr id="34" name="5-Point Star 33"/>
            <p:cNvSpPr/>
            <p:nvPr/>
          </p:nvSpPr>
          <p:spPr>
            <a:xfrm>
              <a:off x="9912061"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5" name="5-Point Star 34"/>
            <p:cNvSpPr/>
            <p:nvPr/>
          </p:nvSpPr>
          <p:spPr>
            <a:xfrm>
              <a:off x="10400085"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6" name="5-Point Star 35"/>
            <p:cNvSpPr/>
            <p:nvPr/>
          </p:nvSpPr>
          <p:spPr>
            <a:xfrm>
              <a:off x="10908704"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7" name="5-Point Star 36"/>
            <p:cNvSpPr/>
            <p:nvPr/>
          </p:nvSpPr>
          <p:spPr>
            <a:xfrm>
              <a:off x="11401727" y="2088076"/>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grpSp>
        <p:nvGrpSpPr>
          <p:cNvPr id="39" name="Group 38"/>
          <p:cNvGrpSpPr/>
          <p:nvPr/>
        </p:nvGrpSpPr>
        <p:grpSpPr>
          <a:xfrm>
            <a:off x="6727739" y="4992303"/>
            <a:ext cx="1383686" cy="326541"/>
            <a:chOff x="9912061" y="2088077"/>
            <a:chExt cx="1383686" cy="326541"/>
          </a:xfrm>
        </p:grpSpPr>
        <p:sp>
          <p:nvSpPr>
            <p:cNvPr id="40" name="5-Point Star 39"/>
            <p:cNvSpPr/>
            <p:nvPr/>
          </p:nvSpPr>
          <p:spPr>
            <a:xfrm>
              <a:off x="9912061"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1" name="5-Point Star 40"/>
            <p:cNvSpPr/>
            <p:nvPr/>
          </p:nvSpPr>
          <p:spPr>
            <a:xfrm>
              <a:off x="10400085"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2" name="5-Point Star 41"/>
            <p:cNvSpPr/>
            <p:nvPr/>
          </p:nvSpPr>
          <p:spPr>
            <a:xfrm>
              <a:off x="10908704"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grpSp>
        <p:nvGrpSpPr>
          <p:cNvPr id="45" name="Group 44"/>
          <p:cNvGrpSpPr/>
          <p:nvPr/>
        </p:nvGrpSpPr>
        <p:grpSpPr>
          <a:xfrm>
            <a:off x="6723238" y="5457849"/>
            <a:ext cx="1383686" cy="326541"/>
            <a:chOff x="9912061" y="2088077"/>
            <a:chExt cx="1383686" cy="326541"/>
          </a:xfrm>
        </p:grpSpPr>
        <p:sp>
          <p:nvSpPr>
            <p:cNvPr id="46" name="5-Point Star 45"/>
            <p:cNvSpPr/>
            <p:nvPr/>
          </p:nvSpPr>
          <p:spPr>
            <a:xfrm>
              <a:off x="9912061"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7" name="5-Point Star 46"/>
            <p:cNvSpPr/>
            <p:nvPr/>
          </p:nvSpPr>
          <p:spPr>
            <a:xfrm>
              <a:off x="10400085"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8" name="5-Point Star 47"/>
            <p:cNvSpPr/>
            <p:nvPr/>
          </p:nvSpPr>
          <p:spPr>
            <a:xfrm>
              <a:off x="10908704"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sp>
        <p:nvSpPr>
          <p:cNvPr id="52" name="5-Point Star 51"/>
          <p:cNvSpPr/>
          <p:nvPr/>
        </p:nvSpPr>
        <p:spPr>
          <a:xfrm>
            <a:off x="6723238" y="3480135"/>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nvGrpSpPr>
          <p:cNvPr id="57" name="Group 56"/>
          <p:cNvGrpSpPr/>
          <p:nvPr/>
        </p:nvGrpSpPr>
        <p:grpSpPr>
          <a:xfrm>
            <a:off x="6727739" y="2976078"/>
            <a:ext cx="1876709" cy="326542"/>
            <a:chOff x="9912061" y="2088076"/>
            <a:chExt cx="1876709" cy="326542"/>
          </a:xfrm>
        </p:grpSpPr>
        <p:sp>
          <p:nvSpPr>
            <p:cNvPr id="58" name="5-Point Star 57"/>
            <p:cNvSpPr/>
            <p:nvPr/>
          </p:nvSpPr>
          <p:spPr>
            <a:xfrm>
              <a:off x="9912061"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9" name="5-Point Star 58"/>
            <p:cNvSpPr/>
            <p:nvPr/>
          </p:nvSpPr>
          <p:spPr>
            <a:xfrm>
              <a:off x="10400085"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0" name="5-Point Star 59"/>
            <p:cNvSpPr/>
            <p:nvPr/>
          </p:nvSpPr>
          <p:spPr>
            <a:xfrm>
              <a:off x="10908704"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1" name="5-Point Star 60"/>
            <p:cNvSpPr/>
            <p:nvPr/>
          </p:nvSpPr>
          <p:spPr>
            <a:xfrm>
              <a:off x="11401727" y="2088076"/>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grpSp>
        <p:nvGrpSpPr>
          <p:cNvPr id="63" name="Group 62"/>
          <p:cNvGrpSpPr/>
          <p:nvPr/>
        </p:nvGrpSpPr>
        <p:grpSpPr>
          <a:xfrm>
            <a:off x="6727739" y="2472022"/>
            <a:ext cx="1876709" cy="326542"/>
            <a:chOff x="9912061" y="2088076"/>
            <a:chExt cx="1876709" cy="326542"/>
          </a:xfrm>
        </p:grpSpPr>
        <p:sp>
          <p:nvSpPr>
            <p:cNvPr id="64" name="5-Point Star 63"/>
            <p:cNvSpPr/>
            <p:nvPr/>
          </p:nvSpPr>
          <p:spPr>
            <a:xfrm>
              <a:off x="9912061"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5" name="5-Point Star 64"/>
            <p:cNvSpPr/>
            <p:nvPr/>
          </p:nvSpPr>
          <p:spPr>
            <a:xfrm>
              <a:off x="10400085"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6" name="5-Point Star 65"/>
            <p:cNvSpPr/>
            <p:nvPr/>
          </p:nvSpPr>
          <p:spPr>
            <a:xfrm>
              <a:off x="10908704"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7" name="5-Point Star 66"/>
            <p:cNvSpPr/>
            <p:nvPr/>
          </p:nvSpPr>
          <p:spPr>
            <a:xfrm>
              <a:off x="11401727" y="2088076"/>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grpSp>
        <p:nvGrpSpPr>
          <p:cNvPr id="69" name="Group 68"/>
          <p:cNvGrpSpPr/>
          <p:nvPr/>
        </p:nvGrpSpPr>
        <p:grpSpPr>
          <a:xfrm>
            <a:off x="6727739" y="6000415"/>
            <a:ext cx="875067" cy="326541"/>
            <a:chOff x="9912061" y="2088077"/>
            <a:chExt cx="875067" cy="326541"/>
          </a:xfrm>
        </p:grpSpPr>
        <p:sp>
          <p:nvSpPr>
            <p:cNvPr id="70" name="5-Point Star 69"/>
            <p:cNvSpPr/>
            <p:nvPr/>
          </p:nvSpPr>
          <p:spPr>
            <a:xfrm>
              <a:off x="9912061"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1" name="5-Point Star 70"/>
            <p:cNvSpPr/>
            <p:nvPr/>
          </p:nvSpPr>
          <p:spPr>
            <a:xfrm>
              <a:off x="10400085"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grpSp>
        <p:nvGrpSpPr>
          <p:cNvPr id="75" name="Group 74"/>
          <p:cNvGrpSpPr/>
          <p:nvPr/>
        </p:nvGrpSpPr>
        <p:grpSpPr>
          <a:xfrm>
            <a:off x="6723238" y="1967967"/>
            <a:ext cx="875067" cy="326541"/>
            <a:chOff x="9912061" y="2088077"/>
            <a:chExt cx="875067" cy="326541"/>
          </a:xfrm>
        </p:grpSpPr>
        <p:sp>
          <p:nvSpPr>
            <p:cNvPr id="76" name="5-Point Star 75"/>
            <p:cNvSpPr/>
            <p:nvPr/>
          </p:nvSpPr>
          <p:spPr>
            <a:xfrm>
              <a:off x="9912061"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7" name="5-Point Star 76"/>
            <p:cNvSpPr/>
            <p:nvPr/>
          </p:nvSpPr>
          <p:spPr>
            <a:xfrm>
              <a:off x="10400085" y="2088077"/>
              <a:ext cx="387043" cy="326541"/>
            </a:xfrm>
            <a:prstGeom prst="star5">
              <a:avLst>
                <a:gd name="adj" fmla="val 23071"/>
                <a:gd name="hf" fmla="val 105146"/>
                <a:gd name="vf" fmla="val 110557"/>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00959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b="1" dirty="0"/>
              <a:t>How about just do </a:t>
            </a:r>
            <a:r>
              <a:rPr lang="en-US" altLang="zh-TW" b="1"/>
              <a:t>a </a:t>
            </a:r>
            <a:r>
              <a:rPr lang="en-US" altLang="zh-TW" b="1">
                <a:solidFill>
                  <a:srgbClr val="0070C0"/>
                </a:solidFill>
              </a:rPr>
              <a:t>survey</a:t>
            </a:r>
            <a:r>
              <a:rPr lang="en-US" altLang="zh-TW" b="1"/>
              <a:t>?</a:t>
            </a:r>
            <a:endParaRPr lang="zh-TW" altLang="en-US" b="1" dirty="0"/>
          </a:p>
        </p:txBody>
      </p:sp>
      <p:sp>
        <p:nvSpPr>
          <p:cNvPr id="3" name="Content Placeholder 2"/>
          <p:cNvSpPr>
            <a:spLocks noGrp="1"/>
          </p:cNvSpPr>
          <p:nvPr>
            <p:ph idx="1"/>
          </p:nvPr>
        </p:nvSpPr>
        <p:spPr/>
        <p:txBody>
          <a:bodyPr/>
          <a:lstStyle/>
          <a:p>
            <a:endParaRPr lang="zh-TW" altLang="en-US" dirty="0"/>
          </a:p>
        </p:txBody>
      </p:sp>
      <p:pic>
        <p:nvPicPr>
          <p:cNvPr id="1026" name="Picture 2" descr="C:\Users\windx0303\Dropbox\2015_HCOMP\slides\zoomin-api-crowd-fl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91" y="1524014"/>
            <a:ext cx="13652751" cy="672952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95536" y="3789040"/>
            <a:ext cx="8424936" cy="2376264"/>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2843808" y="3933056"/>
            <a:ext cx="1656184" cy="369332"/>
          </a:xfrm>
          <a:prstGeom prst="rect">
            <a:avLst/>
          </a:prstGeom>
          <a:noFill/>
        </p:spPr>
        <p:txBody>
          <a:bodyPr wrap="square" rtlCol="0">
            <a:spAutoFit/>
          </a:bodyPr>
          <a:lstStyle/>
          <a:p>
            <a:r>
              <a:rPr lang="en-US" altLang="zh-TW" dirty="0">
                <a:solidFill>
                  <a:srgbClr val="C00000"/>
                </a:solidFill>
              </a:rPr>
              <a:t>Task</a:t>
            </a:r>
            <a:endParaRPr lang="zh-TW" altLang="en-US" dirty="0">
              <a:solidFill>
                <a:srgbClr val="C00000"/>
              </a:solidFill>
            </a:endParaRPr>
          </a:p>
        </p:txBody>
      </p:sp>
      <p:sp>
        <p:nvSpPr>
          <p:cNvPr id="8" name="TextBox 7"/>
          <p:cNvSpPr txBox="1"/>
          <p:nvPr/>
        </p:nvSpPr>
        <p:spPr>
          <a:xfrm>
            <a:off x="5940152" y="4283804"/>
            <a:ext cx="2448272" cy="369332"/>
          </a:xfrm>
          <a:prstGeom prst="rect">
            <a:avLst/>
          </a:prstGeom>
          <a:noFill/>
        </p:spPr>
        <p:txBody>
          <a:bodyPr wrap="square" rtlCol="0">
            <a:spAutoFit/>
          </a:bodyPr>
          <a:lstStyle/>
          <a:p>
            <a:r>
              <a:rPr lang="en-US" altLang="zh-TW" dirty="0">
                <a:solidFill>
                  <a:srgbClr val="C00000"/>
                </a:solidFill>
              </a:rPr>
              <a:t>Parameter Name / </a:t>
            </a:r>
            <a:r>
              <a:rPr lang="en-US" altLang="zh-TW" dirty="0" err="1">
                <a:solidFill>
                  <a:srgbClr val="C00000"/>
                </a:solidFill>
              </a:rPr>
              <a:t>Desc</a:t>
            </a:r>
            <a:endParaRPr lang="zh-TW" altLang="en-US" dirty="0">
              <a:solidFill>
                <a:srgbClr val="C00000"/>
              </a:solidFill>
            </a:endParaRPr>
          </a:p>
        </p:txBody>
      </p:sp>
    </p:spTree>
    <p:extLst>
      <p:ext uri="{BB962C8B-B14F-4D97-AF65-F5344CB8AC3E}">
        <p14:creationId xmlns:p14="http://schemas.microsoft.com/office/powerpoint/2010/main" val="2871402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AE8BF00A-C0A8-4033-8FF1-52215D4BA3D1}"/>
              </a:ext>
            </a:extLst>
          </p:cNvPr>
          <p:cNvSpPr/>
          <p:nvPr/>
        </p:nvSpPr>
        <p:spPr>
          <a:xfrm>
            <a:off x="-3808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Title 1"/>
          <p:cNvSpPr>
            <a:spLocks noGrp="1"/>
          </p:cNvSpPr>
          <p:nvPr>
            <p:ph type="title"/>
          </p:nvPr>
        </p:nvSpPr>
        <p:spPr>
          <a:xfrm>
            <a:off x="628650" y="-34924"/>
            <a:ext cx="7886700" cy="1325563"/>
          </a:xfrm>
        </p:spPr>
        <p:txBody>
          <a:bodyPr/>
          <a:lstStyle/>
          <a:p>
            <a:r>
              <a:rPr lang="en-US" altLang="zh-TW" b="1" dirty="0">
                <a:solidFill>
                  <a:srgbClr val="0070C0"/>
                </a:solidFill>
              </a:rPr>
              <a:t>Match</a:t>
            </a:r>
            <a:r>
              <a:rPr lang="en-US" altLang="zh-TW" b="1" dirty="0"/>
              <a:t> </a:t>
            </a:r>
            <a:r>
              <a:rPr lang="en-US" altLang="zh-TW" b="1" dirty="0">
                <a:solidFill>
                  <a:srgbClr val="0070C0"/>
                </a:solidFill>
              </a:rPr>
              <a:t>Questions </a:t>
            </a:r>
            <a:r>
              <a:rPr lang="en-US" altLang="zh-TW" b="1" dirty="0"/>
              <a:t>with </a:t>
            </a:r>
            <a:r>
              <a:rPr lang="en-US" altLang="zh-TW" b="1" dirty="0">
                <a:solidFill>
                  <a:srgbClr val="0070C0"/>
                </a:solidFill>
              </a:rPr>
              <a:t>Parameters</a:t>
            </a:r>
            <a:endParaRPr lang="zh-TW" altLang="en-US" dirty="0"/>
          </a:p>
        </p:txBody>
      </p:sp>
      <p:sp>
        <p:nvSpPr>
          <p:cNvPr id="6" name="Shape 82"/>
          <p:cNvSpPr/>
          <p:nvPr/>
        </p:nvSpPr>
        <p:spPr>
          <a:xfrm>
            <a:off x="1459490" y="1355696"/>
            <a:ext cx="2838900" cy="2412172"/>
          </a:xfrm>
          <a:prstGeom prst="roundRect">
            <a:avLst>
              <a:gd name="adj" fmla="val 16667"/>
            </a:avLst>
          </a:prstGeom>
          <a:solidFill>
            <a:srgbClr val="FFF2CC"/>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a:spcBef>
                <a:spcPts val="0"/>
              </a:spcBef>
              <a:buNone/>
            </a:pPr>
            <a:endParaRPr/>
          </a:p>
        </p:txBody>
      </p:sp>
      <p:grpSp>
        <p:nvGrpSpPr>
          <p:cNvPr id="7" name="Shape 83"/>
          <p:cNvGrpSpPr/>
          <p:nvPr/>
        </p:nvGrpSpPr>
        <p:grpSpPr>
          <a:xfrm>
            <a:off x="1625039" y="1823718"/>
            <a:ext cx="2425150" cy="564700"/>
            <a:chOff x="1946349" y="312500"/>
            <a:chExt cx="2425150" cy="564700"/>
          </a:xfrm>
        </p:grpSpPr>
        <p:sp>
          <p:nvSpPr>
            <p:cNvPr id="8" name="Shape 84"/>
            <p:cNvSpPr/>
            <p:nvPr/>
          </p:nvSpPr>
          <p:spPr>
            <a:xfrm>
              <a:off x="2584450" y="617300"/>
              <a:ext cx="1632900"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latin typeface="Comic Sans MS"/>
                  <a:ea typeface="Comic Sans MS"/>
                  <a:cs typeface="Comic Sans MS"/>
                  <a:sym typeface="Comic Sans MS"/>
                </a:rPr>
                <a:t>     I like Chinese food.</a:t>
              </a:r>
            </a:p>
          </p:txBody>
        </p:sp>
        <p:sp>
          <p:nvSpPr>
            <p:cNvPr id="9" name="Shape 85"/>
            <p:cNvSpPr/>
            <p:nvPr/>
          </p:nvSpPr>
          <p:spPr>
            <a:xfrm>
              <a:off x="2421200" y="352800"/>
              <a:ext cx="19502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1000" dirty="0">
                  <a:latin typeface="Comic Sans MS"/>
                  <a:ea typeface="Comic Sans MS"/>
                  <a:cs typeface="Comic Sans MS"/>
                  <a:sym typeface="Comic Sans MS"/>
                </a:rPr>
                <a:t>    What do you want </a:t>
              </a:r>
              <a:r>
                <a:rPr lang="en" sz="1000">
                  <a:latin typeface="Comic Sans MS"/>
                  <a:ea typeface="Comic Sans MS"/>
                  <a:cs typeface="Comic Sans MS"/>
                  <a:sym typeface="Comic Sans MS"/>
                </a:rPr>
                <a:t>to eat?</a:t>
              </a:r>
              <a:endParaRPr lang="en" sz="1000" dirty="0">
                <a:latin typeface="Comic Sans MS"/>
                <a:ea typeface="Comic Sans MS"/>
                <a:cs typeface="Comic Sans MS"/>
                <a:sym typeface="Comic Sans MS"/>
              </a:endParaRPr>
            </a:p>
          </p:txBody>
        </p:sp>
        <p:grpSp>
          <p:nvGrpSpPr>
            <p:cNvPr id="10" name="Shape 86"/>
            <p:cNvGrpSpPr/>
            <p:nvPr/>
          </p:nvGrpSpPr>
          <p:grpSpPr>
            <a:xfrm>
              <a:off x="1946349" y="312500"/>
              <a:ext cx="872825" cy="564700"/>
              <a:chOff x="5929871" y="2674700"/>
              <a:chExt cx="814887" cy="564700"/>
            </a:xfrm>
          </p:grpSpPr>
          <p:sp>
            <p:nvSpPr>
              <p:cNvPr id="11" name="Shape 87"/>
              <p:cNvSpPr/>
              <p:nvPr/>
            </p:nvSpPr>
            <p:spPr>
              <a:xfrm>
                <a:off x="5929871" y="2674700"/>
                <a:ext cx="642300" cy="470700"/>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1C4587"/>
                    </a:solidFill>
                    <a:latin typeface="Comic Sans MS"/>
                    <a:ea typeface="Comic Sans MS"/>
                    <a:cs typeface="Comic Sans MS"/>
                    <a:sym typeface="Comic Sans MS"/>
                  </a:rPr>
                  <a:t>?</a:t>
                </a:r>
                <a:endParaRPr lang="en" sz="2400" b="1" dirty="0">
                  <a:solidFill>
                    <a:srgbClr val="1C4587"/>
                  </a:solidFill>
                  <a:latin typeface="Comic Sans MS"/>
                  <a:ea typeface="Comic Sans MS"/>
                  <a:cs typeface="Comic Sans MS"/>
                  <a:sym typeface="Comic Sans MS"/>
                </a:endParaRPr>
              </a:p>
            </p:txBody>
          </p:sp>
          <p:sp>
            <p:nvSpPr>
              <p:cNvPr id="12" name="Shape 88"/>
              <p:cNvSpPr/>
              <p:nvPr/>
            </p:nvSpPr>
            <p:spPr>
              <a:xfrm>
                <a:off x="6362258" y="28986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4C1130"/>
                    </a:solidFill>
                    <a:latin typeface="Comic Sans MS"/>
                    <a:ea typeface="Comic Sans MS"/>
                    <a:cs typeface="Comic Sans MS"/>
                    <a:sym typeface="Comic Sans MS"/>
                  </a:rPr>
                  <a:t>!</a:t>
                </a:r>
              </a:p>
            </p:txBody>
          </p:sp>
        </p:grpSp>
      </p:grpSp>
      <p:grpSp>
        <p:nvGrpSpPr>
          <p:cNvPr id="13" name="Shape 89"/>
          <p:cNvGrpSpPr/>
          <p:nvPr/>
        </p:nvGrpSpPr>
        <p:grpSpPr>
          <a:xfrm>
            <a:off x="1625039" y="2433318"/>
            <a:ext cx="2179150" cy="564700"/>
            <a:chOff x="1946349" y="312500"/>
            <a:chExt cx="2179150" cy="564700"/>
          </a:xfrm>
        </p:grpSpPr>
        <p:sp>
          <p:nvSpPr>
            <p:cNvPr id="14" name="Shape 90"/>
            <p:cNvSpPr/>
            <p:nvPr/>
          </p:nvSpPr>
          <p:spPr>
            <a:xfrm>
              <a:off x="2584450" y="617300"/>
              <a:ext cx="14474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latin typeface="Comic Sans MS"/>
                  <a:ea typeface="Comic Sans MS"/>
                  <a:cs typeface="Comic Sans MS"/>
                  <a:sym typeface="Comic Sans MS"/>
                </a:rPr>
                <a:t>     I’m in Pittsburgh.</a:t>
              </a:r>
            </a:p>
          </p:txBody>
        </p:sp>
        <p:sp>
          <p:nvSpPr>
            <p:cNvPr id="15" name="Shape 91"/>
            <p:cNvSpPr/>
            <p:nvPr/>
          </p:nvSpPr>
          <p:spPr>
            <a:xfrm>
              <a:off x="2421200" y="352800"/>
              <a:ext cx="17042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dirty="0">
                  <a:latin typeface="Comic Sans MS"/>
                  <a:ea typeface="Comic Sans MS"/>
                  <a:cs typeface="Comic Sans MS"/>
                  <a:sym typeface="Comic Sans MS"/>
                </a:rPr>
                <a:t>    Which city are </a:t>
              </a:r>
              <a:r>
                <a:rPr lang="en" sz="1000">
                  <a:latin typeface="Comic Sans MS"/>
                  <a:ea typeface="Comic Sans MS"/>
                  <a:cs typeface="Comic Sans MS"/>
                  <a:sym typeface="Comic Sans MS"/>
                </a:rPr>
                <a:t>you in?</a:t>
              </a:r>
              <a:endParaRPr lang="en" sz="1000" dirty="0">
                <a:latin typeface="Comic Sans MS"/>
                <a:ea typeface="Comic Sans MS"/>
                <a:cs typeface="Comic Sans MS"/>
                <a:sym typeface="Comic Sans MS"/>
              </a:endParaRPr>
            </a:p>
          </p:txBody>
        </p:sp>
        <p:grpSp>
          <p:nvGrpSpPr>
            <p:cNvPr id="16" name="Shape 92"/>
            <p:cNvGrpSpPr/>
            <p:nvPr/>
          </p:nvGrpSpPr>
          <p:grpSpPr>
            <a:xfrm>
              <a:off x="1946349" y="312500"/>
              <a:ext cx="872825" cy="564700"/>
              <a:chOff x="5929871" y="2674700"/>
              <a:chExt cx="814887" cy="564700"/>
            </a:xfrm>
          </p:grpSpPr>
          <p:sp>
            <p:nvSpPr>
              <p:cNvPr id="17" name="Shape 93"/>
              <p:cNvSpPr/>
              <p:nvPr/>
            </p:nvSpPr>
            <p:spPr>
              <a:xfrm>
                <a:off x="5929871" y="2674700"/>
                <a:ext cx="642300" cy="470700"/>
              </a:xfrm>
              <a:prstGeom prst="wedgeEllipseCallout">
                <a:avLst>
                  <a:gd name="adj1" fmla="val -20833"/>
                  <a:gd name="adj2" fmla="val 62500"/>
                </a:avLst>
              </a:prstGeom>
              <a:solidFill>
                <a:srgbClr val="EA9999"/>
              </a:solidFill>
              <a:ln w="19050" cap="flat" cmpd="sng">
                <a:solidFill>
                  <a:srgbClr val="99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660000"/>
                    </a:solidFill>
                    <a:latin typeface="Comic Sans MS"/>
                    <a:ea typeface="Comic Sans MS"/>
                    <a:cs typeface="Comic Sans MS"/>
                    <a:sym typeface="Comic Sans MS"/>
                  </a:rPr>
                  <a:t>?</a:t>
                </a:r>
                <a:endParaRPr lang="en" sz="2400" b="1" dirty="0">
                  <a:solidFill>
                    <a:srgbClr val="660000"/>
                  </a:solidFill>
                  <a:latin typeface="Comic Sans MS"/>
                  <a:ea typeface="Comic Sans MS"/>
                  <a:cs typeface="Comic Sans MS"/>
                  <a:sym typeface="Comic Sans MS"/>
                </a:endParaRPr>
              </a:p>
            </p:txBody>
          </p:sp>
          <p:sp>
            <p:nvSpPr>
              <p:cNvPr id="18" name="Shape 94"/>
              <p:cNvSpPr/>
              <p:nvPr/>
            </p:nvSpPr>
            <p:spPr>
              <a:xfrm>
                <a:off x="6362258" y="2898600"/>
                <a:ext cx="382499" cy="340800"/>
              </a:xfrm>
              <a:prstGeom prst="wedgeEllipseCallout">
                <a:avLst>
                  <a:gd name="adj1" fmla="val 36813"/>
                  <a:gd name="adj2" fmla="val 55024"/>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7F6000"/>
                    </a:solidFill>
                    <a:latin typeface="Comic Sans MS"/>
                    <a:ea typeface="Comic Sans MS"/>
                    <a:cs typeface="Comic Sans MS"/>
                    <a:sym typeface="Comic Sans MS"/>
                  </a:rPr>
                  <a:t>!</a:t>
                </a:r>
              </a:p>
            </p:txBody>
          </p:sp>
        </p:grpSp>
      </p:grpSp>
      <p:grpSp>
        <p:nvGrpSpPr>
          <p:cNvPr id="19" name="Shape 95"/>
          <p:cNvGrpSpPr/>
          <p:nvPr/>
        </p:nvGrpSpPr>
        <p:grpSpPr>
          <a:xfrm>
            <a:off x="1625039" y="3042918"/>
            <a:ext cx="2159950" cy="564700"/>
            <a:chOff x="1946349" y="312500"/>
            <a:chExt cx="2159950" cy="564700"/>
          </a:xfrm>
        </p:grpSpPr>
        <p:sp>
          <p:nvSpPr>
            <p:cNvPr id="20" name="Shape 96"/>
            <p:cNvSpPr/>
            <p:nvPr/>
          </p:nvSpPr>
          <p:spPr>
            <a:xfrm>
              <a:off x="2584450" y="617300"/>
              <a:ext cx="885900"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latin typeface="Comic Sans MS"/>
                  <a:ea typeface="Comic Sans MS"/>
                  <a:cs typeface="Comic Sans MS"/>
                  <a:sym typeface="Comic Sans MS"/>
                </a:rPr>
                <a:t>     Dinner.</a:t>
              </a:r>
            </a:p>
          </p:txBody>
        </p:sp>
        <p:sp>
          <p:nvSpPr>
            <p:cNvPr id="21" name="Shape 97"/>
            <p:cNvSpPr/>
            <p:nvPr/>
          </p:nvSpPr>
          <p:spPr>
            <a:xfrm>
              <a:off x="2421200" y="352800"/>
              <a:ext cx="16850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dirty="0">
                  <a:latin typeface="Comic Sans MS"/>
                  <a:ea typeface="Comic Sans MS"/>
                  <a:cs typeface="Comic Sans MS"/>
                  <a:sym typeface="Comic Sans MS"/>
                </a:rPr>
                <a:t>     Is it dinner </a:t>
              </a:r>
              <a:r>
                <a:rPr lang="en" sz="1000">
                  <a:latin typeface="Comic Sans MS"/>
                  <a:ea typeface="Comic Sans MS"/>
                  <a:cs typeface="Comic Sans MS"/>
                  <a:sym typeface="Comic Sans MS"/>
                </a:rPr>
                <a:t>or lunch?</a:t>
              </a:r>
              <a:endParaRPr lang="en" sz="1000" dirty="0">
                <a:latin typeface="Comic Sans MS"/>
                <a:ea typeface="Comic Sans MS"/>
                <a:cs typeface="Comic Sans MS"/>
                <a:sym typeface="Comic Sans MS"/>
              </a:endParaRPr>
            </a:p>
          </p:txBody>
        </p:sp>
        <p:grpSp>
          <p:nvGrpSpPr>
            <p:cNvPr id="22" name="Shape 98"/>
            <p:cNvGrpSpPr/>
            <p:nvPr/>
          </p:nvGrpSpPr>
          <p:grpSpPr>
            <a:xfrm>
              <a:off x="1946349" y="312500"/>
              <a:ext cx="872825" cy="564700"/>
              <a:chOff x="5929871" y="2674700"/>
              <a:chExt cx="814887" cy="564700"/>
            </a:xfrm>
          </p:grpSpPr>
          <p:sp>
            <p:nvSpPr>
              <p:cNvPr id="23" name="Shape 99"/>
              <p:cNvSpPr/>
              <p:nvPr/>
            </p:nvSpPr>
            <p:spPr>
              <a:xfrm>
                <a:off x="5929871" y="2674700"/>
                <a:ext cx="642300" cy="470700"/>
              </a:xfrm>
              <a:prstGeom prst="wedgeEllipseCallout">
                <a:avLst>
                  <a:gd name="adj1" fmla="val -20833"/>
                  <a:gd name="adj2" fmla="val 62500"/>
                </a:avLst>
              </a:prstGeom>
              <a:solidFill>
                <a:srgbClr val="A2C4C9"/>
              </a:solidFill>
              <a:ln w="19050"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0C343D"/>
                    </a:solidFill>
                    <a:latin typeface="Comic Sans MS"/>
                    <a:ea typeface="Comic Sans MS"/>
                    <a:cs typeface="Comic Sans MS"/>
                    <a:sym typeface="Comic Sans MS"/>
                  </a:rPr>
                  <a:t>?</a:t>
                </a:r>
                <a:endParaRPr lang="en" sz="2400" b="1" dirty="0">
                  <a:solidFill>
                    <a:srgbClr val="0C343D"/>
                  </a:solidFill>
                  <a:latin typeface="Comic Sans MS"/>
                  <a:ea typeface="Comic Sans MS"/>
                  <a:cs typeface="Comic Sans MS"/>
                  <a:sym typeface="Comic Sans MS"/>
                </a:endParaRPr>
              </a:p>
            </p:txBody>
          </p:sp>
          <p:sp>
            <p:nvSpPr>
              <p:cNvPr id="24" name="Shape 100"/>
              <p:cNvSpPr/>
              <p:nvPr/>
            </p:nvSpPr>
            <p:spPr>
              <a:xfrm>
                <a:off x="6362258" y="2898600"/>
                <a:ext cx="382499" cy="340800"/>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783F04"/>
                    </a:solidFill>
                    <a:latin typeface="Comic Sans MS"/>
                    <a:ea typeface="Comic Sans MS"/>
                    <a:cs typeface="Comic Sans MS"/>
                    <a:sym typeface="Comic Sans MS"/>
                  </a:rPr>
                  <a:t>!</a:t>
                </a:r>
              </a:p>
            </p:txBody>
          </p:sp>
        </p:grpSp>
      </p:grpSp>
      <p:sp>
        <p:nvSpPr>
          <p:cNvPr id="25" name="Shape 101"/>
          <p:cNvSpPr/>
          <p:nvPr/>
        </p:nvSpPr>
        <p:spPr>
          <a:xfrm>
            <a:off x="2366490" y="3293743"/>
            <a:ext cx="907199" cy="621300"/>
          </a:xfrm>
          <a:prstGeom prst="roundRect">
            <a:avLst>
              <a:gd name="adj" fmla="val 16667"/>
            </a:avLst>
          </a:prstGeom>
          <a:noFill/>
          <a:ln>
            <a:noFill/>
          </a:ln>
        </p:spPr>
        <p:txBody>
          <a:bodyPr lIns="91425" tIns="91425" rIns="91425" bIns="91425" anchor="ctr" anchorCtr="0">
            <a:noAutofit/>
          </a:bodyPr>
          <a:lstStyle/>
          <a:p>
            <a:pPr lvl="0" algn="ctr" rtl="0">
              <a:spcBef>
                <a:spcPts val="0"/>
              </a:spcBef>
              <a:buNone/>
            </a:pPr>
            <a:r>
              <a:rPr lang="en" sz="2400" b="1">
                <a:solidFill>
                  <a:srgbClr val="7F6000"/>
                </a:solidFill>
                <a:latin typeface="Courier New"/>
                <a:ea typeface="Courier New"/>
                <a:cs typeface="Courier New"/>
                <a:sym typeface="Courier New"/>
              </a:rPr>
              <a:t>...</a:t>
            </a:r>
          </a:p>
        </p:txBody>
      </p:sp>
      <p:pic>
        <p:nvPicPr>
          <p:cNvPr id="26" name="Shape 102"/>
          <p:cNvPicPr preferRelativeResize="0"/>
          <p:nvPr/>
        </p:nvPicPr>
        <p:blipFill>
          <a:blip r:embed="rId3">
            <a:alphaModFix/>
          </a:blip>
          <a:stretch>
            <a:fillRect/>
          </a:stretch>
        </p:blipFill>
        <p:spPr>
          <a:xfrm>
            <a:off x="251520" y="3326590"/>
            <a:ext cx="873494" cy="942189"/>
          </a:xfrm>
          <a:prstGeom prst="rect">
            <a:avLst/>
          </a:prstGeom>
          <a:noFill/>
          <a:ln>
            <a:noFill/>
          </a:ln>
        </p:spPr>
      </p:pic>
      <p:cxnSp>
        <p:nvCxnSpPr>
          <p:cNvPr id="27" name="Shape 133"/>
          <p:cNvCxnSpPr>
            <a:stCxn id="26" idx="0"/>
            <a:endCxn id="6" idx="1"/>
          </p:cNvCxnSpPr>
          <p:nvPr/>
        </p:nvCxnSpPr>
        <p:spPr>
          <a:xfrm rot="5400000" flipH="1" flipV="1">
            <a:off x="691474" y="2558575"/>
            <a:ext cx="764808" cy="771223"/>
          </a:xfrm>
          <a:prstGeom prst="curvedConnector2">
            <a:avLst/>
          </a:prstGeom>
          <a:noFill/>
          <a:ln w="76200" cap="flat" cmpd="sng">
            <a:solidFill>
              <a:schemeClr val="accent2">
                <a:lumMod val="60000"/>
                <a:lumOff val="40000"/>
              </a:schemeClr>
            </a:solidFill>
            <a:prstDash val="solid"/>
            <a:round/>
            <a:headEnd type="none" w="lg" len="lg"/>
            <a:tailEnd type="triangle" w="lg" len="lg"/>
          </a:ln>
        </p:spPr>
      </p:cxnSp>
      <p:pic>
        <p:nvPicPr>
          <p:cNvPr id="30" name="Shape 137"/>
          <p:cNvPicPr preferRelativeResize="0"/>
          <p:nvPr/>
        </p:nvPicPr>
        <p:blipFill>
          <a:blip r:embed="rId4">
            <a:alphaModFix/>
          </a:blip>
          <a:stretch>
            <a:fillRect/>
          </a:stretch>
        </p:blipFill>
        <p:spPr>
          <a:xfrm>
            <a:off x="579615" y="2665596"/>
            <a:ext cx="750599" cy="407619"/>
          </a:xfrm>
          <a:prstGeom prst="rect">
            <a:avLst/>
          </a:prstGeom>
          <a:noFill/>
          <a:ln>
            <a:noFill/>
          </a:ln>
        </p:spPr>
      </p:pic>
      <p:sp>
        <p:nvSpPr>
          <p:cNvPr id="183" name="Shape 83"/>
          <p:cNvSpPr txBox="1"/>
          <p:nvPr/>
        </p:nvSpPr>
        <p:spPr>
          <a:xfrm>
            <a:off x="-108520" y="4029780"/>
            <a:ext cx="1495739" cy="811712"/>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Yelp API</a:t>
            </a:r>
          </a:p>
        </p:txBody>
      </p:sp>
      <p:sp>
        <p:nvSpPr>
          <p:cNvPr id="188" name="Shape 83"/>
          <p:cNvSpPr txBox="1"/>
          <p:nvPr/>
        </p:nvSpPr>
        <p:spPr>
          <a:xfrm>
            <a:off x="1698762" y="1268760"/>
            <a:ext cx="2297174" cy="672788"/>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Question Collection</a:t>
            </a:r>
          </a:p>
        </p:txBody>
      </p:sp>
    </p:spTree>
    <p:extLst>
      <p:ext uri="{BB962C8B-B14F-4D97-AF65-F5344CB8AC3E}">
        <p14:creationId xmlns:p14="http://schemas.microsoft.com/office/powerpoint/2010/main" val="1034565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AE8BF00A-C0A8-4033-8FF1-52215D4BA3D1}"/>
              </a:ext>
            </a:extLst>
          </p:cNvPr>
          <p:cNvSpPr/>
          <p:nvPr/>
        </p:nvSpPr>
        <p:spPr>
          <a:xfrm>
            <a:off x="-3808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Title 1"/>
          <p:cNvSpPr>
            <a:spLocks noGrp="1"/>
          </p:cNvSpPr>
          <p:nvPr>
            <p:ph type="title"/>
          </p:nvPr>
        </p:nvSpPr>
        <p:spPr>
          <a:xfrm>
            <a:off x="628650" y="-34924"/>
            <a:ext cx="7886700" cy="1325563"/>
          </a:xfrm>
        </p:spPr>
        <p:txBody>
          <a:bodyPr/>
          <a:lstStyle/>
          <a:p>
            <a:r>
              <a:rPr lang="en-US" altLang="zh-TW" b="1" dirty="0">
                <a:solidFill>
                  <a:srgbClr val="0070C0"/>
                </a:solidFill>
              </a:rPr>
              <a:t>Match</a:t>
            </a:r>
            <a:r>
              <a:rPr lang="en-US" altLang="zh-TW" b="1" dirty="0"/>
              <a:t> </a:t>
            </a:r>
            <a:r>
              <a:rPr lang="en-US" altLang="zh-TW" b="1" dirty="0">
                <a:solidFill>
                  <a:srgbClr val="0070C0"/>
                </a:solidFill>
              </a:rPr>
              <a:t>Questions </a:t>
            </a:r>
            <a:r>
              <a:rPr lang="en-US" altLang="zh-TW" b="1" dirty="0"/>
              <a:t>with </a:t>
            </a:r>
            <a:r>
              <a:rPr lang="en-US" altLang="zh-TW" b="1" dirty="0">
                <a:solidFill>
                  <a:srgbClr val="0070C0"/>
                </a:solidFill>
              </a:rPr>
              <a:t>Parameters</a:t>
            </a:r>
            <a:endParaRPr lang="zh-TW" altLang="en-US" dirty="0"/>
          </a:p>
        </p:txBody>
      </p:sp>
      <p:sp>
        <p:nvSpPr>
          <p:cNvPr id="4" name="Shape 79"/>
          <p:cNvSpPr/>
          <p:nvPr/>
        </p:nvSpPr>
        <p:spPr>
          <a:xfrm>
            <a:off x="1409965" y="3851483"/>
            <a:ext cx="2914499" cy="2887217"/>
          </a:xfrm>
          <a:prstGeom prst="roundRect">
            <a:avLst>
              <a:gd name="adj" fmla="val 16667"/>
            </a:avLst>
          </a:prstGeom>
          <a:solidFill>
            <a:srgbClr val="FFF2CC"/>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a:p>
        </p:txBody>
      </p:sp>
      <p:sp>
        <p:nvSpPr>
          <p:cNvPr id="5" name="Shape 81"/>
          <p:cNvSpPr/>
          <p:nvPr/>
        </p:nvSpPr>
        <p:spPr>
          <a:xfrm>
            <a:off x="2050840" y="4317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solidFill>
                  <a:srgbClr val="783F04"/>
                </a:solidFill>
                <a:latin typeface="Courier New"/>
                <a:ea typeface="Courier New"/>
                <a:cs typeface="Courier New"/>
                <a:sym typeface="Courier New"/>
              </a:rPr>
              <a:t>offset</a:t>
            </a:r>
          </a:p>
        </p:txBody>
      </p:sp>
      <p:sp>
        <p:nvSpPr>
          <p:cNvPr id="6" name="Shape 82"/>
          <p:cNvSpPr/>
          <p:nvPr/>
        </p:nvSpPr>
        <p:spPr>
          <a:xfrm>
            <a:off x="1459490" y="1355696"/>
            <a:ext cx="2838900" cy="2412172"/>
          </a:xfrm>
          <a:prstGeom prst="roundRect">
            <a:avLst>
              <a:gd name="adj" fmla="val 16667"/>
            </a:avLst>
          </a:prstGeom>
          <a:solidFill>
            <a:srgbClr val="FFF2CC"/>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a:spcBef>
                <a:spcPts val="0"/>
              </a:spcBef>
              <a:buNone/>
            </a:pPr>
            <a:endParaRPr/>
          </a:p>
        </p:txBody>
      </p:sp>
      <p:grpSp>
        <p:nvGrpSpPr>
          <p:cNvPr id="7" name="Shape 83"/>
          <p:cNvGrpSpPr/>
          <p:nvPr/>
        </p:nvGrpSpPr>
        <p:grpSpPr>
          <a:xfrm>
            <a:off x="1625039" y="1823718"/>
            <a:ext cx="2425150" cy="564700"/>
            <a:chOff x="1946349" y="312500"/>
            <a:chExt cx="2425150" cy="564700"/>
          </a:xfrm>
        </p:grpSpPr>
        <p:sp>
          <p:nvSpPr>
            <p:cNvPr id="8" name="Shape 84"/>
            <p:cNvSpPr/>
            <p:nvPr/>
          </p:nvSpPr>
          <p:spPr>
            <a:xfrm>
              <a:off x="2584450" y="617300"/>
              <a:ext cx="1632900"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latin typeface="Comic Sans MS"/>
                  <a:ea typeface="Comic Sans MS"/>
                  <a:cs typeface="Comic Sans MS"/>
                  <a:sym typeface="Comic Sans MS"/>
                </a:rPr>
                <a:t>     I like Chinese food.</a:t>
              </a:r>
            </a:p>
          </p:txBody>
        </p:sp>
        <p:sp>
          <p:nvSpPr>
            <p:cNvPr id="9" name="Shape 85"/>
            <p:cNvSpPr/>
            <p:nvPr/>
          </p:nvSpPr>
          <p:spPr>
            <a:xfrm>
              <a:off x="2421200" y="352800"/>
              <a:ext cx="19502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1000" dirty="0">
                  <a:latin typeface="Comic Sans MS"/>
                  <a:ea typeface="Comic Sans MS"/>
                  <a:cs typeface="Comic Sans MS"/>
                  <a:sym typeface="Comic Sans MS"/>
                </a:rPr>
                <a:t>    What do you want </a:t>
              </a:r>
              <a:r>
                <a:rPr lang="en" sz="1000">
                  <a:latin typeface="Comic Sans MS"/>
                  <a:ea typeface="Comic Sans MS"/>
                  <a:cs typeface="Comic Sans MS"/>
                  <a:sym typeface="Comic Sans MS"/>
                </a:rPr>
                <a:t>to eat?</a:t>
              </a:r>
              <a:endParaRPr lang="en" sz="1000" dirty="0">
                <a:latin typeface="Comic Sans MS"/>
                <a:ea typeface="Comic Sans MS"/>
                <a:cs typeface="Comic Sans MS"/>
                <a:sym typeface="Comic Sans MS"/>
              </a:endParaRPr>
            </a:p>
          </p:txBody>
        </p:sp>
        <p:grpSp>
          <p:nvGrpSpPr>
            <p:cNvPr id="10" name="Shape 86"/>
            <p:cNvGrpSpPr/>
            <p:nvPr/>
          </p:nvGrpSpPr>
          <p:grpSpPr>
            <a:xfrm>
              <a:off x="1946349" y="312500"/>
              <a:ext cx="872825" cy="564700"/>
              <a:chOff x="5929871" y="2674700"/>
              <a:chExt cx="814887" cy="564700"/>
            </a:xfrm>
          </p:grpSpPr>
          <p:sp>
            <p:nvSpPr>
              <p:cNvPr id="11" name="Shape 87"/>
              <p:cNvSpPr/>
              <p:nvPr/>
            </p:nvSpPr>
            <p:spPr>
              <a:xfrm>
                <a:off x="5929871" y="2674700"/>
                <a:ext cx="642300" cy="470700"/>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1C4587"/>
                    </a:solidFill>
                    <a:latin typeface="Comic Sans MS"/>
                    <a:ea typeface="Comic Sans MS"/>
                    <a:cs typeface="Comic Sans MS"/>
                    <a:sym typeface="Comic Sans MS"/>
                  </a:rPr>
                  <a:t>?</a:t>
                </a:r>
                <a:endParaRPr lang="en" sz="2400" b="1" dirty="0">
                  <a:solidFill>
                    <a:srgbClr val="1C4587"/>
                  </a:solidFill>
                  <a:latin typeface="Comic Sans MS"/>
                  <a:ea typeface="Comic Sans MS"/>
                  <a:cs typeface="Comic Sans MS"/>
                  <a:sym typeface="Comic Sans MS"/>
                </a:endParaRPr>
              </a:p>
            </p:txBody>
          </p:sp>
          <p:sp>
            <p:nvSpPr>
              <p:cNvPr id="12" name="Shape 88"/>
              <p:cNvSpPr/>
              <p:nvPr/>
            </p:nvSpPr>
            <p:spPr>
              <a:xfrm>
                <a:off x="6362258" y="28986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4C1130"/>
                    </a:solidFill>
                    <a:latin typeface="Comic Sans MS"/>
                    <a:ea typeface="Comic Sans MS"/>
                    <a:cs typeface="Comic Sans MS"/>
                    <a:sym typeface="Comic Sans MS"/>
                  </a:rPr>
                  <a:t>!</a:t>
                </a:r>
              </a:p>
            </p:txBody>
          </p:sp>
        </p:grpSp>
      </p:grpSp>
      <p:grpSp>
        <p:nvGrpSpPr>
          <p:cNvPr id="13" name="Shape 89"/>
          <p:cNvGrpSpPr/>
          <p:nvPr/>
        </p:nvGrpSpPr>
        <p:grpSpPr>
          <a:xfrm>
            <a:off x="1625039" y="2433318"/>
            <a:ext cx="2179150" cy="564700"/>
            <a:chOff x="1946349" y="312500"/>
            <a:chExt cx="2179150" cy="564700"/>
          </a:xfrm>
        </p:grpSpPr>
        <p:sp>
          <p:nvSpPr>
            <p:cNvPr id="14" name="Shape 90"/>
            <p:cNvSpPr/>
            <p:nvPr/>
          </p:nvSpPr>
          <p:spPr>
            <a:xfrm>
              <a:off x="2584450" y="617300"/>
              <a:ext cx="14474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latin typeface="Comic Sans MS"/>
                  <a:ea typeface="Comic Sans MS"/>
                  <a:cs typeface="Comic Sans MS"/>
                  <a:sym typeface="Comic Sans MS"/>
                </a:rPr>
                <a:t>     I’m in Pittsburgh.</a:t>
              </a:r>
            </a:p>
          </p:txBody>
        </p:sp>
        <p:sp>
          <p:nvSpPr>
            <p:cNvPr id="15" name="Shape 91"/>
            <p:cNvSpPr/>
            <p:nvPr/>
          </p:nvSpPr>
          <p:spPr>
            <a:xfrm>
              <a:off x="2421200" y="352800"/>
              <a:ext cx="17042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dirty="0">
                  <a:latin typeface="Comic Sans MS"/>
                  <a:ea typeface="Comic Sans MS"/>
                  <a:cs typeface="Comic Sans MS"/>
                  <a:sym typeface="Comic Sans MS"/>
                </a:rPr>
                <a:t>    Which city are </a:t>
              </a:r>
              <a:r>
                <a:rPr lang="en" sz="1000">
                  <a:latin typeface="Comic Sans MS"/>
                  <a:ea typeface="Comic Sans MS"/>
                  <a:cs typeface="Comic Sans MS"/>
                  <a:sym typeface="Comic Sans MS"/>
                </a:rPr>
                <a:t>you in?</a:t>
              </a:r>
              <a:endParaRPr lang="en" sz="1000" dirty="0">
                <a:latin typeface="Comic Sans MS"/>
                <a:ea typeface="Comic Sans MS"/>
                <a:cs typeface="Comic Sans MS"/>
                <a:sym typeface="Comic Sans MS"/>
              </a:endParaRPr>
            </a:p>
          </p:txBody>
        </p:sp>
        <p:grpSp>
          <p:nvGrpSpPr>
            <p:cNvPr id="16" name="Shape 92"/>
            <p:cNvGrpSpPr/>
            <p:nvPr/>
          </p:nvGrpSpPr>
          <p:grpSpPr>
            <a:xfrm>
              <a:off x="1946349" y="312500"/>
              <a:ext cx="872825" cy="564700"/>
              <a:chOff x="5929871" y="2674700"/>
              <a:chExt cx="814887" cy="564700"/>
            </a:xfrm>
          </p:grpSpPr>
          <p:sp>
            <p:nvSpPr>
              <p:cNvPr id="17" name="Shape 93"/>
              <p:cNvSpPr/>
              <p:nvPr/>
            </p:nvSpPr>
            <p:spPr>
              <a:xfrm>
                <a:off x="5929871" y="2674700"/>
                <a:ext cx="642300" cy="470700"/>
              </a:xfrm>
              <a:prstGeom prst="wedgeEllipseCallout">
                <a:avLst>
                  <a:gd name="adj1" fmla="val -20833"/>
                  <a:gd name="adj2" fmla="val 62500"/>
                </a:avLst>
              </a:prstGeom>
              <a:solidFill>
                <a:srgbClr val="EA9999"/>
              </a:solidFill>
              <a:ln w="19050" cap="flat" cmpd="sng">
                <a:solidFill>
                  <a:srgbClr val="99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660000"/>
                    </a:solidFill>
                    <a:latin typeface="Comic Sans MS"/>
                    <a:ea typeface="Comic Sans MS"/>
                    <a:cs typeface="Comic Sans MS"/>
                    <a:sym typeface="Comic Sans MS"/>
                  </a:rPr>
                  <a:t>?</a:t>
                </a:r>
                <a:endParaRPr lang="en" sz="2400" b="1" dirty="0">
                  <a:solidFill>
                    <a:srgbClr val="660000"/>
                  </a:solidFill>
                  <a:latin typeface="Comic Sans MS"/>
                  <a:ea typeface="Comic Sans MS"/>
                  <a:cs typeface="Comic Sans MS"/>
                  <a:sym typeface="Comic Sans MS"/>
                </a:endParaRPr>
              </a:p>
            </p:txBody>
          </p:sp>
          <p:sp>
            <p:nvSpPr>
              <p:cNvPr id="18" name="Shape 94"/>
              <p:cNvSpPr/>
              <p:nvPr/>
            </p:nvSpPr>
            <p:spPr>
              <a:xfrm>
                <a:off x="6362258" y="2898600"/>
                <a:ext cx="382499" cy="340800"/>
              </a:xfrm>
              <a:prstGeom prst="wedgeEllipseCallout">
                <a:avLst>
                  <a:gd name="adj1" fmla="val 36813"/>
                  <a:gd name="adj2" fmla="val 55024"/>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7F6000"/>
                    </a:solidFill>
                    <a:latin typeface="Comic Sans MS"/>
                    <a:ea typeface="Comic Sans MS"/>
                    <a:cs typeface="Comic Sans MS"/>
                    <a:sym typeface="Comic Sans MS"/>
                  </a:rPr>
                  <a:t>!</a:t>
                </a:r>
              </a:p>
            </p:txBody>
          </p:sp>
        </p:grpSp>
      </p:grpSp>
      <p:grpSp>
        <p:nvGrpSpPr>
          <p:cNvPr id="19" name="Shape 95"/>
          <p:cNvGrpSpPr/>
          <p:nvPr/>
        </p:nvGrpSpPr>
        <p:grpSpPr>
          <a:xfrm>
            <a:off x="1625039" y="3042918"/>
            <a:ext cx="2159950" cy="564700"/>
            <a:chOff x="1946349" y="312500"/>
            <a:chExt cx="2159950" cy="564700"/>
          </a:xfrm>
        </p:grpSpPr>
        <p:sp>
          <p:nvSpPr>
            <p:cNvPr id="20" name="Shape 96"/>
            <p:cNvSpPr/>
            <p:nvPr/>
          </p:nvSpPr>
          <p:spPr>
            <a:xfrm>
              <a:off x="2584450" y="617300"/>
              <a:ext cx="885900"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latin typeface="Comic Sans MS"/>
                  <a:ea typeface="Comic Sans MS"/>
                  <a:cs typeface="Comic Sans MS"/>
                  <a:sym typeface="Comic Sans MS"/>
                </a:rPr>
                <a:t>     Dinner.</a:t>
              </a:r>
            </a:p>
          </p:txBody>
        </p:sp>
        <p:sp>
          <p:nvSpPr>
            <p:cNvPr id="21" name="Shape 97"/>
            <p:cNvSpPr/>
            <p:nvPr/>
          </p:nvSpPr>
          <p:spPr>
            <a:xfrm>
              <a:off x="2421200" y="352800"/>
              <a:ext cx="16850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dirty="0">
                  <a:latin typeface="Comic Sans MS"/>
                  <a:ea typeface="Comic Sans MS"/>
                  <a:cs typeface="Comic Sans MS"/>
                  <a:sym typeface="Comic Sans MS"/>
                </a:rPr>
                <a:t>     Is it dinner </a:t>
              </a:r>
              <a:r>
                <a:rPr lang="en" sz="1000">
                  <a:latin typeface="Comic Sans MS"/>
                  <a:ea typeface="Comic Sans MS"/>
                  <a:cs typeface="Comic Sans MS"/>
                  <a:sym typeface="Comic Sans MS"/>
                </a:rPr>
                <a:t>or lunch?</a:t>
              </a:r>
              <a:endParaRPr lang="en" sz="1000" dirty="0">
                <a:latin typeface="Comic Sans MS"/>
                <a:ea typeface="Comic Sans MS"/>
                <a:cs typeface="Comic Sans MS"/>
                <a:sym typeface="Comic Sans MS"/>
              </a:endParaRPr>
            </a:p>
          </p:txBody>
        </p:sp>
        <p:grpSp>
          <p:nvGrpSpPr>
            <p:cNvPr id="22" name="Shape 98"/>
            <p:cNvGrpSpPr/>
            <p:nvPr/>
          </p:nvGrpSpPr>
          <p:grpSpPr>
            <a:xfrm>
              <a:off x="1946349" y="312500"/>
              <a:ext cx="872825" cy="564700"/>
              <a:chOff x="5929871" y="2674700"/>
              <a:chExt cx="814887" cy="564700"/>
            </a:xfrm>
          </p:grpSpPr>
          <p:sp>
            <p:nvSpPr>
              <p:cNvPr id="23" name="Shape 99"/>
              <p:cNvSpPr/>
              <p:nvPr/>
            </p:nvSpPr>
            <p:spPr>
              <a:xfrm>
                <a:off x="5929871" y="2674700"/>
                <a:ext cx="642300" cy="470700"/>
              </a:xfrm>
              <a:prstGeom prst="wedgeEllipseCallout">
                <a:avLst>
                  <a:gd name="adj1" fmla="val -20833"/>
                  <a:gd name="adj2" fmla="val 62500"/>
                </a:avLst>
              </a:prstGeom>
              <a:solidFill>
                <a:srgbClr val="A2C4C9"/>
              </a:solidFill>
              <a:ln w="19050"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0C343D"/>
                    </a:solidFill>
                    <a:latin typeface="Comic Sans MS"/>
                    <a:ea typeface="Comic Sans MS"/>
                    <a:cs typeface="Comic Sans MS"/>
                    <a:sym typeface="Comic Sans MS"/>
                  </a:rPr>
                  <a:t>?</a:t>
                </a:r>
                <a:endParaRPr lang="en" sz="2400" b="1" dirty="0">
                  <a:solidFill>
                    <a:srgbClr val="0C343D"/>
                  </a:solidFill>
                  <a:latin typeface="Comic Sans MS"/>
                  <a:ea typeface="Comic Sans MS"/>
                  <a:cs typeface="Comic Sans MS"/>
                  <a:sym typeface="Comic Sans MS"/>
                </a:endParaRPr>
              </a:p>
            </p:txBody>
          </p:sp>
          <p:sp>
            <p:nvSpPr>
              <p:cNvPr id="24" name="Shape 100"/>
              <p:cNvSpPr/>
              <p:nvPr/>
            </p:nvSpPr>
            <p:spPr>
              <a:xfrm>
                <a:off x="6362258" y="2898600"/>
                <a:ext cx="382499" cy="340800"/>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783F04"/>
                    </a:solidFill>
                    <a:latin typeface="Comic Sans MS"/>
                    <a:ea typeface="Comic Sans MS"/>
                    <a:cs typeface="Comic Sans MS"/>
                    <a:sym typeface="Comic Sans MS"/>
                  </a:rPr>
                  <a:t>!</a:t>
                </a:r>
              </a:p>
            </p:txBody>
          </p:sp>
        </p:grpSp>
      </p:grpSp>
      <p:sp>
        <p:nvSpPr>
          <p:cNvPr id="25" name="Shape 101"/>
          <p:cNvSpPr/>
          <p:nvPr/>
        </p:nvSpPr>
        <p:spPr>
          <a:xfrm>
            <a:off x="2366490" y="3293743"/>
            <a:ext cx="907199" cy="621300"/>
          </a:xfrm>
          <a:prstGeom prst="roundRect">
            <a:avLst>
              <a:gd name="adj" fmla="val 16667"/>
            </a:avLst>
          </a:prstGeom>
          <a:noFill/>
          <a:ln>
            <a:noFill/>
          </a:ln>
        </p:spPr>
        <p:txBody>
          <a:bodyPr lIns="91425" tIns="91425" rIns="91425" bIns="91425" anchor="ctr" anchorCtr="0">
            <a:noAutofit/>
          </a:bodyPr>
          <a:lstStyle/>
          <a:p>
            <a:pPr lvl="0" algn="ctr" rtl="0">
              <a:spcBef>
                <a:spcPts val="0"/>
              </a:spcBef>
              <a:buNone/>
            </a:pPr>
            <a:r>
              <a:rPr lang="en" sz="2400" b="1">
                <a:solidFill>
                  <a:srgbClr val="7F6000"/>
                </a:solidFill>
                <a:latin typeface="Courier New"/>
                <a:ea typeface="Courier New"/>
                <a:cs typeface="Courier New"/>
                <a:sym typeface="Courier New"/>
              </a:rPr>
              <a:t>...</a:t>
            </a:r>
          </a:p>
        </p:txBody>
      </p:sp>
      <p:pic>
        <p:nvPicPr>
          <p:cNvPr id="26" name="Shape 102"/>
          <p:cNvPicPr preferRelativeResize="0"/>
          <p:nvPr/>
        </p:nvPicPr>
        <p:blipFill>
          <a:blip r:embed="rId3">
            <a:alphaModFix/>
          </a:blip>
          <a:stretch>
            <a:fillRect/>
          </a:stretch>
        </p:blipFill>
        <p:spPr>
          <a:xfrm>
            <a:off x="251520" y="3326590"/>
            <a:ext cx="873494" cy="942189"/>
          </a:xfrm>
          <a:prstGeom prst="rect">
            <a:avLst/>
          </a:prstGeom>
          <a:noFill/>
          <a:ln>
            <a:noFill/>
          </a:ln>
        </p:spPr>
      </p:pic>
      <p:cxnSp>
        <p:nvCxnSpPr>
          <p:cNvPr id="27" name="Shape 133"/>
          <p:cNvCxnSpPr>
            <a:stCxn id="26" idx="0"/>
            <a:endCxn id="6" idx="1"/>
          </p:cNvCxnSpPr>
          <p:nvPr/>
        </p:nvCxnSpPr>
        <p:spPr>
          <a:xfrm rot="5400000" flipH="1" flipV="1">
            <a:off x="691474" y="2558575"/>
            <a:ext cx="764808" cy="771223"/>
          </a:xfrm>
          <a:prstGeom prst="curvedConnector2">
            <a:avLst/>
          </a:prstGeom>
          <a:noFill/>
          <a:ln w="76200" cap="flat" cmpd="sng">
            <a:solidFill>
              <a:schemeClr val="accent2">
                <a:lumMod val="60000"/>
                <a:lumOff val="40000"/>
              </a:schemeClr>
            </a:solidFill>
            <a:prstDash val="solid"/>
            <a:round/>
            <a:headEnd type="none" w="lg" len="lg"/>
            <a:tailEnd type="triangle" w="lg" len="lg"/>
          </a:ln>
        </p:spPr>
      </p:cxnSp>
      <p:cxnSp>
        <p:nvCxnSpPr>
          <p:cNvPr id="28" name="Shape 134"/>
          <p:cNvCxnSpPr>
            <a:stCxn id="26" idx="2"/>
            <a:endCxn id="4" idx="1"/>
          </p:cNvCxnSpPr>
          <p:nvPr/>
        </p:nvCxnSpPr>
        <p:spPr>
          <a:xfrm rot="16200000" flipH="1">
            <a:off x="535960" y="4421086"/>
            <a:ext cx="1026313" cy="721698"/>
          </a:xfrm>
          <a:prstGeom prst="curvedConnector2">
            <a:avLst/>
          </a:prstGeom>
          <a:noFill/>
          <a:ln w="76200" cap="flat" cmpd="sng">
            <a:solidFill>
              <a:schemeClr val="accent2">
                <a:lumMod val="60000"/>
                <a:lumOff val="40000"/>
              </a:schemeClr>
            </a:solidFill>
            <a:prstDash val="solid"/>
            <a:round/>
            <a:headEnd type="none" w="lg" len="lg"/>
            <a:tailEnd type="triangle" w="lg" len="lg"/>
          </a:ln>
        </p:spPr>
      </p:cxnSp>
      <p:pic>
        <p:nvPicPr>
          <p:cNvPr id="30" name="Shape 137"/>
          <p:cNvPicPr preferRelativeResize="0"/>
          <p:nvPr/>
        </p:nvPicPr>
        <p:blipFill>
          <a:blip r:embed="rId4">
            <a:alphaModFix/>
          </a:blip>
          <a:stretch>
            <a:fillRect/>
          </a:stretch>
        </p:blipFill>
        <p:spPr>
          <a:xfrm>
            <a:off x="579615" y="2665596"/>
            <a:ext cx="750599" cy="407619"/>
          </a:xfrm>
          <a:prstGeom prst="rect">
            <a:avLst/>
          </a:prstGeom>
          <a:noFill/>
          <a:ln>
            <a:noFill/>
          </a:ln>
        </p:spPr>
      </p:pic>
      <p:pic>
        <p:nvPicPr>
          <p:cNvPr id="31" name="Shape 138"/>
          <p:cNvPicPr preferRelativeResize="0"/>
          <p:nvPr/>
        </p:nvPicPr>
        <p:blipFill>
          <a:blip r:embed="rId4">
            <a:alphaModFix/>
          </a:blip>
          <a:stretch>
            <a:fillRect/>
          </a:stretch>
        </p:blipFill>
        <p:spPr>
          <a:xfrm>
            <a:off x="558240" y="4817118"/>
            <a:ext cx="664950" cy="361100"/>
          </a:xfrm>
          <a:prstGeom prst="rect">
            <a:avLst/>
          </a:prstGeom>
          <a:noFill/>
          <a:ln>
            <a:noFill/>
          </a:ln>
        </p:spPr>
      </p:pic>
      <p:sp>
        <p:nvSpPr>
          <p:cNvPr id="162" name="Shape 270"/>
          <p:cNvSpPr/>
          <p:nvPr/>
        </p:nvSpPr>
        <p:spPr>
          <a:xfrm>
            <a:off x="2050840" y="4698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latin typeface="Courier New"/>
                <a:ea typeface="Courier New"/>
                <a:cs typeface="Courier New"/>
                <a:sym typeface="Courier New"/>
              </a:rPr>
              <a:t>term</a:t>
            </a:r>
          </a:p>
        </p:txBody>
      </p:sp>
      <p:sp>
        <p:nvSpPr>
          <p:cNvPr id="163" name="Shape 271"/>
          <p:cNvSpPr/>
          <p:nvPr/>
        </p:nvSpPr>
        <p:spPr>
          <a:xfrm>
            <a:off x="2050840" y="5079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latin typeface="Courier New"/>
                <a:ea typeface="Courier New"/>
                <a:cs typeface="Courier New"/>
                <a:sym typeface="Courier New"/>
              </a:rPr>
              <a:t>location</a:t>
            </a:r>
          </a:p>
        </p:txBody>
      </p:sp>
      <p:sp>
        <p:nvSpPr>
          <p:cNvPr id="164" name="Shape 272"/>
          <p:cNvSpPr/>
          <p:nvPr/>
        </p:nvSpPr>
        <p:spPr>
          <a:xfrm>
            <a:off x="2050840" y="5460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solidFill>
                  <a:srgbClr val="783F04"/>
                </a:solidFill>
                <a:latin typeface="Courier New"/>
                <a:ea typeface="Courier New"/>
                <a:cs typeface="Courier New"/>
                <a:sym typeface="Courier New"/>
              </a:rPr>
              <a:t>sw_latitude</a:t>
            </a:r>
          </a:p>
        </p:txBody>
      </p:sp>
      <p:sp>
        <p:nvSpPr>
          <p:cNvPr id="165" name="Shape 273"/>
          <p:cNvSpPr/>
          <p:nvPr/>
        </p:nvSpPr>
        <p:spPr>
          <a:xfrm>
            <a:off x="2050840" y="5841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solidFill>
                  <a:srgbClr val="783F04"/>
                </a:solidFill>
                <a:latin typeface="Courier New"/>
                <a:ea typeface="Courier New"/>
                <a:cs typeface="Courier New"/>
                <a:sym typeface="Courier New"/>
              </a:rPr>
              <a:t>sw_longitude</a:t>
            </a:r>
          </a:p>
        </p:txBody>
      </p:sp>
      <p:sp>
        <p:nvSpPr>
          <p:cNvPr id="166" name="Shape 274"/>
          <p:cNvSpPr/>
          <p:nvPr/>
        </p:nvSpPr>
        <p:spPr>
          <a:xfrm>
            <a:off x="2050840" y="6222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latin typeface="Courier New"/>
                <a:ea typeface="Courier New"/>
                <a:cs typeface="Courier New"/>
                <a:sym typeface="Courier New"/>
              </a:rPr>
              <a:t>category_filter</a:t>
            </a:r>
          </a:p>
        </p:txBody>
      </p:sp>
      <p:cxnSp>
        <p:nvCxnSpPr>
          <p:cNvPr id="167" name="Shape 275"/>
          <p:cNvCxnSpPr/>
          <p:nvPr/>
        </p:nvCxnSpPr>
        <p:spPr>
          <a:xfrm rot="10800000" flipH="1">
            <a:off x="1911240" y="4318612"/>
            <a:ext cx="1830299" cy="333899"/>
          </a:xfrm>
          <a:prstGeom prst="straightConnector1">
            <a:avLst/>
          </a:prstGeom>
          <a:noFill/>
          <a:ln w="38100" cap="flat" cmpd="sng">
            <a:solidFill>
              <a:srgbClr val="FF0000"/>
            </a:solidFill>
            <a:prstDash val="solid"/>
            <a:round/>
            <a:headEnd type="none" w="lg" len="lg"/>
            <a:tailEnd type="none" w="lg" len="lg"/>
          </a:ln>
        </p:spPr>
      </p:cxnSp>
      <p:cxnSp>
        <p:nvCxnSpPr>
          <p:cNvPr id="168" name="Shape 276"/>
          <p:cNvCxnSpPr/>
          <p:nvPr/>
        </p:nvCxnSpPr>
        <p:spPr>
          <a:xfrm rot="10800000" flipH="1">
            <a:off x="1911240" y="5461612"/>
            <a:ext cx="1830299" cy="333899"/>
          </a:xfrm>
          <a:prstGeom prst="straightConnector1">
            <a:avLst/>
          </a:prstGeom>
          <a:noFill/>
          <a:ln w="38100" cap="flat" cmpd="sng">
            <a:solidFill>
              <a:srgbClr val="FF0000"/>
            </a:solidFill>
            <a:prstDash val="solid"/>
            <a:round/>
            <a:headEnd type="none" w="lg" len="lg"/>
            <a:tailEnd type="none" w="lg" len="lg"/>
          </a:ln>
        </p:spPr>
      </p:cxnSp>
      <p:cxnSp>
        <p:nvCxnSpPr>
          <p:cNvPr id="169" name="Shape 277"/>
          <p:cNvCxnSpPr/>
          <p:nvPr/>
        </p:nvCxnSpPr>
        <p:spPr>
          <a:xfrm rot="10800000" flipH="1">
            <a:off x="1911240" y="5842612"/>
            <a:ext cx="1830299" cy="333899"/>
          </a:xfrm>
          <a:prstGeom prst="straightConnector1">
            <a:avLst/>
          </a:prstGeom>
          <a:noFill/>
          <a:ln w="38100" cap="flat" cmpd="sng">
            <a:solidFill>
              <a:srgbClr val="FF0000"/>
            </a:solidFill>
            <a:prstDash val="solid"/>
            <a:round/>
            <a:headEnd type="none" w="lg" len="lg"/>
            <a:tailEnd type="none" w="lg" len="lg"/>
          </a:ln>
        </p:spPr>
      </p:cxnSp>
      <p:sp>
        <p:nvSpPr>
          <p:cNvPr id="183" name="Shape 83"/>
          <p:cNvSpPr txBox="1"/>
          <p:nvPr/>
        </p:nvSpPr>
        <p:spPr>
          <a:xfrm>
            <a:off x="-108520" y="4029780"/>
            <a:ext cx="1495739" cy="811712"/>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Yelp API</a:t>
            </a:r>
          </a:p>
        </p:txBody>
      </p:sp>
      <p:sp>
        <p:nvSpPr>
          <p:cNvPr id="188" name="Shape 83"/>
          <p:cNvSpPr txBox="1"/>
          <p:nvPr/>
        </p:nvSpPr>
        <p:spPr>
          <a:xfrm>
            <a:off x="1698762" y="1268760"/>
            <a:ext cx="2297174" cy="672788"/>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Question Collection</a:t>
            </a:r>
          </a:p>
        </p:txBody>
      </p:sp>
      <p:sp>
        <p:nvSpPr>
          <p:cNvPr id="191" name="Shape 83"/>
          <p:cNvSpPr txBox="1"/>
          <p:nvPr/>
        </p:nvSpPr>
        <p:spPr>
          <a:xfrm>
            <a:off x="1831959" y="3741748"/>
            <a:ext cx="2091969" cy="672788"/>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Parameter Filtering</a:t>
            </a:r>
          </a:p>
        </p:txBody>
      </p:sp>
    </p:spTree>
    <p:extLst>
      <p:ext uri="{BB962C8B-B14F-4D97-AF65-F5344CB8AC3E}">
        <p14:creationId xmlns:p14="http://schemas.microsoft.com/office/powerpoint/2010/main" val="1252468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507B-DF56-484A-944C-E283DFC6BEEB}"/>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5DCFF59C-4C7C-4FA9-9A63-E4312B35D3C3}"/>
              </a:ext>
            </a:extLst>
          </p:cNvPr>
          <p:cNvSpPr/>
          <p:nvPr/>
        </p:nvSpPr>
        <p:spPr>
          <a:xfrm>
            <a:off x="-880110" y="6353175"/>
            <a:ext cx="7391400" cy="1009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4DD241A-6EA0-4602-9849-9186C928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192" y="-1215007"/>
            <a:ext cx="5303518" cy="10901677"/>
          </a:xfrm>
        </p:spPr>
      </p:pic>
      <p:sp>
        <p:nvSpPr>
          <p:cNvPr id="8" name="Arc 7">
            <a:extLst>
              <a:ext uri="{FF2B5EF4-FFF2-40B4-BE49-F238E27FC236}">
                <a16:creationId xmlns:a16="http://schemas.microsoft.com/office/drawing/2014/main" id="{CAD97CAA-E10A-47F0-8EC0-2C4A594125B4}"/>
              </a:ext>
            </a:extLst>
          </p:cNvPr>
          <p:cNvSpPr/>
          <p:nvPr/>
        </p:nvSpPr>
        <p:spPr>
          <a:xfrm>
            <a:off x="3523467" y="914400"/>
            <a:ext cx="3752794" cy="2743200"/>
          </a:xfrm>
          <a:prstGeom prst="arc">
            <a:avLst>
              <a:gd name="adj1" fmla="val 14243999"/>
              <a:gd name="adj2" fmla="val 19755296"/>
            </a:avLst>
          </a:prstGeom>
          <a:ln w="762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descr="A close up of a car&#10;&#10;Description generated with high confidence">
            <a:extLst>
              <a:ext uri="{FF2B5EF4-FFF2-40B4-BE49-F238E27FC236}">
                <a16:creationId xmlns:a16="http://schemas.microsoft.com/office/drawing/2014/main" id="{251E903A-5729-4A78-A5C9-E985F43EA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9771" y="1582386"/>
            <a:ext cx="3177214" cy="1762336"/>
          </a:xfrm>
          <a:prstGeom prst="rect">
            <a:avLst/>
          </a:prstGeom>
          <a:ln w="57150">
            <a:solidFill>
              <a:srgbClr val="FF0000"/>
            </a:solidFill>
            <a:prstDash val="sysDash"/>
          </a:ln>
        </p:spPr>
      </p:pic>
      <p:pic>
        <p:nvPicPr>
          <p:cNvPr id="9" name="Picture 8">
            <a:extLst>
              <a:ext uri="{FF2B5EF4-FFF2-40B4-BE49-F238E27FC236}">
                <a16:creationId xmlns:a16="http://schemas.microsoft.com/office/drawing/2014/main" id="{961A525E-EEA7-4C5A-8FED-386E82E06A3D}"/>
              </a:ext>
            </a:extLst>
          </p:cNvPr>
          <p:cNvPicPr>
            <a:picLocks noChangeAspect="1"/>
          </p:cNvPicPr>
          <p:nvPr/>
        </p:nvPicPr>
        <p:blipFill rotWithShape="1">
          <a:blip r:embed="rId4">
            <a:extLst>
              <a:ext uri="{28A0092B-C50C-407E-A947-70E740481C1C}">
                <a14:useLocalDpi xmlns:a14="http://schemas.microsoft.com/office/drawing/2010/main" val="0"/>
              </a:ext>
            </a:extLst>
          </a:blip>
          <a:srcRect l="29483" t="8511" r="6875" b="19547"/>
          <a:stretch/>
        </p:blipFill>
        <p:spPr>
          <a:xfrm>
            <a:off x="6207351" y="4156491"/>
            <a:ext cx="2690023" cy="1282611"/>
          </a:xfrm>
          <a:prstGeom prst="rect">
            <a:avLst/>
          </a:prstGeom>
          <a:ln w="57150">
            <a:solidFill>
              <a:srgbClr val="FF0000"/>
            </a:solidFill>
            <a:prstDash val="sysDash"/>
          </a:ln>
        </p:spPr>
      </p:pic>
      <p:sp>
        <p:nvSpPr>
          <p:cNvPr id="10" name="Arc 9">
            <a:extLst>
              <a:ext uri="{FF2B5EF4-FFF2-40B4-BE49-F238E27FC236}">
                <a16:creationId xmlns:a16="http://schemas.microsoft.com/office/drawing/2014/main" id="{B78A31DE-AC17-47A3-9901-E1EA613A2D84}"/>
              </a:ext>
            </a:extLst>
          </p:cNvPr>
          <p:cNvSpPr/>
          <p:nvPr/>
        </p:nvSpPr>
        <p:spPr>
          <a:xfrm>
            <a:off x="2758496" y="3589283"/>
            <a:ext cx="3752794" cy="2743200"/>
          </a:xfrm>
          <a:prstGeom prst="arc">
            <a:avLst>
              <a:gd name="adj1" fmla="val 12976703"/>
              <a:gd name="adj2" fmla="val 19755296"/>
            </a:avLst>
          </a:prstGeom>
          <a:ln w="762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3655854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AE8BF00A-C0A8-4033-8FF1-52215D4BA3D1}"/>
              </a:ext>
            </a:extLst>
          </p:cNvPr>
          <p:cNvSpPr/>
          <p:nvPr/>
        </p:nvSpPr>
        <p:spPr>
          <a:xfrm>
            <a:off x="-380815" y="58498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Title 1"/>
          <p:cNvSpPr>
            <a:spLocks noGrp="1"/>
          </p:cNvSpPr>
          <p:nvPr>
            <p:ph type="title"/>
          </p:nvPr>
        </p:nvSpPr>
        <p:spPr>
          <a:xfrm>
            <a:off x="628650" y="-34924"/>
            <a:ext cx="7886700" cy="1325563"/>
          </a:xfrm>
        </p:spPr>
        <p:txBody>
          <a:bodyPr/>
          <a:lstStyle/>
          <a:p>
            <a:r>
              <a:rPr lang="en-US" altLang="zh-TW" b="1" dirty="0">
                <a:solidFill>
                  <a:srgbClr val="0070C0"/>
                </a:solidFill>
              </a:rPr>
              <a:t>Match</a:t>
            </a:r>
            <a:r>
              <a:rPr lang="en-US" altLang="zh-TW" b="1" dirty="0"/>
              <a:t> </a:t>
            </a:r>
            <a:r>
              <a:rPr lang="en-US" altLang="zh-TW" b="1" dirty="0">
                <a:solidFill>
                  <a:srgbClr val="0070C0"/>
                </a:solidFill>
              </a:rPr>
              <a:t>Questions </a:t>
            </a:r>
            <a:r>
              <a:rPr lang="en-US" altLang="zh-TW" b="1" dirty="0"/>
              <a:t>with </a:t>
            </a:r>
            <a:r>
              <a:rPr lang="en-US" altLang="zh-TW" b="1" dirty="0">
                <a:solidFill>
                  <a:srgbClr val="0070C0"/>
                </a:solidFill>
              </a:rPr>
              <a:t>Parameters</a:t>
            </a:r>
            <a:endParaRPr lang="zh-TW" altLang="en-US" dirty="0"/>
          </a:p>
        </p:txBody>
      </p:sp>
      <p:sp>
        <p:nvSpPr>
          <p:cNvPr id="4" name="Shape 79"/>
          <p:cNvSpPr/>
          <p:nvPr/>
        </p:nvSpPr>
        <p:spPr>
          <a:xfrm>
            <a:off x="1409965" y="3851483"/>
            <a:ext cx="2914499" cy="2887217"/>
          </a:xfrm>
          <a:prstGeom prst="roundRect">
            <a:avLst>
              <a:gd name="adj" fmla="val 16667"/>
            </a:avLst>
          </a:prstGeom>
          <a:solidFill>
            <a:srgbClr val="FFF2CC"/>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a:p>
        </p:txBody>
      </p:sp>
      <p:sp>
        <p:nvSpPr>
          <p:cNvPr id="5" name="Shape 81"/>
          <p:cNvSpPr/>
          <p:nvPr/>
        </p:nvSpPr>
        <p:spPr>
          <a:xfrm>
            <a:off x="2050840" y="4317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solidFill>
                  <a:srgbClr val="783F04"/>
                </a:solidFill>
                <a:latin typeface="Courier New"/>
                <a:ea typeface="Courier New"/>
                <a:cs typeface="Courier New"/>
                <a:sym typeface="Courier New"/>
              </a:rPr>
              <a:t>offset</a:t>
            </a:r>
          </a:p>
        </p:txBody>
      </p:sp>
      <p:sp>
        <p:nvSpPr>
          <p:cNvPr id="6" name="Shape 82"/>
          <p:cNvSpPr/>
          <p:nvPr/>
        </p:nvSpPr>
        <p:spPr>
          <a:xfrm>
            <a:off x="1459490" y="1355696"/>
            <a:ext cx="2838900" cy="2412172"/>
          </a:xfrm>
          <a:prstGeom prst="roundRect">
            <a:avLst>
              <a:gd name="adj" fmla="val 16667"/>
            </a:avLst>
          </a:prstGeom>
          <a:solidFill>
            <a:srgbClr val="FFF2CC"/>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a:spcBef>
                <a:spcPts val="0"/>
              </a:spcBef>
              <a:buNone/>
            </a:pPr>
            <a:endParaRPr/>
          </a:p>
        </p:txBody>
      </p:sp>
      <p:grpSp>
        <p:nvGrpSpPr>
          <p:cNvPr id="7" name="Shape 83"/>
          <p:cNvGrpSpPr/>
          <p:nvPr/>
        </p:nvGrpSpPr>
        <p:grpSpPr>
          <a:xfrm>
            <a:off x="1625039" y="1823718"/>
            <a:ext cx="2425150" cy="564700"/>
            <a:chOff x="1946349" y="312500"/>
            <a:chExt cx="2425150" cy="564700"/>
          </a:xfrm>
        </p:grpSpPr>
        <p:sp>
          <p:nvSpPr>
            <p:cNvPr id="8" name="Shape 84"/>
            <p:cNvSpPr/>
            <p:nvPr/>
          </p:nvSpPr>
          <p:spPr>
            <a:xfrm>
              <a:off x="2584450" y="617300"/>
              <a:ext cx="1632900"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latin typeface="Comic Sans MS"/>
                  <a:ea typeface="Comic Sans MS"/>
                  <a:cs typeface="Comic Sans MS"/>
                  <a:sym typeface="Comic Sans MS"/>
                </a:rPr>
                <a:t>     I like Chinese food.</a:t>
              </a:r>
            </a:p>
          </p:txBody>
        </p:sp>
        <p:sp>
          <p:nvSpPr>
            <p:cNvPr id="9" name="Shape 85"/>
            <p:cNvSpPr/>
            <p:nvPr/>
          </p:nvSpPr>
          <p:spPr>
            <a:xfrm>
              <a:off x="2421200" y="352800"/>
              <a:ext cx="19502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1000" dirty="0">
                  <a:latin typeface="Comic Sans MS"/>
                  <a:ea typeface="Comic Sans MS"/>
                  <a:cs typeface="Comic Sans MS"/>
                  <a:sym typeface="Comic Sans MS"/>
                </a:rPr>
                <a:t>    What do you want </a:t>
              </a:r>
              <a:r>
                <a:rPr lang="en" sz="1000">
                  <a:latin typeface="Comic Sans MS"/>
                  <a:ea typeface="Comic Sans MS"/>
                  <a:cs typeface="Comic Sans MS"/>
                  <a:sym typeface="Comic Sans MS"/>
                </a:rPr>
                <a:t>to eat?</a:t>
              </a:r>
              <a:endParaRPr lang="en" sz="1000" dirty="0">
                <a:latin typeface="Comic Sans MS"/>
                <a:ea typeface="Comic Sans MS"/>
                <a:cs typeface="Comic Sans MS"/>
                <a:sym typeface="Comic Sans MS"/>
              </a:endParaRPr>
            </a:p>
          </p:txBody>
        </p:sp>
        <p:grpSp>
          <p:nvGrpSpPr>
            <p:cNvPr id="10" name="Shape 86"/>
            <p:cNvGrpSpPr/>
            <p:nvPr/>
          </p:nvGrpSpPr>
          <p:grpSpPr>
            <a:xfrm>
              <a:off x="1946349" y="312500"/>
              <a:ext cx="872825" cy="564700"/>
              <a:chOff x="5929871" y="2674700"/>
              <a:chExt cx="814887" cy="564700"/>
            </a:xfrm>
          </p:grpSpPr>
          <p:sp>
            <p:nvSpPr>
              <p:cNvPr id="11" name="Shape 87"/>
              <p:cNvSpPr/>
              <p:nvPr/>
            </p:nvSpPr>
            <p:spPr>
              <a:xfrm>
                <a:off x="5929871" y="2674700"/>
                <a:ext cx="642300" cy="470700"/>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1C4587"/>
                    </a:solidFill>
                    <a:latin typeface="Comic Sans MS"/>
                    <a:ea typeface="Comic Sans MS"/>
                    <a:cs typeface="Comic Sans MS"/>
                    <a:sym typeface="Comic Sans MS"/>
                  </a:rPr>
                  <a:t>?</a:t>
                </a:r>
                <a:endParaRPr lang="en" sz="2400" b="1" dirty="0">
                  <a:solidFill>
                    <a:srgbClr val="1C4587"/>
                  </a:solidFill>
                  <a:latin typeface="Comic Sans MS"/>
                  <a:ea typeface="Comic Sans MS"/>
                  <a:cs typeface="Comic Sans MS"/>
                  <a:sym typeface="Comic Sans MS"/>
                </a:endParaRPr>
              </a:p>
            </p:txBody>
          </p:sp>
          <p:sp>
            <p:nvSpPr>
              <p:cNvPr id="12" name="Shape 88"/>
              <p:cNvSpPr/>
              <p:nvPr/>
            </p:nvSpPr>
            <p:spPr>
              <a:xfrm>
                <a:off x="6362258" y="28986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4C1130"/>
                    </a:solidFill>
                    <a:latin typeface="Comic Sans MS"/>
                    <a:ea typeface="Comic Sans MS"/>
                    <a:cs typeface="Comic Sans MS"/>
                    <a:sym typeface="Comic Sans MS"/>
                  </a:rPr>
                  <a:t>!</a:t>
                </a:r>
              </a:p>
            </p:txBody>
          </p:sp>
        </p:grpSp>
      </p:grpSp>
      <p:grpSp>
        <p:nvGrpSpPr>
          <p:cNvPr id="13" name="Shape 89"/>
          <p:cNvGrpSpPr/>
          <p:nvPr/>
        </p:nvGrpSpPr>
        <p:grpSpPr>
          <a:xfrm>
            <a:off x="1625039" y="2433318"/>
            <a:ext cx="2179150" cy="564700"/>
            <a:chOff x="1946349" y="312500"/>
            <a:chExt cx="2179150" cy="564700"/>
          </a:xfrm>
        </p:grpSpPr>
        <p:sp>
          <p:nvSpPr>
            <p:cNvPr id="14" name="Shape 90"/>
            <p:cNvSpPr/>
            <p:nvPr/>
          </p:nvSpPr>
          <p:spPr>
            <a:xfrm>
              <a:off x="2584450" y="617300"/>
              <a:ext cx="14474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latin typeface="Comic Sans MS"/>
                  <a:ea typeface="Comic Sans MS"/>
                  <a:cs typeface="Comic Sans MS"/>
                  <a:sym typeface="Comic Sans MS"/>
                </a:rPr>
                <a:t>     I’m in Pittsburgh.</a:t>
              </a:r>
            </a:p>
          </p:txBody>
        </p:sp>
        <p:sp>
          <p:nvSpPr>
            <p:cNvPr id="15" name="Shape 91"/>
            <p:cNvSpPr/>
            <p:nvPr/>
          </p:nvSpPr>
          <p:spPr>
            <a:xfrm>
              <a:off x="2421200" y="352800"/>
              <a:ext cx="17042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dirty="0">
                  <a:latin typeface="Comic Sans MS"/>
                  <a:ea typeface="Comic Sans MS"/>
                  <a:cs typeface="Comic Sans MS"/>
                  <a:sym typeface="Comic Sans MS"/>
                </a:rPr>
                <a:t>    Which city are </a:t>
              </a:r>
              <a:r>
                <a:rPr lang="en" sz="1000">
                  <a:latin typeface="Comic Sans MS"/>
                  <a:ea typeface="Comic Sans MS"/>
                  <a:cs typeface="Comic Sans MS"/>
                  <a:sym typeface="Comic Sans MS"/>
                </a:rPr>
                <a:t>you in?</a:t>
              </a:r>
              <a:endParaRPr lang="en" sz="1000" dirty="0">
                <a:latin typeface="Comic Sans MS"/>
                <a:ea typeface="Comic Sans MS"/>
                <a:cs typeface="Comic Sans MS"/>
                <a:sym typeface="Comic Sans MS"/>
              </a:endParaRPr>
            </a:p>
          </p:txBody>
        </p:sp>
        <p:grpSp>
          <p:nvGrpSpPr>
            <p:cNvPr id="16" name="Shape 92"/>
            <p:cNvGrpSpPr/>
            <p:nvPr/>
          </p:nvGrpSpPr>
          <p:grpSpPr>
            <a:xfrm>
              <a:off x="1946349" y="312500"/>
              <a:ext cx="872825" cy="564700"/>
              <a:chOff x="5929871" y="2674700"/>
              <a:chExt cx="814887" cy="564700"/>
            </a:xfrm>
          </p:grpSpPr>
          <p:sp>
            <p:nvSpPr>
              <p:cNvPr id="17" name="Shape 93"/>
              <p:cNvSpPr/>
              <p:nvPr/>
            </p:nvSpPr>
            <p:spPr>
              <a:xfrm>
                <a:off x="5929871" y="2674700"/>
                <a:ext cx="642300" cy="470700"/>
              </a:xfrm>
              <a:prstGeom prst="wedgeEllipseCallout">
                <a:avLst>
                  <a:gd name="adj1" fmla="val -20833"/>
                  <a:gd name="adj2" fmla="val 62500"/>
                </a:avLst>
              </a:prstGeom>
              <a:solidFill>
                <a:srgbClr val="EA9999"/>
              </a:solidFill>
              <a:ln w="19050" cap="flat" cmpd="sng">
                <a:solidFill>
                  <a:srgbClr val="99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660000"/>
                    </a:solidFill>
                    <a:latin typeface="Comic Sans MS"/>
                    <a:ea typeface="Comic Sans MS"/>
                    <a:cs typeface="Comic Sans MS"/>
                    <a:sym typeface="Comic Sans MS"/>
                  </a:rPr>
                  <a:t>?</a:t>
                </a:r>
                <a:endParaRPr lang="en" sz="2400" b="1" dirty="0">
                  <a:solidFill>
                    <a:srgbClr val="660000"/>
                  </a:solidFill>
                  <a:latin typeface="Comic Sans MS"/>
                  <a:ea typeface="Comic Sans MS"/>
                  <a:cs typeface="Comic Sans MS"/>
                  <a:sym typeface="Comic Sans MS"/>
                </a:endParaRPr>
              </a:p>
            </p:txBody>
          </p:sp>
          <p:sp>
            <p:nvSpPr>
              <p:cNvPr id="18" name="Shape 94"/>
              <p:cNvSpPr/>
              <p:nvPr/>
            </p:nvSpPr>
            <p:spPr>
              <a:xfrm>
                <a:off x="6362258" y="2898600"/>
                <a:ext cx="382499" cy="340800"/>
              </a:xfrm>
              <a:prstGeom prst="wedgeEllipseCallout">
                <a:avLst>
                  <a:gd name="adj1" fmla="val 36813"/>
                  <a:gd name="adj2" fmla="val 55024"/>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7F6000"/>
                    </a:solidFill>
                    <a:latin typeface="Comic Sans MS"/>
                    <a:ea typeface="Comic Sans MS"/>
                    <a:cs typeface="Comic Sans MS"/>
                    <a:sym typeface="Comic Sans MS"/>
                  </a:rPr>
                  <a:t>!</a:t>
                </a:r>
              </a:p>
            </p:txBody>
          </p:sp>
        </p:grpSp>
      </p:grpSp>
      <p:grpSp>
        <p:nvGrpSpPr>
          <p:cNvPr id="19" name="Shape 95"/>
          <p:cNvGrpSpPr/>
          <p:nvPr/>
        </p:nvGrpSpPr>
        <p:grpSpPr>
          <a:xfrm>
            <a:off x="1625039" y="3042918"/>
            <a:ext cx="2159950" cy="564700"/>
            <a:chOff x="1946349" y="312500"/>
            <a:chExt cx="2159950" cy="564700"/>
          </a:xfrm>
        </p:grpSpPr>
        <p:sp>
          <p:nvSpPr>
            <p:cNvPr id="20" name="Shape 96"/>
            <p:cNvSpPr/>
            <p:nvPr/>
          </p:nvSpPr>
          <p:spPr>
            <a:xfrm>
              <a:off x="2584450" y="617300"/>
              <a:ext cx="885900"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a:latin typeface="Comic Sans MS"/>
                  <a:ea typeface="Comic Sans MS"/>
                  <a:cs typeface="Comic Sans MS"/>
                  <a:sym typeface="Comic Sans MS"/>
                </a:rPr>
                <a:t>     Dinner.</a:t>
              </a:r>
            </a:p>
          </p:txBody>
        </p:sp>
        <p:sp>
          <p:nvSpPr>
            <p:cNvPr id="21" name="Shape 97"/>
            <p:cNvSpPr/>
            <p:nvPr/>
          </p:nvSpPr>
          <p:spPr>
            <a:xfrm>
              <a:off x="2421200" y="352800"/>
              <a:ext cx="1685099" cy="223200"/>
            </a:xfrm>
            <a:prstGeom prst="roundRect">
              <a:avLst>
                <a:gd name="adj" fmla="val 16667"/>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dirty="0">
                  <a:latin typeface="Comic Sans MS"/>
                  <a:ea typeface="Comic Sans MS"/>
                  <a:cs typeface="Comic Sans MS"/>
                  <a:sym typeface="Comic Sans MS"/>
                </a:rPr>
                <a:t>     Is it dinner </a:t>
              </a:r>
              <a:r>
                <a:rPr lang="en" sz="1000">
                  <a:latin typeface="Comic Sans MS"/>
                  <a:ea typeface="Comic Sans MS"/>
                  <a:cs typeface="Comic Sans MS"/>
                  <a:sym typeface="Comic Sans MS"/>
                </a:rPr>
                <a:t>or lunch?</a:t>
              </a:r>
              <a:endParaRPr lang="en" sz="1000" dirty="0">
                <a:latin typeface="Comic Sans MS"/>
                <a:ea typeface="Comic Sans MS"/>
                <a:cs typeface="Comic Sans MS"/>
                <a:sym typeface="Comic Sans MS"/>
              </a:endParaRPr>
            </a:p>
          </p:txBody>
        </p:sp>
        <p:grpSp>
          <p:nvGrpSpPr>
            <p:cNvPr id="22" name="Shape 98"/>
            <p:cNvGrpSpPr/>
            <p:nvPr/>
          </p:nvGrpSpPr>
          <p:grpSpPr>
            <a:xfrm>
              <a:off x="1946349" y="312500"/>
              <a:ext cx="872825" cy="564700"/>
              <a:chOff x="5929871" y="2674700"/>
              <a:chExt cx="814887" cy="564700"/>
            </a:xfrm>
          </p:grpSpPr>
          <p:sp>
            <p:nvSpPr>
              <p:cNvPr id="23" name="Shape 99"/>
              <p:cNvSpPr/>
              <p:nvPr/>
            </p:nvSpPr>
            <p:spPr>
              <a:xfrm>
                <a:off x="5929871" y="2674700"/>
                <a:ext cx="642300" cy="470700"/>
              </a:xfrm>
              <a:prstGeom prst="wedgeEllipseCallout">
                <a:avLst>
                  <a:gd name="adj1" fmla="val -20833"/>
                  <a:gd name="adj2" fmla="val 62500"/>
                </a:avLst>
              </a:prstGeom>
              <a:solidFill>
                <a:srgbClr val="A2C4C9"/>
              </a:solidFill>
              <a:ln w="19050"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rgbClr val="0C343D"/>
                    </a:solidFill>
                    <a:latin typeface="Comic Sans MS"/>
                    <a:ea typeface="Comic Sans MS"/>
                    <a:cs typeface="Comic Sans MS"/>
                    <a:sym typeface="Comic Sans MS"/>
                  </a:rPr>
                  <a:t>?</a:t>
                </a:r>
                <a:endParaRPr lang="en" sz="2400" b="1" dirty="0">
                  <a:solidFill>
                    <a:srgbClr val="0C343D"/>
                  </a:solidFill>
                  <a:latin typeface="Comic Sans MS"/>
                  <a:ea typeface="Comic Sans MS"/>
                  <a:cs typeface="Comic Sans MS"/>
                  <a:sym typeface="Comic Sans MS"/>
                </a:endParaRPr>
              </a:p>
            </p:txBody>
          </p:sp>
          <p:sp>
            <p:nvSpPr>
              <p:cNvPr id="24" name="Shape 100"/>
              <p:cNvSpPr/>
              <p:nvPr/>
            </p:nvSpPr>
            <p:spPr>
              <a:xfrm>
                <a:off x="6362258" y="2898600"/>
                <a:ext cx="382499" cy="340800"/>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783F04"/>
                    </a:solidFill>
                    <a:latin typeface="Comic Sans MS"/>
                    <a:ea typeface="Comic Sans MS"/>
                    <a:cs typeface="Comic Sans MS"/>
                    <a:sym typeface="Comic Sans MS"/>
                  </a:rPr>
                  <a:t>!</a:t>
                </a:r>
              </a:p>
            </p:txBody>
          </p:sp>
        </p:grpSp>
      </p:grpSp>
      <p:sp>
        <p:nvSpPr>
          <p:cNvPr id="25" name="Shape 101"/>
          <p:cNvSpPr/>
          <p:nvPr/>
        </p:nvSpPr>
        <p:spPr>
          <a:xfrm>
            <a:off x="2366490" y="3293743"/>
            <a:ext cx="907199" cy="621300"/>
          </a:xfrm>
          <a:prstGeom prst="roundRect">
            <a:avLst>
              <a:gd name="adj" fmla="val 16667"/>
            </a:avLst>
          </a:prstGeom>
          <a:noFill/>
          <a:ln>
            <a:noFill/>
          </a:ln>
        </p:spPr>
        <p:txBody>
          <a:bodyPr lIns="91425" tIns="91425" rIns="91425" bIns="91425" anchor="ctr" anchorCtr="0">
            <a:noAutofit/>
          </a:bodyPr>
          <a:lstStyle/>
          <a:p>
            <a:pPr lvl="0" algn="ctr" rtl="0">
              <a:spcBef>
                <a:spcPts val="0"/>
              </a:spcBef>
              <a:buNone/>
            </a:pPr>
            <a:r>
              <a:rPr lang="en" sz="2400" b="1">
                <a:solidFill>
                  <a:srgbClr val="7F6000"/>
                </a:solidFill>
                <a:latin typeface="Courier New"/>
                <a:ea typeface="Courier New"/>
                <a:cs typeface="Courier New"/>
                <a:sym typeface="Courier New"/>
              </a:rPr>
              <a:t>...</a:t>
            </a:r>
          </a:p>
        </p:txBody>
      </p:sp>
      <p:pic>
        <p:nvPicPr>
          <p:cNvPr id="26" name="Shape 102"/>
          <p:cNvPicPr preferRelativeResize="0"/>
          <p:nvPr/>
        </p:nvPicPr>
        <p:blipFill>
          <a:blip r:embed="rId3">
            <a:alphaModFix/>
          </a:blip>
          <a:stretch>
            <a:fillRect/>
          </a:stretch>
        </p:blipFill>
        <p:spPr>
          <a:xfrm>
            <a:off x="251520" y="3326590"/>
            <a:ext cx="873494" cy="942189"/>
          </a:xfrm>
          <a:prstGeom prst="rect">
            <a:avLst/>
          </a:prstGeom>
          <a:noFill/>
          <a:ln>
            <a:noFill/>
          </a:ln>
        </p:spPr>
      </p:pic>
      <p:cxnSp>
        <p:nvCxnSpPr>
          <p:cNvPr id="27" name="Shape 133"/>
          <p:cNvCxnSpPr>
            <a:stCxn id="26" idx="0"/>
            <a:endCxn id="6" idx="1"/>
          </p:cNvCxnSpPr>
          <p:nvPr/>
        </p:nvCxnSpPr>
        <p:spPr>
          <a:xfrm rot="5400000" flipH="1" flipV="1">
            <a:off x="691474" y="2558575"/>
            <a:ext cx="764808" cy="771223"/>
          </a:xfrm>
          <a:prstGeom prst="curvedConnector2">
            <a:avLst/>
          </a:prstGeom>
          <a:noFill/>
          <a:ln w="76200" cap="flat" cmpd="sng">
            <a:solidFill>
              <a:schemeClr val="accent2">
                <a:lumMod val="60000"/>
                <a:lumOff val="40000"/>
              </a:schemeClr>
            </a:solidFill>
            <a:prstDash val="solid"/>
            <a:round/>
            <a:headEnd type="none" w="lg" len="lg"/>
            <a:tailEnd type="triangle" w="lg" len="lg"/>
          </a:ln>
        </p:spPr>
      </p:cxnSp>
      <p:cxnSp>
        <p:nvCxnSpPr>
          <p:cNvPr id="28" name="Shape 134"/>
          <p:cNvCxnSpPr>
            <a:stCxn id="26" idx="2"/>
            <a:endCxn id="4" idx="1"/>
          </p:cNvCxnSpPr>
          <p:nvPr/>
        </p:nvCxnSpPr>
        <p:spPr>
          <a:xfrm rot="16200000" flipH="1">
            <a:off x="535960" y="4421086"/>
            <a:ext cx="1026313" cy="721698"/>
          </a:xfrm>
          <a:prstGeom prst="curvedConnector2">
            <a:avLst/>
          </a:prstGeom>
          <a:noFill/>
          <a:ln w="76200" cap="flat" cmpd="sng">
            <a:solidFill>
              <a:schemeClr val="accent2">
                <a:lumMod val="60000"/>
                <a:lumOff val="40000"/>
              </a:schemeClr>
            </a:solidFill>
            <a:prstDash val="solid"/>
            <a:round/>
            <a:headEnd type="none" w="lg" len="lg"/>
            <a:tailEnd type="triangle" w="lg" len="lg"/>
          </a:ln>
        </p:spPr>
      </p:cxnSp>
      <p:pic>
        <p:nvPicPr>
          <p:cNvPr id="30" name="Shape 137"/>
          <p:cNvPicPr preferRelativeResize="0"/>
          <p:nvPr/>
        </p:nvPicPr>
        <p:blipFill>
          <a:blip r:embed="rId4">
            <a:alphaModFix/>
          </a:blip>
          <a:stretch>
            <a:fillRect/>
          </a:stretch>
        </p:blipFill>
        <p:spPr>
          <a:xfrm>
            <a:off x="579615" y="2665596"/>
            <a:ext cx="750599" cy="407619"/>
          </a:xfrm>
          <a:prstGeom prst="rect">
            <a:avLst/>
          </a:prstGeom>
          <a:noFill/>
          <a:ln>
            <a:noFill/>
          </a:ln>
        </p:spPr>
      </p:pic>
      <p:pic>
        <p:nvPicPr>
          <p:cNvPr id="31" name="Shape 138"/>
          <p:cNvPicPr preferRelativeResize="0"/>
          <p:nvPr/>
        </p:nvPicPr>
        <p:blipFill>
          <a:blip r:embed="rId4">
            <a:alphaModFix/>
          </a:blip>
          <a:stretch>
            <a:fillRect/>
          </a:stretch>
        </p:blipFill>
        <p:spPr>
          <a:xfrm>
            <a:off x="558240" y="4817118"/>
            <a:ext cx="664950" cy="361100"/>
          </a:xfrm>
          <a:prstGeom prst="rect">
            <a:avLst/>
          </a:prstGeom>
          <a:noFill/>
          <a:ln>
            <a:noFill/>
          </a:ln>
        </p:spPr>
      </p:pic>
      <p:sp>
        <p:nvSpPr>
          <p:cNvPr id="32" name="Shape 139"/>
          <p:cNvSpPr/>
          <p:nvPr/>
        </p:nvSpPr>
        <p:spPr>
          <a:xfrm>
            <a:off x="4932040" y="1355696"/>
            <a:ext cx="3937134" cy="5266372"/>
          </a:xfrm>
          <a:prstGeom prst="roundRect">
            <a:avLst>
              <a:gd name="adj" fmla="val 16667"/>
            </a:avLst>
          </a:prstGeom>
          <a:solidFill>
            <a:srgbClr val="FFF2CC"/>
          </a:solidFill>
          <a:ln w="19050" cap="flat" cmpd="sng">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a:spcBef>
                <a:spcPts val="0"/>
              </a:spcBef>
              <a:buNone/>
            </a:pPr>
            <a:endParaRPr/>
          </a:p>
        </p:txBody>
      </p:sp>
      <p:sp>
        <p:nvSpPr>
          <p:cNvPr id="33" name="Shape 140"/>
          <p:cNvSpPr/>
          <p:nvPr/>
        </p:nvSpPr>
        <p:spPr>
          <a:xfrm>
            <a:off x="5889099" y="5542243"/>
            <a:ext cx="1858799" cy="4386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latin typeface="Courier New"/>
                <a:ea typeface="Courier New"/>
                <a:cs typeface="Courier New"/>
                <a:sym typeface="Courier New"/>
              </a:rPr>
              <a:t>location</a:t>
            </a:r>
          </a:p>
        </p:txBody>
      </p:sp>
      <p:grpSp>
        <p:nvGrpSpPr>
          <p:cNvPr id="34" name="Shape 141"/>
          <p:cNvGrpSpPr/>
          <p:nvPr/>
        </p:nvGrpSpPr>
        <p:grpSpPr>
          <a:xfrm>
            <a:off x="5491341" y="5280849"/>
            <a:ext cx="688087" cy="514662"/>
            <a:chOff x="6565739" y="2339123"/>
            <a:chExt cx="886024" cy="717800"/>
          </a:xfrm>
        </p:grpSpPr>
        <p:sp>
          <p:nvSpPr>
            <p:cNvPr id="35" name="Shape 142"/>
            <p:cNvSpPr/>
            <p:nvPr/>
          </p:nvSpPr>
          <p:spPr>
            <a:xfrm>
              <a:off x="6565739" y="2339123"/>
              <a:ext cx="742800" cy="641399"/>
            </a:xfrm>
            <a:prstGeom prst="wedgeEllipseCallout">
              <a:avLst>
                <a:gd name="adj1" fmla="val -20833"/>
                <a:gd name="adj2" fmla="val 62500"/>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660000"/>
                  </a:solidFill>
                  <a:latin typeface="Comic Sans MS"/>
                  <a:ea typeface="Comic Sans MS"/>
                  <a:cs typeface="Comic Sans MS"/>
                  <a:sym typeface="Comic Sans MS"/>
                </a:rPr>
                <a:t>?</a:t>
              </a:r>
              <a:endParaRPr lang="en" sz="1800" b="1" dirty="0">
                <a:solidFill>
                  <a:srgbClr val="660000"/>
                </a:solidFill>
                <a:latin typeface="Comic Sans MS"/>
                <a:ea typeface="Comic Sans MS"/>
                <a:cs typeface="Comic Sans MS"/>
                <a:sym typeface="Comic Sans MS"/>
              </a:endParaRPr>
            </a:p>
          </p:txBody>
        </p:sp>
        <p:sp>
          <p:nvSpPr>
            <p:cNvPr id="36" name="Shape 143"/>
            <p:cNvSpPr/>
            <p:nvPr/>
          </p:nvSpPr>
          <p:spPr>
            <a:xfrm>
              <a:off x="7069264" y="2716123"/>
              <a:ext cx="382499" cy="340800"/>
            </a:xfrm>
            <a:prstGeom prst="wedgeEllipseCallout">
              <a:avLst>
                <a:gd name="adj1" fmla="val 36813"/>
                <a:gd name="adj2" fmla="val 55024"/>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F6000"/>
                  </a:solidFill>
                  <a:latin typeface="Comic Sans MS"/>
                  <a:ea typeface="Comic Sans MS"/>
                  <a:cs typeface="Comic Sans MS"/>
                  <a:sym typeface="Comic Sans MS"/>
                </a:rPr>
                <a:t>!</a:t>
              </a:r>
            </a:p>
          </p:txBody>
        </p:sp>
      </p:grpSp>
      <p:sp>
        <p:nvSpPr>
          <p:cNvPr id="37" name="Shape 144"/>
          <p:cNvSpPr/>
          <p:nvPr/>
        </p:nvSpPr>
        <p:spPr>
          <a:xfrm>
            <a:off x="5809545" y="4077072"/>
            <a:ext cx="1858799" cy="4386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dirty="0">
                <a:latin typeface="Courier New"/>
                <a:ea typeface="Courier New"/>
                <a:cs typeface="Courier New"/>
                <a:sym typeface="Courier New"/>
              </a:rPr>
              <a:t>term</a:t>
            </a:r>
          </a:p>
        </p:txBody>
      </p:sp>
      <p:grpSp>
        <p:nvGrpSpPr>
          <p:cNvPr id="38" name="Shape 145"/>
          <p:cNvGrpSpPr/>
          <p:nvPr/>
        </p:nvGrpSpPr>
        <p:grpSpPr>
          <a:xfrm>
            <a:off x="7454449" y="4342728"/>
            <a:ext cx="649101" cy="470661"/>
            <a:chOff x="5929875" y="2445400"/>
            <a:chExt cx="886024" cy="717800"/>
          </a:xfrm>
        </p:grpSpPr>
        <p:sp>
          <p:nvSpPr>
            <p:cNvPr id="39" name="Shape 146"/>
            <p:cNvSpPr/>
            <p:nvPr/>
          </p:nvSpPr>
          <p:spPr>
            <a:xfrm>
              <a:off x="5929875" y="2445400"/>
              <a:ext cx="742800" cy="641399"/>
            </a:xfrm>
            <a:prstGeom prst="wedgeEllipseCallout">
              <a:avLst>
                <a:gd name="adj1" fmla="val -20833"/>
                <a:gd name="adj2" fmla="val 62500"/>
              </a:avLst>
            </a:prstGeom>
            <a:solidFill>
              <a:srgbClr val="FFD966"/>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7F6000"/>
                  </a:solidFill>
                  <a:latin typeface="Comic Sans MS"/>
                  <a:ea typeface="Comic Sans MS"/>
                  <a:cs typeface="Comic Sans MS"/>
                  <a:sym typeface="Comic Sans MS"/>
                </a:rPr>
                <a:t>?</a:t>
              </a:r>
              <a:endParaRPr lang="en" sz="1800" b="1" dirty="0">
                <a:solidFill>
                  <a:srgbClr val="7F6000"/>
                </a:solidFill>
                <a:latin typeface="Comic Sans MS"/>
                <a:ea typeface="Comic Sans MS"/>
                <a:cs typeface="Comic Sans MS"/>
                <a:sym typeface="Comic Sans MS"/>
              </a:endParaRPr>
            </a:p>
          </p:txBody>
        </p:sp>
        <p:sp>
          <p:nvSpPr>
            <p:cNvPr id="40" name="Shape 147"/>
            <p:cNvSpPr/>
            <p:nvPr/>
          </p:nvSpPr>
          <p:spPr>
            <a:xfrm>
              <a:off x="6433400" y="2822400"/>
              <a:ext cx="382499" cy="340800"/>
            </a:xfrm>
            <a:prstGeom prst="wedgeEllipseCallout">
              <a:avLst>
                <a:gd name="adj1" fmla="val 36813"/>
                <a:gd name="adj2" fmla="val 55024"/>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1C4587"/>
                  </a:solidFill>
                  <a:latin typeface="Comic Sans MS"/>
                  <a:ea typeface="Comic Sans MS"/>
                  <a:cs typeface="Comic Sans MS"/>
                  <a:sym typeface="Comic Sans MS"/>
                </a:rPr>
                <a:t>!</a:t>
              </a:r>
            </a:p>
          </p:txBody>
        </p:sp>
      </p:grpSp>
      <p:sp>
        <p:nvSpPr>
          <p:cNvPr id="41" name="Shape 148"/>
          <p:cNvSpPr/>
          <p:nvPr/>
        </p:nvSpPr>
        <p:spPr>
          <a:xfrm>
            <a:off x="5835385" y="4394883"/>
            <a:ext cx="277809" cy="244353"/>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83F04"/>
                </a:solidFill>
                <a:latin typeface="Comic Sans MS"/>
                <a:ea typeface="Comic Sans MS"/>
                <a:cs typeface="Comic Sans MS"/>
                <a:sym typeface="Comic Sans MS"/>
              </a:rPr>
              <a:t>!</a:t>
            </a:r>
          </a:p>
        </p:txBody>
      </p:sp>
      <p:grpSp>
        <p:nvGrpSpPr>
          <p:cNvPr id="42" name="Shape 149"/>
          <p:cNvGrpSpPr/>
          <p:nvPr/>
        </p:nvGrpSpPr>
        <p:grpSpPr>
          <a:xfrm>
            <a:off x="7490241" y="3967452"/>
            <a:ext cx="643519" cy="514662"/>
            <a:chOff x="5929875" y="2445400"/>
            <a:chExt cx="886024" cy="717800"/>
          </a:xfrm>
        </p:grpSpPr>
        <p:sp>
          <p:nvSpPr>
            <p:cNvPr id="43" name="Shape 150"/>
            <p:cNvSpPr/>
            <p:nvPr/>
          </p:nvSpPr>
          <p:spPr>
            <a:xfrm>
              <a:off x="5929875" y="2445400"/>
              <a:ext cx="742800" cy="641399"/>
            </a:xfrm>
            <a:prstGeom prst="wedgeEllipseCallout">
              <a:avLst>
                <a:gd name="adj1" fmla="val -20833"/>
                <a:gd name="adj2" fmla="val 62500"/>
              </a:avLst>
            </a:prstGeom>
            <a:solidFill>
              <a:srgbClr val="A2C4C9"/>
            </a:solidFill>
            <a:ln w="19050"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0C343D"/>
                  </a:solidFill>
                  <a:latin typeface="Comic Sans MS"/>
                  <a:ea typeface="Comic Sans MS"/>
                  <a:cs typeface="Comic Sans MS"/>
                  <a:sym typeface="Comic Sans MS"/>
                </a:rPr>
                <a:t>?</a:t>
              </a:r>
              <a:endParaRPr lang="en" sz="1800" b="1" dirty="0">
                <a:solidFill>
                  <a:srgbClr val="0C343D"/>
                </a:solidFill>
                <a:latin typeface="Comic Sans MS"/>
                <a:ea typeface="Comic Sans MS"/>
                <a:cs typeface="Comic Sans MS"/>
                <a:sym typeface="Comic Sans MS"/>
              </a:endParaRPr>
            </a:p>
          </p:txBody>
        </p:sp>
        <p:sp>
          <p:nvSpPr>
            <p:cNvPr id="44" name="Shape 151"/>
            <p:cNvSpPr/>
            <p:nvPr/>
          </p:nvSpPr>
          <p:spPr>
            <a:xfrm>
              <a:off x="6433400" y="2822400"/>
              <a:ext cx="382499" cy="340800"/>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83F04"/>
                  </a:solidFill>
                  <a:latin typeface="Comic Sans MS"/>
                  <a:ea typeface="Comic Sans MS"/>
                  <a:cs typeface="Comic Sans MS"/>
                  <a:sym typeface="Comic Sans MS"/>
                </a:rPr>
                <a:t>!</a:t>
              </a:r>
            </a:p>
          </p:txBody>
        </p:sp>
      </p:grpSp>
      <p:grpSp>
        <p:nvGrpSpPr>
          <p:cNvPr id="45" name="Shape 152"/>
          <p:cNvGrpSpPr/>
          <p:nvPr/>
        </p:nvGrpSpPr>
        <p:grpSpPr>
          <a:xfrm>
            <a:off x="6051365" y="3674035"/>
            <a:ext cx="668861" cy="470660"/>
            <a:chOff x="5929874" y="2445401"/>
            <a:chExt cx="886025" cy="717799"/>
          </a:xfrm>
        </p:grpSpPr>
        <p:sp>
          <p:nvSpPr>
            <p:cNvPr id="46" name="Shape 153"/>
            <p:cNvSpPr/>
            <p:nvPr/>
          </p:nvSpPr>
          <p:spPr>
            <a:xfrm>
              <a:off x="5929874" y="2445401"/>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47" name="Shape 154"/>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48" name="Shape 155"/>
          <p:cNvGrpSpPr/>
          <p:nvPr/>
        </p:nvGrpSpPr>
        <p:grpSpPr>
          <a:xfrm>
            <a:off x="6241997" y="4459390"/>
            <a:ext cx="667708" cy="478844"/>
            <a:chOff x="5929875" y="2445400"/>
            <a:chExt cx="886024" cy="717800"/>
          </a:xfrm>
        </p:grpSpPr>
        <p:sp>
          <p:nvSpPr>
            <p:cNvPr id="49" name="Shape 156"/>
            <p:cNvSpPr/>
            <p:nvPr/>
          </p:nvSpPr>
          <p:spPr>
            <a:xfrm>
              <a:off x="5929875" y="2445400"/>
              <a:ext cx="742800" cy="641399"/>
            </a:xfrm>
            <a:prstGeom prst="wedgeEllipseCallout">
              <a:avLst>
                <a:gd name="adj1" fmla="val -20833"/>
                <a:gd name="adj2" fmla="val 62500"/>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4C1130"/>
                  </a:solidFill>
                  <a:latin typeface="Comic Sans MS"/>
                  <a:ea typeface="Comic Sans MS"/>
                  <a:cs typeface="Comic Sans MS"/>
                  <a:sym typeface="Comic Sans MS"/>
                </a:rPr>
                <a:t>?</a:t>
              </a:r>
              <a:endParaRPr lang="en" sz="1800" b="1" dirty="0">
                <a:solidFill>
                  <a:srgbClr val="4C1130"/>
                </a:solidFill>
                <a:latin typeface="Comic Sans MS"/>
                <a:ea typeface="Comic Sans MS"/>
                <a:cs typeface="Comic Sans MS"/>
                <a:sym typeface="Comic Sans MS"/>
              </a:endParaRPr>
            </a:p>
          </p:txBody>
        </p:sp>
        <p:sp>
          <p:nvSpPr>
            <p:cNvPr id="50" name="Shape 157"/>
            <p:cNvSpPr/>
            <p:nvPr/>
          </p:nvSpPr>
          <p:spPr>
            <a:xfrm>
              <a:off x="6433400" y="2822400"/>
              <a:ext cx="382499" cy="340800"/>
            </a:xfrm>
            <a:prstGeom prst="wedgeEllipseCallout">
              <a:avLst>
                <a:gd name="adj1" fmla="val 36813"/>
                <a:gd name="adj2" fmla="val 55024"/>
              </a:avLst>
            </a:prstGeom>
            <a:solidFill>
              <a:srgbClr val="B6D7A8"/>
            </a:solidFill>
            <a:ln w="19050" cap="flat" cmpd="sng">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274E13"/>
                  </a:solidFill>
                  <a:latin typeface="Comic Sans MS"/>
                  <a:ea typeface="Comic Sans MS"/>
                  <a:cs typeface="Comic Sans MS"/>
                  <a:sym typeface="Comic Sans MS"/>
                </a:rPr>
                <a:t>!</a:t>
              </a:r>
            </a:p>
          </p:txBody>
        </p:sp>
      </p:grpSp>
      <p:grpSp>
        <p:nvGrpSpPr>
          <p:cNvPr id="51" name="Shape 158"/>
          <p:cNvGrpSpPr/>
          <p:nvPr/>
        </p:nvGrpSpPr>
        <p:grpSpPr>
          <a:xfrm>
            <a:off x="5169945" y="2547448"/>
            <a:ext cx="682416" cy="496717"/>
            <a:chOff x="5929875" y="2445400"/>
            <a:chExt cx="886024" cy="717800"/>
          </a:xfrm>
        </p:grpSpPr>
        <p:sp>
          <p:nvSpPr>
            <p:cNvPr id="52" name="Shape 159"/>
            <p:cNvSpPr/>
            <p:nvPr/>
          </p:nvSpPr>
          <p:spPr>
            <a:xfrm>
              <a:off x="5929875" y="2445400"/>
              <a:ext cx="742800" cy="641399"/>
            </a:xfrm>
            <a:prstGeom prst="wedgeEllipseCallout">
              <a:avLst>
                <a:gd name="adj1" fmla="val -20833"/>
                <a:gd name="adj2" fmla="val 62500"/>
              </a:avLst>
            </a:prstGeom>
            <a:solidFill>
              <a:srgbClr val="B6D7A8"/>
            </a:solidFill>
            <a:ln w="19050" cap="flat" cmpd="sng">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274E13"/>
                  </a:solidFill>
                  <a:latin typeface="Comic Sans MS"/>
                  <a:ea typeface="Comic Sans MS"/>
                  <a:cs typeface="Comic Sans MS"/>
                  <a:sym typeface="Comic Sans MS"/>
                </a:rPr>
                <a:t>?</a:t>
              </a:r>
              <a:endParaRPr lang="en" sz="1800" b="1" dirty="0">
                <a:solidFill>
                  <a:srgbClr val="274E13"/>
                </a:solidFill>
                <a:latin typeface="Comic Sans MS"/>
                <a:ea typeface="Comic Sans MS"/>
                <a:cs typeface="Comic Sans MS"/>
                <a:sym typeface="Comic Sans MS"/>
              </a:endParaRPr>
            </a:p>
          </p:txBody>
        </p:sp>
        <p:sp>
          <p:nvSpPr>
            <p:cNvPr id="53" name="Shape 160"/>
            <p:cNvSpPr/>
            <p:nvPr/>
          </p:nvSpPr>
          <p:spPr>
            <a:xfrm>
              <a:off x="6433400" y="2822400"/>
              <a:ext cx="382499" cy="340800"/>
            </a:xfrm>
            <a:prstGeom prst="wedgeEllipseCallout">
              <a:avLst>
                <a:gd name="adj1" fmla="val 36813"/>
                <a:gd name="adj2" fmla="val 55024"/>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980000"/>
                  </a:solidFill>
                  <a:latin typeface="Comic Sans MS"/>
                  <a:ea typeface="Comic Sans MS"/>
                  <a:cs typeface="Comic Sans MS"/>
                  <a:sym typeface="Comic Sans MS"/>
                </a:rPr>
                <a:t>!</a:t>
              </a:r>
            </a:p>
          </p:txBody>
        </p:sp>
      </p:grpSp>
      <p:sp>
        <p:nvSpPr>
          <p:cNvPr id="54" name="Shape 161"/>
          <p:cNvSpPr/>
          <p:nvPr/>
        </p:nvSpPr>
        <p:spPr>
          <a:xfrm>
            <a:off x="5533051" y="2497918"/>
            <a:ext cx="2423325" cy="518702"/>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dirty="0">
                <a:latin typeface="Courier New"/>
                <a:ea typeface="Courier New"/>
                <a:cs typeface="Courier New"/>
                <a:sym typeface="Courier New"/>
              </a:rPr>
              <a:t>category_filter</a:t>
            </a:r>
          </a:p>
        </p:txBody>
      </p:sp>
      <p:grpSp>
        <p:nvGrpSpPr>
          <p:cNvPr id="55" name="Shape 162"/>
          <p:cNvGrpSpPr/>
          <p:nvPr/>
        </p:nvGrpSpPr>
        <p:grpSpPr>
          <a:xfrm>
            <a:off x="5899949" y="2122478"/>
            <a:ext cx="649101" cy="470661"/>
            <a:chOff x="5929875" y="2445400"/>
            <a:chExt cx="886024" cy="717800"/>
          </a:xfrm>
        </p:grpSpPr>
        <p:sp>
          <p:nvSpPr>
            <p:cNvPr id="56" name="Shape 163"/>
            <p:cNvSpPr/>
            <p:nvPr/>
          </p:nvSpPr>
          <p:spPr>
            <a:xfrm>
              <a:off x="5929875" y="2445400"/>
              <a:ext cx="742800" cy="641399"/>
            </a:xfrm>
            <a:prstGeom prst="wedgeEllipseCallout">
              <a:avLst>
                <a:gd name="adj1" fmla="val -20833"/>
                <a:gd name="adj2" fmla="val 62500"/>
              </a:avLst>
            </a:prstGeom>
            <a:solidFill>
              <a:srgbClr val="FFD966"/>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7F6000"/>
                  </a:solidFill>
                  <a:latin typeface="Comic Sans MS"/>
                  <a:ea typeface="Comic Sans MS"/>
                  <a:cs typeface="Comic Sans MS"/>
                  <a:sym typeface="Comic Sans MS"/>
                </a:rPr>
                <a:t>?</a:t>
              </a:r>
              <a:endParaRPr lang="en" sz="1800" b="1" dirty="0">
                <a:solidFill>
                  <a:srgbClr val="7F6000"/>
                </a:solidFill>
                <a:latin typeface="Comic Sans MS"/>
                <a:ea typeface="Comic Sans MS"/>
                <a:cs typeface="Comic Sans MS"/>
                <a:sym typeface="Comic Sans MS"/>
              </a:endParaRPr>
            </a:p>
          </p:txBody>
        </p:sp>
        <p:sp>
          <p:nvSpPr>
            <p:cNvPr id="57" name="Shape 164"/>
            <p:cNvSpPr/>
            <p:nvPr/>
          </p:nvSpPr>
          <p:spPr>
            <a:xfrm>
              <a:off x="6433400" y="2822400"/>
              <a:ext cx="382499" cy="340800"/>
            </a:xfrm>
            <a:prstGeom prst="wedgeEllipseCallout">
              <a:avLst>
                <a:gd name="adj1" fmla="val 36813"/>
                <a:gd name="adj2" fmla="val 55024"/>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1C4587"/>
                  </a:solidFill>
                  <a:latin typeface="Comic Sans MS"/>
                  <a:ea typeface="Comic Sans MS"/>
                  <a:cs typeface="Comic Sans MS"/>
                  <a:sym typeface="Comic Sans MS"/>
                </a:rPr>
                <a:t>!</a:t>
              </a:r>
            </a:p>
          </p:txBody>
        </p:sp>
      </p:grpSp>
      <p:grpSp>
        <p:nvGrpSpPr>
          <p:cNvPr id="58" name="Shape 165"/>
          <p:cNvGrpSpPr/>
          <p:nvPr/>
        </p:nvGrpSpPr>
        <p:grpSpPr>
          <a:xfrm>
            <a:off x="5080609" y="2481408"/>
            <a:ext cx="643519" cy="514662"/>
            <a:chOff x="5929875" y="2445400"/>
            <a:chExt cx="886024" cy="717800"/>
          </a:xfrm>
        </p:grpSpPr>
        <p:sp>
          <p:nvSpPr>
            <p:cNvPr id="59" name="Shape 166"/>
            <p:cNvSpPr/>
            <p:nvPr/>
          </p:nvSpPr>
          <p:spPr>
            <a:xfrm>
              <a:off x="5929875" y="2445400"/>
              <a:ext cx="742800" cy="641399"/>
            </a:xfrm>
            <a:prstGeom prst="wedgeEllipseCallout">
              <a:avLst>
                <a:gd name="adj1" fmla="val -20833"/>
                <a:gd name="adj2" fmla="val 62500"/>
              </a:avLst>
            </a:prstGeom>
            <a:solidFill>
              <a:srgbClr val="A2C4C9"/>
            </a:solidFill>
            <a:ln w="19050"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0C343D"/>
                  </a:solidFill>
                  <a:latin typeface="Comic Sans MS"/>
                  <a:ea typeface="Comic Sans MS"/>
                  <a:cs typeface="Comic Sans MS"/>
                  <a:sym typeface="Comic Sans MS"/>
                </a:rPr>
                <a:t>?</a:t>
              </a:r>
              <a:endParaRPr lang="en" sz="1800" b="1" dirty="0">
                <a:solidFill>
                  <a:srgbClr val="0C343D"/>
                </a:solidFill>
                <a:latin typeface="Comic Sans MS"/>
                <a:ea typeface="Comic Sans MS"/>
                <a:cs typeface="Comic Sans MS"/>
                <a:sym typeface="Comic Sans MS"/>
              </a:endParaRPr>
            </a:p>
          </p:txBody>
        </p:sp>
        <p:sp>
          <p:nvSpPr>
            <p:cNvPr id="60" name="Shape 167"/>
            <p:cNvSpPr/>
            <p:nvPr/>
          </p:nvSpPr>
          <p:spPr>
            <a:xfrm>
              <a:off x="6433400" y="2822400"/>
              <a:ext cx="382499" cy="340800"/>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83F04"/>
                  </a:solidFill>
                  <a:latin typeface="Comic Sans MS"/>
                  <a:ea typeface="Comic Sans MS"/>
                  <a:cs typeface="Comic Sans MS"/>
                  <a:sym typeface="Comic Sans MS"/>
                </a:rPr>
                <a:t>!</a:t>
              </a:r>
            </a:p>
          </p:txBody>
        </p:sp>
      </p:grpSp>
      <p:grpSp>
        <p:nvGrpSpPr>
          <p:cNvPr id="61" name="Shape 168"/>
          <p:cNvGrpSpPr/>
          <p:nvPr/>
        </p:nvGrpSpPr>
        <p:grpSpPr>
          <a:xfrm>
            <a:off x="6530738" y="2079382"/>
            <a:ext cx="667708" cy="478844"/>
            <a:chOff x="5929875" y="2445400"/>
            <a:chExt cx="886024" cy="717800"/>
          </a:xfrm>
        </p:grpSpPr>
        <p:sp>
          <p:nvSpPr>
            <p:cNvPr id="62" name="Shape 169"/>
            <p:cNvSpPr/>
            <p:nvPr/>
          </p:nvSpPr>
          <p:spPr>
            <a:xfrm>
              <a:off x="5929875" y="2445400"/>
              <a:ext cx="742800" cy="641399"/>
            </a:xfrm>
            <a:prstGeom prst="wedgeEllipseCallout">
              <a:avLst>
                <a:gd name="adj1" fmla="val -20833"/>
                <a:gd name="adj2" fmla="val 62500"/>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4C1130"/>
                  </a:solidFill>
                  <a:latin typeface="Comic Sans MS"/>
                  <a:ea typeface="Comic Sans MS"/>
                  <a:cs typeface="Comic Sans MS"/>
                  <a:sym typeface="Comic Sans MS"/>
                </a:rPr>
                <a:t>?</a:t>
              </a:r>
              <a:endParaRPr lang="en" sz="1800" b="1" dirty="0">
                <a:solidFill>
                  <a:srgbClr val="4C1130"/>
                </a:solidFill>
                <a:latin typeface="Comic Sans MS"/>
                <a:ea typeface="Comic Sans MS"/>
                <a:cs typeface="Comic Sans MS"/>
                <a:sym typeface="Comic Sans MS"/>
              </a:endParaRPr>
            </a:p>
          </p:txBody>
        </p:sp>
        <p:sp>
          <p:nvSpPr>
            <p:cNvPr id="63" name="Shape 170"/>
            <p:cNvSpPr/>
            <p:nvPr/>
          </p:nvSpPr>
          <p:spPr>
            <a:xfrm>
              <a:off x="6433400" y="2822400"/>
              <a:ext cx="382499" cy="340800"/>
            </a:xfrm>
            <a:prstGeom prst="wedgeEllipseCallout">
              <a:avLst>
                <a:gd name="adj1" fmla="val 36813"/>
                <a:gd name="adj2" fmla="val 55024"/>
              </a:avLst>
            </a:prstGeom>
            <a:solidFill>
              <a:srgbClr val="B6D7A8"/>
            </a:solidFill>
            <a:ln w="19050" cap="flat" cmpd="sng">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274E13"/>
                  </a:solidFill>
                  <a:latin typeface="Comic Sans MS"/>
                  <a:ea typeface="Comic Sans MS"/>
                  <a:cs typeface="Comic Sans MS"/>
                  <a:sym typeface="Comic Sans MS"/>
                </a:rPr>
                <a:t>!</a:t>
              </a:r>
            </a:p>
          </p:txBody>
        </p:sp>
      </p:grpSp>
      <p:grpSp>
        <p:nvGrpSpPr>
          <p:cNvPr id="64" name="Shape 171"/>
          <p:cNvGrpSpPr/>
          <p:nvPr/>
        </p:nvGrpSpPr>
        <p:grpSpPr>
          <a:xfrm>
            <a:off x="5844938" y="2917582"/>
            <a:ext cx="667708" cy="478844"/>
            <a:chOff x="5929875" y="2445400"/>
            <a:chExt cx="886024" cy="717800"/>
          </a:xfrm>
        </p:grpSpPr>
        <p:sp>
          <p:nvSpPr>
            <p:cNvPr id="65" name="Shape 172"/>
            <p:cNvSpPr/>
            <p:nvPr/>
          </p:nvSpPr>
          <p:spPr>
            <a:xfrm>
              <a:off x="5929875" y="2445400"/>
              <a:ext cx="742800" cy="641399"/>
            </a:xfrm>
            <a:prstGeom prst="wedgeEllipseCallout">
              <a:avLst>
                <a:gd name="adj1" fmla="val -20833"/>
                <a:gd name="adj2" fmla="val 62500"/>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4C1130"/>
                  </a:solidFill>
                  <a:latin typeface="Comic Sans MS"/>
                  <a:ea typeface="Comic Sans MS"/>
                  <a:cs typeface="Comic Sans MS"/>
                  <a:sym typeface="Comic Sans MS"/>
                </a:rPr>
                <a:t>?</a:t>
              </a:r>
              <a:endParaRPr lang="en" sz="1800" b="1" dirty="0">
                <a:solidFill>
                  <a:srgbClr val="4C1130"/>
                </a:solidFill>
                <a:latin typeface="Comic Sans MS"/>
                <a:ea typeface="Comic Sans MS"/>
                <a:cs typeface="Comic Sans MS"/>
                <a:sym typeface="Comic Sans MS"/>
              </a:endParaRPr>
            </a:p>
          </p:txBody>
        </p:sp>
        <p:sp>
          <p:nvSpPr>
            <p:cNvPr id="66" name="Shape 173"/>
            <p:cNvSpPr/>
            <p:nvPr/>
          </p:nvSpPr>
          <p:spPr>
            <a:xfrm>
              <a:off x="6433400" y="2822400"/>
              <a:ext cx="382499" cy="340800"/>
            </a:xfrm>
            <a:prstGeom prst="wedgeEllipseCallout">
              <a:avLst>
                <a:gd name="adj1" fmla="val 36813"/>
                <a:gd name="adj2" fmla="val 55024"/>
              </a:avLst>
            </a:prstGeom>
            <a:solidFill>
              <a:srgbClr val="B6D7A8"/>
            </a:solidFill>
            <a:ln w="19050" cap="flat" cmpd="sng">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274E13"/>
                  </a:solidFill>
                  <a:latin typeface="Comic Sans MS"/>
                  <a:ea typeface="Comic Sans MS"/>
                  <a:cs typeface="Comic Sans MS"/>
                  <a:sym typeface="Comic Sans MS"/>
                </a:rPr>
                <a:t>!</a:t>
              </a:r>
            </a:p>
          </p:txBody>
        </p:sp>
      </p:grpSp>
      <p:grpSp>
        <p:nvGrpSpPr>
          <p:cNvPr id="67" name="Shape 174"/>
          <p:cNvGrpSpPr/>
          <p:nvPr/>
        </p:nvGrpSpPr>
        <p:grpSpPr>
          <a:xfrm>
            <a:off x="7806565" y="2403172"/>
            <a:ext cx="649101" cy="470661"/>
            <a:chOff x="5929875" y="2445400"/>
            <a:chExt cx="886024" cy="717800"/>
          </a:xfrm>
        </p:grpSpPr>
        <p:sp>
          <p:nvSpPr>
            <p:cNvPr id="68" name="Shape 175"/>
            <p:cNvSpPr/>
            <p:nvPr/>
          </p:nvSpPr>
          <p:spPr>
            <a:xfrm>
              <a:off x="5929875" y="2445400"/>
              <a:ext cx="742800" cy="641399"/>
            </a:xfrm>
            <a:prstGeom prst="wedgeEllipseCallout">
              <a:avLst>
                <a:gd name="adj1" fmla="val -20833"/>
                <a:gd name="adj2" fmla="val 62500"/>
              </a:avLst>
            </a:prstGeom>
            <a:solidFill>
              <a:srgbClr val="FFD966"/>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7F6000"/>
                  </a:solidFill>
                  <a:latin typeface="Comic Sans MS"/>
                  <a:ea typeface="Comic Sans MS"/>
                  <a:cs typeface="Comic Sans MS"/>
                  <a:sym typeface="Comic Sans MS"/>
                </a:rPr>
                <a:t>?</a:t>
              </a:r>
              <a:endParaRPr lang="en" sz="1800" b="1" dirty="0">
                <a:solidFill>
                  <a:srgbClr val="7F6000"/>
                </a:solidFill>
                <a:latin typeface="Comic Sans MS"/>
                <a:ea typeface="Comic Sans MS"/>
                <a:cs typeface="Comic Sans MS"/>
                <a:sym typeface="Comic Sans MS"/>
              </a:endParaRPr>
            </a:p>
          </p:txBody>
        </p:sp>
        <p:sp>
          <p:nvSpPr>
            <p:cNvPr id="69" name="Shape 176"/>
            <p:cNvSpPr/>
            <p:nvPr/>
          </p:nvSpPr>
          <p:spPr>
            <a:xfrm>
              <a:off x="6433400" y="2822400"/>
              <a:ext cx="382499" cy="340800"/>
            </a:xfrm>
            <a:prstGeom prst="wedgeEllipseCallout">
              <a:avLst>
                <a:gd name="adj1" fmla="val 36813"/>
                <a:gd name="adj2" fmla="val 55024"/>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1C4587"/>
                  </a:solidFill>
                  <a:latin typeface="Comic Sans MS"/>
                  <a:ea typeface="Comic Sans MS"/>
                  <a:cs typeface="Comic Sans MS"/>
                  <a:sym typeface="Comic Sans MS"/>
                </a:rPr>
                <a:t>!</a:t>
              </a:r>
            </a:p>
          </p:txBody>
        </p:sp>
      </p:grpSp>
      <p:grpSp>
        <p:nvGrpSpPr>
          <p:cNvPr id="70" name="Shape 177"/>
          <p:cNvGrpSpPr/>
          <p:nvPr/>
        </p:nvGrpSpPr>
        <p:grpSpPr>
          <a:xfrm>
            <a:off x="7006770" y="2967566"/>
            <a:ext cx="682416" cy="496717"/>
            <a:chOff x="5929875" y="2445400"/>
            <a:chExt cx="886024" cy="717800"/>
          </a:xfrm>
        </p:grpSpPr>
        <p:sp>
          <p:nvSpPr>
            <p:cNvPr id="71" name="Shape 178"/>
            <p:cNvSpPr/>
            <p:nvPr/>
          </p:nvSpPr>
          <p:spPr>
            <a:xfrm>
              <a:off x="5929875" y="2445400"/>
              <a:ext cx="742800" cy="641399"/>
            </a:xfrm>
            <a:prstGeom prst="wedgeEllipseCallout">
              <a:avLst>
                <a:gd name="adj1" fmla="val -20833"/>
                <a:gd name="adj2" fmla="val 62500"/>
              </a:avLst>
            </a:prstGeom>
            <a:solidFill>
              <a:srgbClr val="B6D7A8"/>
            </a:solidFill>
            <a:ln w="19050" cap="flat" cmpd="sng">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274E13"/>
                  </a:solidFill>
                  <a:latin typeface="Comic Sans MS"/>
                  <a:ea typeface="Comic Sans MS"/>
                  <a:cs typeface="Comic Sans MS"/>
                  <a:sym typeface="Comic Sans MS"/>
                </a:rPr>
                <a:t>?</a:t>
              </a:r>
              <a:endParaRPr lang="en" sz="1800" b="1" dirty="0">
                <a:solidFill>
                  <a:srgbClr val="274E13"/>
                </a:solidFill>
                <a:latin typeface="Comic Sans MS"/>
                <a:ea typeface="Comic Sans MS"/>
                <a:cs typeface="Comic Sans MS"/>
                <a:sym typeface="Comic Sans MS"/>
              </a:endParaRPr>
            </a:p>
          </p:txBody>
        </p:sp>
        <p:sp>
          <p:nvSpPr>
            <p:cNvPr id="72" name="Shape 179"/>
            <p:cNvSpPr/>
            <p:nvPr/>
          </p:nvSpPr>
          <p:spPr>
            <a:xfrm>
              <a:off x="6433400" y="2822400"/>
              <a:ext cx="382499" cy="340800"/>
            </a:xfrm>
            <a:prstGeom prst="wedgeEllipseCallout">
              <a:avLst>
                <a:gd name="adj1" fmla="val 36813"/>
                <a:gd name="adj2" fmla="val 55024"/>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980000"/>
                  </a:solidFill>
                  <a:latin typeface="Comic Sans MS"/>
                  <a:ea typeface="Comic Sans MS"/>
                  <a:cs typeface="Comic Sans MS"/>
                  <a:sym typeface="Comic Sans MS"/>
                </a:rPr>
                <a:t>!</a:t>
              </a:r>
            </a:p>
          </p:txBody>
        </p:sp>
      </p:grpSp>
      <p:grpSp>
        <p:nvGrpSpPr>
          <p:cNvPr id="73" name="Shape 180"/>
          <p:cNvGrpSpPr/>
          <p:nvPr/>
        </p:nvGrpSpPr>
        <p:grpSpPr>
          <a:xfrm>
            <a:off x="6668089" y="2983029"/>
            <a:ext cx="649101" cy="470661"/>
            <a:chOff x="5929875" y="2445400"/>
            <a:chExt cx="886024" cy="717800"/>
          </a:xfrm>
        </p:grpSpPr>
        <p:sp>
          <p:nvSpPr>
            <p:cNvPr id="74" name="Shape 181"/>
            <p:cNvSpPr/>
            <p:nvPr/>
          </p:nvSpPr>
          <p:spPr>
            <a:xfrm>
              <a:off x="5929875" y="2445400"/>
              <a:ext cx="742800" cy="641399"/>
            </a:xfrm>
            <a:prstGeom prst="wedgeEllipseCallout">
              <a:avLst>
                <a:gd name="adj1" fmla="val -20833"/>
                <a:gd name="adj2" fmla="val 62500"/>
              </a:avLst>
            </a:prstGeom>
            <a:solidFill>
              <a:srgbClr val="FFD966"/>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7F6000"/>
                  </a:solidFill>
                  <a:latin typeface="Comic Sans MS"/>
                  <a:ea typeface="Comic Sans MS"/>
                  <a:cs typeface="Comic Sans MS"/>
                  <a:sym typeface="Comic Sans MS"/>
                </a:rPr>
                <a:t>?</a:t>
              </a:r>
              <a:endParaRPr lang="en" sz="1800" b="1" dirty="0">
                <a:solidFill>
                  <a:srgbClr val="7F6000"/>
                </a:solidFill>
                <a:latin typeface="Comic Sans MS"/>
                <a:ea typeface="Comic Sans MS"/>
                <a:cs typeface="Comic Sans MS"/>
                <a:sym typeface="Comic Sans MS"/>
              </a:endParaRPr>
            </a:p>
          </p:txBody>
        </p:sp>
        <p:sp>
          <p:nvSpPr>
            <p:cNvPr id="75" name="Shape 182"/>
            <p:cNvSpPr/>
            <p:nvPr/>
          </p:nvSpPr>
          <p:spPr>
            <a:xfrm>
              <a:off x="6433400" y="2822400"/>
              <a:ext cx="382499" cy="340800"/>
            </a:xfrm>
            <a:prstGeom prst="wedgeEllipseCallout">
              <a:avLst>
                <a:gd name="adj1" fmla="val 36813"/>
                <a:gd name="adj2" fmla="val 55024"/>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1C4587"/>
                  </a:solidFill>
                  <a:latin typeface="Comic Sans MS"/>
                  <a:ea typeface="Comic Sans MS"/>
                  <a:cs typeface="Comic Sans MS"/>
                  <a:sym typeface="Comic Sans MS"/>
                </a:rPr>
                <a:t>!</a:t>
              </a:r>
            </a:p>
          </p:txBody>
        </p:sp>
      </p:grpSp>
      <p:grpSp>
        <p:nvGrpSpPr>
          <p:cNvPr id="76" name="Shape 183"/>
          <p:cNvGrpSpPr/>
          <p:nvPr/>
        </p:nvGrpSpPr>
        <p:grpSpPr>
          <a:xfrm>
            <a:off x="5311538" y="2917582"/>
            <a:ext cx="667708" cy="478844"/>
            <a:chOff x="5929875" y="2445400"/>
            <a:chExt cx="886024" cy="717800"/>
          </a:xfrm>
        </p:grpSpPr>
        <p:sp>
          <p:nvSpPr>
            <p:cNvPr id="77" name="Shape 184"/>
            <p:cNvSpPr/>
            <p:nvPr/>
          </p:nvSpPr>
          <p:spPr>
            <a:xfrm>
              <a:off x="5929875" y="2445400"/>
              <a:ext cx="742800" cy="641399"/>
            </a:xfrm>
            <a:prstGeom prst="wedgeEllipseCallout">
              <a:avLst>
                <a:gd name="adj1" fmla="val -20833"/>
                <a:gd name="adj2" fmla="val 62500"/>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4C1130"/>
                  </a:solidFill>
                  <a:latin typeface="Comic Sans MS"/>
                  <a:ea typeface="Comic Sans MS"/>
                  <a:cs typeface="Comic Sans MS"/>
                  <a:sym typeface="Comic Sans MS"/>
                </a:rPr>
                <a:t>?</a:t>
              </a:r>
              <a:endParaRPr lang="en" sz="1800" b="1" dirty="0">
                <a:solidFill>
                  <a:srgbClr val="4C1130"/>
                </a:solidFill>
                <a:latin typeface="Comic Sans MS"/>
                <a:ea typeface="Comic Sans MS"/>
                <a:cs typeface="Comic Sans MS"/>
                <a:sym typeface="Comic Sans MS"/>
              </a:endParaRPr>
            </a:p>
          </p:txBody>
        </p:sp>
        <p:sp>
          <p:nvSpPr>
            <p:cNvPr id="78" name="Shape 185"/>
            <p:cNvSpPr/>
            <p:nvPr/>
          </p:nvSpPr>
          <p:spPr>
            <a:xfrm>
              <a:off x="6433400" y="2822400"/>
              <a:ext cx="382499" cy="340800"/>
            </a:xfrm>
            <a:prstGeom prst="wedgeEllipseCallout">
              <a:avLst>
                <a:gd name="adj1" fmla="val 36813"/>
                <a:gd name="adj2" fmla="val 55024"/>
              </a:avLst>
            </a:prstGeom>
            <a:solidFill>
              <a:srgbClr val="B6D7A8"/>
            </a:solidFill>
            <a:ln w="19050" cap="flat" cmpd="sng">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274E13"/>
                  </a:solidFill>
                  <a:latin typeface="Comic Sans MS"/>
                  <a:ea typeface="Comic Sans MS"/>
                  <a:cs typeface="Comic Sans MS"/>
                  <a:sym typeface="Comic Sans MS"/>
                </a:rPr>
                <a:t>!</a:t>
              </a:r>
            </a:p>
          </p:txBody>
        </p:sp>
      </p:grpSp>
      <p:grpSp>
        <p:nvGrpSpPr>
          <p:cNvPr id="79" name="Shape 186"/>
          <p:cNvGrpSpPr/>
          <p:nvPr/>
        </p:nvGrpSpPr>
        <p:grpSpPr>
          <a:xfrm>
            <a:off x="7667552" y="3062462"/>
            <a:ext cx="649101" cy="470661"/>
            <a:chOff x="5929875" y="2445400"/>
            <a:chExt cx="886024" cy="717800"/>
          </a:xfrm>
        </p:grpSpPr>
        <p:sp>
          <p:nvSpPr>
            <p:cNvPr id="80" name="Shape 187"/>
            <p:cNvSpPr/>
            <p:nvPr/>
          </p:nvSpPr>
          <p:spPr>
            <a:xfrm>
              <a:off x="5929875" y="2445400"/>
              <a:ext cx="742800" cy="641399"/>
            </a:xfrm>
            <a:prstGeom prst="wedgeEllipseCallout">
              <a:avLst>
                <a:gd name="adj1" fmla="val -20833"/>
                <a:gd name="adj2" fmla="val 62500"/>
              </a:avLst>
            </a:prstGeom>
            <a:solidFill>
              <a:srgbClr val="FFD966"/>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7F6000"/>
                  </a:solidFill>
                  <a:latin typeface="Comic Sans MS"/>
                  <a:ea typeface="Comic Sans MS"/>
                  <a:cs typeface="Comic Sans MS"/>
                  <a:sym typeface="Comic Sans MS"/>
                </a:rPr>
                <a:t>?</a:t>
              </a:r>
              <a:endParaRPr lang="en" sz="1800" b="1" dirty="0">
                <a:solidFill>
                  <a:srgbClr val="7F6000"/>
                </a:solidFill>
                <a:latin typeface="Comic Sans MS"/>
                <a:ea typeface="Comic Sans MS"/>
                <a:cs typeface="Comic Sans MS"/>
                <a:sym typeface="Comic Sans MS"/>
              </a:endParaRPr>
            </a:p>
          </p:txBody>
        </p:sp>
        <p:sp>
          <p:nvSpPr>
            <p:cNvPr id="81" name="Shape 188"/>
            <p:cNvSpPr/>
            <p:nvPr/>
          </p:nvSpPr>
          <p:spPr>
            <a:xfrm>
              <a:off x="6433400" y="2822400"/>
              <a:ext cx="382499" cy="340800"/>
            </a:xfrm>
            <a:prstGeom prst="wedgeEllipseCallout">
              <a:avLst>
                <a:gd name="adj1" fmla="val 36813"/>
                <a:gd name="adj2" fmla="val 55024"/>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1C4587"/>
                  </a:solidFill>
                  <a:latin typeface="Comic Sans MS"/>
                  <a:ea typeface="Comic Sans MS"/>
                  <a:cs typeface="Comic Sans MS"/>
                  <a:sym typeface="Comic Sans MS"/>
                </a:rPr>
                <a:t>!</a:t>
              </a:r>
            </a:p>
          </p:txBody>
        </p:sp>
      </p:grpSp>
      <p:grpSp>
        <p:nvGrpSpPr>
          <p:cNvPr id="82" name="Shape 189"/>
          <p:cNvGrpSpPr/>
          <p:nvPr/>
        </p:nvGrpSpPr>
        <p:grpSpPr>
          <a:xfrm>
            <a:off x="6082849" y="2971128"/>
            <a:ext cx="649101" cy="470661"/>
            <a:chOff x="5929875" y="2445400"/>
            <a:chExt cx="886024" cy="717800"/>
          </a:xfrm>
        </p:grpSpPr>
        <p:sp>
          <p:nvSpPr>
            <p:cNvPr id="83" name="Shape 190"/>
            <p:cNvSpPr/>
            <p:nvPr/>
          </p:nvSpPr>
          <p:spPr>
            <a:xfrm>
              <a:off x="5929875" y="2445400"/>
              <a:ext cx="742800" cy="641399"/>
            </a:xfrm>
            <a:prstGeom prst="wedgeEllipseCallout">
              <a:avLst>
                <a:gd name="adj1" fmla="val -20833"/>
                <a:gd name="adj2" fmla="val 62500"/>
              </a:avLst>
            </a:prstGeom>
            <a:solidFill>
              <a:srgbClr val="FFD966"/>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7F6000"/>
                  </a:solidFill>
                  <a:latin typeface="Comic Sans MS"/>
                  <a:ea typeface="Comic Sans MS"/>
                  <a:cs typeface="Comic Sans MS"/>
                  <a:sym typeface="Comic Sans MS"/>
                </a:rPr>
                <a:t>?</a:t>
              </a:r>
              <a:endParaRPr lang="en" sz="1800" b="1" dirty="0">
                <a:solidFill>
                  <a:srgbClr val="7F6000"/>
                </a:solidFill>
                <a:latin typeface="Comic Sans MS"/>
                <a:ea typeface="Comic Sans MS"/>
                <a:cs typeface="Comic Sans MS"/>
                <a:sym typeface="Comic Sans MS"/>
              </a:endParaRPr>
            </a:p>
          </p:txBody>
        </p:sp>
        <p:sp>
          <p:nvSpPr>
            <p:cNvPr id="84" name="Shape 191"/>
            <p:cNvSpPr/>
            <p:nvPr/>
          </p:nvSpPr>
          <p:spPr>
            <a:xfrm>
              <a:off x="6433400" y="2822400"/>
              <a:ext cx="382499" cy="340800"/>
            </a:xfrm>
            <a:prstGeom prst="wedgeEllipseCallout">
              <a:avLst>
                <a:gd name="adj1" fmla="val 36813"/>
                <a:gd name="adj2" fmla="val 55024"/>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1C4587"/>
                  </a:solidFill>
                  <a:latin typeface="Comic Sans MS"/>
                  <a:ea typeface="Comic Sans MS"/>
                  <a:cs typeface="Comic Sans MS"/>
                  <a:sym typeface="Comic Sans MS"/>
                </a:rPr>
                <a:t>!</a:t>
              </a:r>
            </a:p>
          </p:txBody>
        </p:sp>
      </p:grpSp>
      <p:grpSp>
        <p:nvGrpSpPr>
          <p:cNvPr id="85" name="Shape 192"/>
          <p:cNvGrpSpPr/>
          <p:nvPr/>
        </p:nvGrpSpPr>
        <p:grpSpPr>
          <a:xfrm>
            <a:off x="6607704" y="3116308"/>
            <a:ext cx="668860" cy="470661"/>
            <a:chOff x="5929875" y="2445400"/>
            <a:chExt cx="886024" cy="717800"/>
          </a:xfrm>
        </p:grpSpPr>
        <p:sp>
          <p:nvSpPr>
            <p:cNvPr id="86" name="Shape 193"/>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87" name="Shape 194"/>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88" name="Shape 195"/>
          <p:cNvGrpSpPr/>
          <p:nvPr/>
        </p:nvGrpSpPr>
        <p:grpSpPr>
          <a:xfrm>
            <a:off x="7151145" y="3080848"/>
            <a:ext cx="682416" cy="496717"/>
            <a:chOff x="5929875" y="2445400"/>
            <a:chExt cx="886024" cy="717800"/>
          </a:xfrm>
        </p:grpSpPr>
        <p:sp>
          <p:nvSpPr>
            <p:cNvPr id="89" name="Shape 196"/>
            <p:cNvSpPr/>
            <p:nvPr/>
          </p:nvSpPr>
          <p:spPr>
            <a:xfrm>
              <a:off x="5929875" y="2445400"/>
              <a:ext cx="742800" cy="641399"/>
            </a:xfrm>
            <a:prstGeom prst="wedgeEllipseCallout">
              <a:avLst>
                <a:gd name="adj1" fmla="val -20833"/>
                <a:gd name="adj2" fmla="val 62500"/>
              </a:avLst>
            </a:prstGeom>
            <a:solidFill>
              <a:srgbClr val="B6D7A8"/>
            </a:solidFill>
            <a:ln w="19050" cap="flat" cmpd="sng">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274E13"/>
                  </a:solidFill>
                  <a:latin typeface="Comic Sans MS"/>
                  <a:ea typeface="Comic Sans MS"/>
                  <a:cs typeface="Comic Sans MS"/>
                  <a:sym typeface="Comic Sans MS"/>
                </a:rPr>
                <a:t>?</a:t>
              </a:r>
              <a:endParaRPr lang="en" sz="1800" b="1" dirty="0">
                <a:solidFill>
                  <a:srgbClr val="274E13"/>
                </a:solidFill>
                <a:latin typeface="Comic Sans MS"/>
                <a:ea typeface="Comic Sans MS"/>
                <a:cs typeface="Comic Sans MS"/>
                <a:sym typeface="Comic Sans MS"/>
              </a:endParaRPr>
            </a:p>
          </p:txBody>
        </p:sp>
        <p:sp>
          <p:nvSpPr>
            <p:cNvPr id="90" name="Shape 197"/>
            <p:cNvSpPr/>
            <p:nvPr/>
          </p:nvSpPr>
          <p:spPr>
            <a:xfrm>
              <a:off x="6433400" y="2822400"/>
              <a:ext cx="382499" cy="340800"/>
            </a:xfrm>
            <a:prstGeom prst="wedgeEllipseCallout">
              <a:avLst>
                <a:gd name="adj1" fmla="val 36813"/>
                <a:gd name="adj2" fmla="val 55024"/>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980000"/>
                  </a:solidFill>
                  <a:latin typeface="Comic Sans MS"/>
                  <a:ea typeface="Comic Sans MS"/>
                  <a:cs typeface="Comic Sans MS"/>
                  <a:sym typeface="Comic Sans MS"/>
                </a:rPr>
                <a:t>!</a:t>
              </a:r>
            </a:p>
          </p:txBody>
        </p:sp>
      </p:grpSp>
      <p:grpSp>
        <p:nvGrpSpPr>
          <p:cNvPr id="91" name="Shape 198"/>
          <p:cNvGrpSpPr/>
          <p:nvPr/>
        </p:nvGrpSpPr>
        <p:grpSpPr>
          <a:xfrm>
            <a:off x="5543522" y="2083344"/>
            <a:ext cx="682416" cy="496717"/>
            <a:chOff x="5929875" y="2445400"/>
            <a:chExt cx="886024" cy="717800"/>
          </a:xfrm>
        </p:grpSpPr>
        <p:sp>
          <p:nvSpPr>
            <p:cNvPr id="92" name="Shape 199"/>
            <p:cNvSpPr/>
            <p:nvPr/>
          </p:nvSpPr>
          <p:spPr>
            <a:xfrm>
              <a:off x="5929875" y="2445400"/>
              <a:ext cx="742800" cy="641399"/>
            </a:xfrm>
            <a:prstGeom prst="wedgeEllipseCallout">
              <a:avLst>
                <a:gd name="adj1" fmla="val -20833"/>
                <a:gd name="adj2" fmla="val 62500"/>
              </a:avLst>
            </a:prstGeom>
            <a:solidFill>
              <a:srgbClr val="B6D7A8"/>
            </a:solidFill>
            <a:ln w="19050" cap="flat" cmpd="sng">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274E13"/>
                  </a:solidFill>
                  <a:latin typeface="Comic Sans MS"/>
                  <a:ea typeface="Comic Sans MS"/>
                  <a:cs typeface="Comic Sans MS"/>
                  <a:sym typeface="Comic Sans MS"/>
                </a:rPr>
                <a:t>?</a:t>
              </a:r>
              <a:endParaRPr lang="en" sz="1800" b="1" dirty="0">
                <a:solidFill>
                  <a:srgbClr val="274E13"/>
                </a:solidFill>
                <a:latin typeface="Comic Sans MS"/>
                <a:ea typeface="Comic Sans MS"/>
                <a:cs typeface="Comic Sans MS"/>
                <a:sym typeface="Comic Sans MS"/>
              </a:endParaRPr>
            </a:p>
          </p:txBody>
        </p:sp>
        <p:sp>
          <p:nvSpPr>
            <p:cNvPr id="93" name="Shape 200"/>
            <p:cNvSpPr/>
            <p:nvPr/>
          </p:nvSpPr>
          <p:spPr>
            <a:xfrm>
              <a:off x="6433400" y="2822400"/>
              <a:ext cx="382499" cy="340800"/>
            </a:xfrm>
            <a:prstGeom prst="wedgeEllipseCallout">
              <a:avLst>
                <a:gd name="adj1" fmla="val 36813"/>
                <a:gd name="adj2" fmla="val 55024"/>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980000"/>
                  </a:solidFill>
                  <a:latin typeface="Comic Sans MS"/>
                  <a:ea typeface="Comic Sans MS"/>
                  <a:cs typeface="Comic Sans MS"/>
                  <a:sym typeface="Comic Sans MS"/>
                </a:rPr>
                <a:t>!</a:t>
              </a:r>
            </a:p>
          </p:txBody>
        </p:sp>
      </p:grpSp>
      <p:grpSp>
        <p:nvGrpSpPr>
          <p:cNvPr id="94" name="Shape 201"/>
          <p:cNvGrpSpPr/>
          <p:nvPr/>
        </p:nvGrpSpPr>
        <p:grpSpPr>
          <a:xfrm>
            <a:off x="7808148" y="2779081"/>
            <a:ext cx="643519" cy="514662"/>
            <a:chOff x="5929875" y="2445400"/>
            <a:chExt cx="886024" cy="717800"/>
          </a:xfrm>
        </p:grpSpPr>
        <p:sp>
          <p:nvSpPr>
            <p:cNvPr id="95" name="Shape 202"/>
            <p:cNvSpPr/>
            <p:nvPr/>
          </p:nvSpPr>
          <p:spPr>
            <a:xfrm>
              <a:off x="5929875" y="2445400"/>
              <a:ext cx="742800" cy="641399"/>
            </a:xfrm>
            <a:prstGeom prst="wedgeEllipseCallout">
              <a:avLst>
                <a:gd name="adj1" fmla="val -20833"/>
                <a:gd name="adj2" fmla="val 62500"/>
              </a:avLst>
            </a:prstGeom>
            <a:solidFill>
              <a:srgbClr val="A2C4C9"/>
            </a:solidFill>
            <a:ln w="19050"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0C343D"/>
                  </a:solidFill>
                  <a:latin typeface="Comic Sans MS"/>
                  <a:ea typeface="Comic Sans MS"/>
                  <a:cs typeface="Comic Sans MS"/>
                  <a:sym typeface="Comic Sans MS"/>
                </a:rPr>
                <a:t>?</a:t>
              </a:r>
              <a:endParaRPr lang="en" sz="1800" b="1" dirty="0">
                <a:solidFill>
                  <a:srgbClr val="0C343D"/>
                </a:solidFill>
                <a:latin typeface="Comic Sans MS"/>
                <a:ea typeface="Comic Sans MS"/>
                <a:cs typeface="Comic Sans MS"/>
                <a:sym typeface="Comic Sans MS"/>
              </a:endParaRPr>
            </a:p>
          </p:txBody>
        </p:sp>
        <p:sp>
          <p:nvSpPr>
            <p:cNvPr id="96" name="Shape 203"/>
            <p:cNvSpPr/>
            <p:nvPr/>
          </p:nvSpPr>
          <p:spPr>
            <a:xfrm>
              <a:off x="6433400" y="2822400"/>
              <a:ext cx="382499" cy="340800"/>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83F04"/>
                  </a:solidFill>
                  <a:latin typeface="Comic Sans MS"/>
                  <a:ea typeface="Comic Sans MS"/>
                  <a:cs typeface="Comic Sans MS"/>
                  <a:sym typeface="Comic Sans MS"/>
                </a:rPr>
                <a:t>!</a:t>
              </a:r>
            </a:p>
          </p:txBody>
        </p:sp>
      </p:grpSp>
      <p:grpSp>
        <p:nvGrpSpPr>
          <p:cNvPr id="98" name="Shape 206"/>
          <p:cNvGrpSpPr/>
          <p:nvPr/>
        </p:nvGrpSpPr>
        <p:grpSpPr>
          <a:xfrm>
            <a:off x="7304016" y="5190777"/>
            <a:ext cx="688087" cy="514662"/>
            <a:chOff x="6565739" y="2339123"/>
            <a:chExt cx="886024" cy="717800"/>
          </a:xfrm>
        </p:grpSpPr>
        <p:sp>
          <p:nvSpPr>
            <p:cNvPr id="99" name="Shape 207"/>
            <p:cNvSpPr/>
            <p:nvPr/>
          </p:nvSpPr>
          <p:spPr>
            <a:xfrm>
              <a:off x="6565739" y="2339123"/>
              <a:ext cx="742800" cy="641399"/>
            </a:xfrm>
            <a:prstGeom prst="wedgeEllipseCallout">
              <a:avLst>
                <a:gd name="adj1" fmla="val -20833"/>
                <a:gd name="adj2" fmla="val 62500"/>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660000"/>
                  </a:solidFill>
                  <a:latin typeface="Comic Sans MS"/>
                  <a:ea typeface="Comic Sans MS"/>
                  <a:cs typeface="Comic Sans MS"/>
                  <a:sym typeface="Comic Sans MS"/>
                </a:rPr>
                <a:t>?</a:t>
              </a:r>
              <a:endParaRPr lang="en" sz="1800" b="1" dirty="0">
                <a:solidFill>
                  <a:srgbClr val="660000"/>
                </a:solidFill>
                <a:latin typeface="Comic Sans MS"/>
                <a:ea typeface="Comic Sans MS"/>
                <a:cs typeface="Comic Sans MS"/>
                <a:sym typeface="Comic Sans MS"/>
              </a:endParaRPr>
            </a:p>
          </p:txBody>
        </p:sp>
        <p:sp>
          <p:nvSpPr>
            <p:cNvPr id="100" name="Shape 208"/>
            <p:cNvSpPr/>
            <p:nvPr/>
          </p:nvSpPr>
          <p:spPr>
            <a:xfrm>
              <a:off x="7069264" y="2716123"/>
              <a:ext cx="382499" cy="340800"/>
            </a:xfrm>
            <a:prstGeom prst="wedgeEllipseCallout">
              <a:avLst>
                <a:gd name="adj1" fmla="val 36813"/>
                <a:gd name="adj2" fmla="val 55024"/>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F6000"/>
                  </a:solidFill>
                  <a:latin typeface="Comic Sans MS"/>
                  <a:ea typeface="Comic Sans MS"/>
                  <a:cs typeface="Comic Sans MS"/>
                  <a:sym typeface="Comic Sans MS"/>
                </a:rPr>
                <a:t>!</a:t>
              </a:r>
            </a:p>
          </p:txBody>
        </p:sp>
      </p:grpSp>
      <p:grpSp>
        <p:nvGrpSpPr>
          <p:cNvPr id="101" name="Shape 209"/>
          <p:cNvGrpSpPr/>
          <p:nvPr/>
        </p:nvGrpSpPr>
        <p:grpSpPr>
          <a:xfrm>
            <a:off x="6313416" y="5876577"/>
            <a:ext cx="688087" cy="514662"/>
            <a:chOff x="6565739" y="2339123"/>
            <a:chExt cx="886024" cy="717800"/>
          </a:xfrm>
        </p:grpSpPr>
        <p:sp>
          <p:nvSpPr>
            <p:cNvPr id="102" name="Shape 210"/>
            <p:cNvSpPr/>
            <p:nvPr/>
          </p:nvSpPr>
          <p:spPr>
            <a:xfrm>
              <a:off x="6565739" y="2339123"/>
              <a:ext cx="742800" cy="641399"/>
            </a:xfrm>
            <a:prstGeom prst="wedgeEllipseCallout">
              <a:avLst>
                <a:gd name="adj1" fmla="val -20833"/>
                <a:gd name="adj2" fmla="val 62500"/>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660000"/>
                  </a:solidFill>
                  <a:latin typeface="Comic Sans MS"/>
                  <a:ea typeface="Comic Sans MS"/>
                  <a:cs typeface="Comic Sans MS"/>
                  <a:sym typeface="Comic Sans MS"/>
                </a:rPr>
                <a:t>?</a:t>
              </a:r>
              <a:endParaRPr lang="en" sz="1800" b="1" dirty="0">
                <a:solidFill>
                  <a:srgbClr val="660000"/>
                </a:solidFill>
                <a:latin typeface="Comic Sans MS"/>
                <a:ea typeface="Comic Sans MS"/>
                <a:cs typeface="Comic Sans MS"/>
                <a:sym typeface="Comic Sans MS"/>
              </a:endParaRPr>
            </a:p>
          </p:txBody>
        </p:sp>
        <p:sp>
          <p:nvSpPr>
            <p:cNvPr id="103" name="Shape 211"/>
            <p:cNvSpPr/>
            <p:nvPr/>
          </p:nvSpPr>
          <p:spPr>
            <a:xfrm>
              <a:off x="7069264" y="2716123"/>
              <a:ext cx="382499" cy="340800"/>
            </a:xfrm>
            <a:prstGeom prst="wedgeEllipseCallout">
              <a:avLst>
                <a:gd name="adj1" fmla="val 36813"/>
                <a:gd name="adj2" fmla="val 55024"/>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F6000"/>
                  </a:solidFill>
                  <a:latin typeface="Comic Sans MS"/>
                  <a:ea typeface="Comic Sans MS"/>
                  <a:cs typeface="Comic Sans MS"/>
                  <a:sym typeface="Comic Sans MS"/>
                </a:rPr>
                <a:t>!</a:t>
              </a:r>
            </a:p>
          </p:txBody>
        </p:sp>
      </p:grpSp>
      <p:grpSp>
        <p:nvGrpSpPr>
          <p:cNvPr id="104" name="Shape 212"/>
          <p:cNvGrpSpPr/>
          <p:nvPr/>
        </p:nvGrpSpPr>
        <p:grpSpPr>
          <a:xfrm>
            <a:off x="7380216" y="5724177"/>
            <a:ext cx="688087" cy="514662"/>
            <a:chOff x="6565739" y="2339123"/>
            <a:chExt cx="886024" cy="717800"/>
          </a:xfrm>
        </p:grpSpPr>
        <p:sp>
          <p:nvSpPr>
            <p:cNvPr id="105" name="Shape 213"/>
            <p:cNvSpPr/>
            <p:nvPr/>
          </p:nvSpPr>
          <p:spPr>
            <a:xfrm>
              <a:off x="6565739" y="2339123"/>
              <a:ext cx="742800" cy="641399"/>
            </a:xfrm>
            <a:prstGeom prst="wedgeEllipseCallout">
              <a:avLst>
                <a:gd name="adj1" fmla="val -20833"/>
                <a:gd name="adj2" fmla="val 62500"/>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660000"/>
                  </a:solidFill>
                  <a:latin typeface="Comic Sans MS"/>
                  <a:ea typeface="Comic Sans MS"/>
                  <a:cs typeface="Comic Sans MS"/>
                  <a:sym typeface="Comic Sans MS"/>
                </a:rPr>
                <a:t>?</a:t>
              </a:r>
              <a:endParaRPr lang="en" sz="1800" b="1" dirty="0">
                <a:solidFill>
                  <a:srgbClr val="660000"/>
                </a:solidFill>
                <a:latin typeface="Comic Sans MS"/>
                <a:ea typeface="Comic Sans MS"/>
                <a:cs typeface="Comic Sans MS"/>
                <a:sym typeface="Comic Sans MS"/>
              </a:endParaRPr>
            </a:p>
          </p:txBody>
        </p:sp>
        <p:sp>
          <p:nvSpPr>
            <p:cNvPr id="106" name="Shape 214"/>
            <p:cNvSpPr/>
            <p:nvPr/>
          </p:nvSpPr>
          <p:spPr>
            <a:xfrm>
              <a:off x="7069264" y="2716123"/>
              <a:ext cx="382499" cy="340800"/>
            </a:xfrm>
            <a:prstGeom prst="wedgeEllipseCallout">
              <a:avLst>
                <a:gd name="adj1" fmla="val 36813"/>
                <a:gd name="adj2" fmla="val 55024"/>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F6000"/>
                  </a:solidFill>
                  <a:latin typeface="Comic Sans MS"/>
                  <a:ea typeface="Comic Sans MS"/>
                  <a:cs typeface="Comic Sans MS"/>
                  <a:sym typeface="Comic Sans MS"/>
                </a:rPr>
                <a:t>!</a:t>
              </a:r>
            </a:p>
          </p:txBody>
        </p:sp>
      </p:grpSp>
      <p:grpSp>
        <p:nvGrpSpPr>
          <p:cNvPr id="107" name="Shape 215"/>
          <p:cNvGrpSpPr/>
          <p:nvPr/>
        </p:nvGrpSpPr>
        <p:grpSpPr>
          <a:xfrm>
            <a:off x="6955138" y="5886986"/>
            <a:ext cx="643519" cy="514662"/>
            <a:chOff x="5929875" y="2445400"/>
            <a:chExt cx="886024" cy="717800"/>
          </a:xfrm>
        </p:grpSpPr>
        <p:sp>
          <p:nvSpPr>
            <p:cNvPr id="108" name="Shape 216"/>
            <p:cNvSpPr/>
            <p:nvPr/>
          </p:nvSpPr>
          <p:spPr>
            <a:xfrm>
              <a:off x="5929875" y="2445400"/>
              <a:ext cx="742800" cy="641399"/>
            </a:xfrm>
            <a:prstGeom prst="wedgeEllipseCallout">
              <a:avLst>
                <a:gd name="adj1" fmla="val -20833"/>
                <a:gd name="adj2" fmla="val 62500"/>
              </a:avLst>
            </a:prstGeom>
            <a:solidFill>
              <a:srgbClr val="A2C4C9"/>
            </a:solidFill>
            <a:ln w="19050"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0C343D"/>
                  </a:solidFill>
                  <a:latin typeface="Comic Sans MS"/>
                  <a:ea typeface="Comic Sans MS"/>
                  <a:cs typeface="Comic Sans MS"/>
                  <a:sym typeface="Comic Sans MS"/>
                </a:rPr>
                <a:t>?</a:t>
              </a:r>
              <a:endParaRPr lang="en" sz="1800" b="1" dirty="0">
                <a:solidFill>
                  <a:srgbClr val="0C343D"/>
                </a:solidFill>
                <a:latin typeface="Comic Sans MS"/>
                <a:ea typeface="Comic Sans MS"/>
                <a:cs typeface="Comic Sans MS"/>
                <a:sym typeface="Comic Sans MS"/>
              </a:endParaRPr>
            </a:p>
          </p:txBody>
        </p:sp>
        <p:sp>
          <p:nvSpPr>
            <p:cNvPr id="109" name="Shape 217"/>
            <p:cNvSpPr/>
            <p:nvPr/>
          </p:nvSpPr>
          <p:spPr>
            <a:xfrm>
              <a:off x="6433400" y="2822400"/>
              <a:ext cx="382499" cy="340800"/>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83F04"/>
                  </a:solidFill>
                  <a:latin typeface="Comic Sans MS"/>
                  <a:ea typeface="Comic Sans MS"/>
                  <a:cs typeface="Comic Sans MS"/>
                  <a:sym typeface="Comic Sans MS"/>
                </a:rPr>
                <a:t>!</a:t>
              </a:r>
            </a:p>
          </p:txBody>
        </p:sp>
      </p:grpSp>
      <p:grpSp>
        <p:nvGrpSpPr>
          <p:cNvPr id="110" name="Shape 218"/>
          <p:cNvGrpSpPr/>
          <p:nvPr/>
        </p:nvGrpSpPr>
        <p:grpSpPr>
          <a:xfrm>
            <a:off x="7045786" y="4409579"/>
            <a:ext cx="668860" cy="470661"/>
            <a:chOff x="5929875" y="2445400"/>
            <a:chExt cx="886024" cy="717800"/>
          </a:xfrm>
        </p:grpSpPr>
        <p:sp>
          <p:nvSpPr>
            <p:cNvPr id="111" name="Shape 219"/>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12" name="Shape 220"/>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13" name="Shape 221"/>
          <p:cNvGrpSpPr/>
          <p:nvPr/>
        </p:nvGrpSpPr>
        <p:grpSpPr>
          <a:xfrm>
            <a:off x="5465169" y="4202667"/>
            <a:ext cx="668860" cy="470661"/>
            <a:chOff x="5929875" y="2445400"/>
            <a:chExt cx="886024" cy="717800"/>
          </a:xfrm>
        </p:grpSpPr>
        <p:sp>
          <p:nvSpPr>
            <p:cNvPr id="114" name="Shape 222"/>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15" name="Shape 223"/>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16" name="Shape 224"/>
          <p:cNvGrpSpPr/>
          <p:nvPr/>
        </p:nvGrpSpPr>
        <p:grpSpPr>
          <a:xfrm>
            <a:off x="7119795" y="3726963"/>
            <a:ext cx="668860" cy="470661"/>
            <a:chOff x="5929875" y="2445400"/>
            <a:chExt cx="886024" cy="717800"/>
          </a:xfrm>
        </p:grpSpPr>
        <p:sp>
          <p:nvSpPr>
            <p:cNvPr id="117" name="Shape 225"/>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18" name="Shape 226"/>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19" name="Shape 227"/>
          <p:cNvGrpSpPr/>
          <p:nvPr/>
        </p:nvGrpSpPr>
        <p:grpSpPr>
          <a:xfrm>
            <a:off x="5833843" y="4421447"/>
            <a:ext cx="668860" cy="470661"/>
            <a:chOff x="5929875" y="2445400"/>
            <a:chExt cx="886024" cy="717800"/>
          </a:xfrm>
        </p:grpSpPr>
        <p:sp>
          <p:nvSpPr>
            <p:cNvPr id="120" name="Shape 228"/>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21" name="Shape 229"/>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22" name="Shape 230"/>
          <p:cNvGrpSpPr/>
          <p:nvPr/>
        </p:nvGrpSpPr>
        <p:grpSpPr>
          <a:xfrm>
            <a:off x="6549629" y="3699083"/>
            <a:ext cx="668860" cy="470661"/>
            <a:chOff x="5929875" y="2445400"/>
            <a:chExt cx="886024" cy="717800"/>
          </a:xfrm>
        </p:grpSpPr>
        <p:sp>
          <p:nvSpPr>
            <p:cNvPr id="123" name="Shape 231"/>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24" name="Shape 232"/>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25" name="Shape 233"/>
          <p:cNvGrpSpPr/>
          <p:nvPr/>
        </p:nvGrpSpPr>
        <p:grpSpPr>
          <a:xfrm>
            <a:off x="5627616" y="3767868"/>
            <a:ext cx="668860" cy="470661"/>
            <a:chOff x="5929875" y="2445400"/>
            <a:chExt cx="886024" cy="717800"/>
          </a:xfrm>
        </p:grpSpPr>
        <p:sp>
          <p:nvSpPr>
            <p:cNvPr id="126" name="Shape 234"/>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27" name="Shape 235"/>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28" name="Shape 236"/>
          <p:cNvGrpSpPr/>
          <p:nvPr/>
        </p:nvGrpSpPr>
        <p:grpSpPr>
          <a:xfrm>
            <a:off x="6309114" y="5127555"/>
            <a:ext cx="688087" cy="514662"/>
            <a:chOff x="6761979" y="2232847"/>
            <a:chExt cx="886024" cy="717800"/>
          </a:xfrm>
        </p:grpSpPr>
        <p:sp>
          <p:nvSpPr>
            <p:cNvPr id="129" name="Shape 237"/>
            <p:cNvSpPr/>
            <p:nvPr/>
          </p:nvSpPr>
          <p:spPr>
            <a:xfrm>
              <a:off x="6761979" y="2232847"/>
              <a:ext cx="742800" cy="641399"/>
            </a:xfrm>
            <a:prstGeom prst="wedgeEllipseCallout">
              <a:avLst>
                <a:gd name="adj1" fmla="val -20833"/>
                <a:gd name="adj2" fmla="val 62500"/>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660000"/>
                  </a:solidFill>
                  <a:latin typeface="Comic Sans MS"/>
                  <a:ea typeface="Comic Sans MS"/>
                  <a:cs typeface="Comic Sans MS"/>
                  <a:sym typeface="Comic Sans MS"/>
                </a:rPr>
                <a:t>?</a:t>
              </a:r>
              <a:endParaRPr lang="en" sz="1800" b="1" dirty="0">
                <a:solidFill>
                  <a:srgbClr val="660000"/>
                </a:solidFill>
                <a:latin typeface="Comic Sans MS"/>
                <a:ea typeface="Comic Sans MS"/>
                <a:cs typeface="Comic Sans MS"/>
                <a:sym typeface="Comic Sans MS"/>
              </a:endParaRPr>
            </a:p>
          </p:txBody>
        </p:sp>
        <p:sp>
          <p:nvSpPr>
            <p:cNvPr id="130" name="Shape 238"/>
            <p:cNvSpPr/>
            <p:nvPr/>
          </p:nvSpPr>
          <p:spPr>
            <a:xfrm>
              <a:off x="7265504" y="2609847"/>
              <a:ext cx="382499" cy="340800"/>
            </a:xfrm>
            <a:prstGeom prst="wedgeEllipseCallout">
              <a:avLst>
                <a:gd name="adj1" fmla="val 36813"/>
                <a:gd name="adj2" fmla="val 55024"/>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F6000"/>
                  </a:solidFill>
                  <a:latin typeface="Comic Sans MS"/>
                  <a:ea typeface="Comic Sans MS"/>
                  <a:cs typeface="Comic Sans MS"/>
                  <a:sym typeface="Comic Sans MS"/>
                </a:rPr>
                <a:t>!</a:t>
              </a:r>
            </a:p>
          </p:txBody>
        </p:sp>
      </p:grpSp>
      <p:grpSp>
        <p:nvGrpSpPr>
          <p:cNvPr id="131" name="Shape 239"/>
          <p:cNvGrpSpPr/>
          <p:nvPr/>
        </p:nvGrpSpPr>
        <p:grpSpPr>
          <a:xfrm>
            <a:off x="6673671" y="4489356"/>
            <a:ext cx="643519" cy="514662"/>
            <a:chOff x="5929875" y="2445400"/>
            <a:chExt cx="886024" cy="717800"/>
          </a:xfrm>
        </p:grpSpPr>
        <p:sp>
          <p:nvSpPr>
            <p:cNvPr id="132" name="Shape 240"/>
            <p:cNvSpPr/>
            <p:nvPr/>
          </p:nvSpPr>
          <p:spPr>
            <a:xfrm>
              <a:off x="5929875" y="2445400"/>
              <a:ext cx="742800" cy="641399"/>
            </a:xfrm>
            <a:prstGeom prst="wedgeEllipseCallout">
              <a:avLst>
                <a:gd name="adj1" fmla="val -20833"/>
                <a:gd name="adj2" fmla="val 62500"/>
              </a:avLst>
            </a:prstGeom>
            <a:solidFill>
              <a:srgbClr val="A2C4C9"/>
            </a:solidFill>
            <a:ln w="19050"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0C343D"/>
                  </a:solidFill>
                  <a:latin typeface="Comic Sans MS"/>
                  <a:ea typeface="Comic Sans MS"/>
                  <a:cs typeface="Comic Sans MS"/>
                  <a:sym typeface="Comic Sans MS"/>
                </a:rPr>
                <a:t>?</a:t>
              </a:r>
              <a:endParaRPr lang="en" sz="1800" b="1" dirty="0">
                <a:solidFill>
                  <a:srgbClr val="0C343D"/>
                </a:solidFill>
                <a:latin typeface="Comic Sans MS"/>
                <a:ea typeface="Comic Sans MS"/>
                <a:cs typeface="Comic Sans MS"/>
                <a:sym typeface="Comic Sans MS"/>
              </a:endParaRPr>
            </a:p>
          </p:txBody>
        </p:sp>
        <p:sp>
          <p:nvSpPr>
            <p:cNvPr id="133" name="Shape 241"/>
            <p:cNvSpPr/>
            <p:nvPr/>
          </p:nvSpPr>
          <p:spPr>
            <a:xfrm>
              <a:off x="6433400" y="2822400"/>
              <a:ext cx="382499" cy="340800"/>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83F04"/>
                  </a:solidFill>
                  <a:latin typeface="Comic Sans MS"/>
                  <a:ea typeface="Comic Sans MS"/>
                  <a:cs typeface="Comic Sans MS"/>
                  <a:sym typeface="Comic Sans MS"/>
                </a:rPr>
                <a:t>!</a:t>
              </a:r>
            </a:p>
          </p:txBody>
        </p:sp>
      </p:grpSp>
      <p:grpSp>
        <p:nvGrpSpPr>
          <p:cNvPr id="135" name="Shape 243"/>
          <p:cNvGrpSpPr/>
          <p:nvPr/>
        </p:nvGrpSpPr>
        <p:grpSpPr>
          <a:xfrm>
            <a:off x="6260880" y="2998018"/>
            <a:ext cx="668860" cy="470661"/>
            <a:chOff x="5929875" y="2445400"/>
            <a:chExt cx="886024" cy="717800"/>
          </a:xfrm>
        </p:grpSpPr>
        <p:sp>
          <p:nvSpPr>
            <p:cNvPr id="136" name="Shape 244"/>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37" name="Shape 245"/>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38" name="Shape 246"/>
          <p:cNvGrpSpPr/>
          <p:nvPr/>
        </p:nvGrpSpPr>
        <p:grpSpPr>
          <a:xfrm>
            <a:off x="7432279" y="2007421"/>
            <a:ext cx="668860" cy="470661"/>
            <a:chOff x="5929875" y="2445400"/>
            <a:chExt cx="886024" cy="717800"/>
          </a:xfrm>
        </p:grpSpPr>
        <p:sp>
          <p:nvSpPr>
            <p:cNvPr id="139" name="Shape 247"/>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40" name="Shape 248"/>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41" name="Shape 249"/>
          <p:cNvGrpSpPr/>
          <p:nvPr/>
        </p:nvGrpSpPr>
        <p:grpSpPr>
          <a:xfrm>
            <a:off x="5159419" y="2140385"/>
            <a:ext cx="668860" cy="470663"/>
            <a:chOff x="5929875" y="2445400"/>
            <a:chExt cx="886024" cy="717804"/>
          </a:xfrm>
        </p:grpSpPr>
        <p:sp>
          <p:nvSpPr>
            <p:cNvPr id="142" name="Shape 250"/>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43" name="Shape 251"/>
            <p:cNvSpPr/>
            <p:nvPr/>
          </p:nvSpPr>
          <p:spPr>
            <a:xfrm>
              <a:off x="6433400" y="2822404"/>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44" name="Shape 252"/>
          <p:cNvGrpSpPr/>
          <p:nvPr/>
        </p:nvGrpSpPr>
        <p:grpSpPr>
          <a:xfrm>
            <a:off x="6969586" y="2128518"/>
            <a:ext cx="668860" cy="470661"/>
            <a:chOff x="5929875" y="2445400"/>
            <a:chExt cx="886024" cy="717800"/>
          </a:xfrm>
        </p:grpSpPr>
        <p:sp>
          <p:nvSpPr>
            <p:cNvPr id="145" name="Shape 253"/>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46" name="Shape 254"/>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47" name="Shape 255"/>
          <p:cNvGrpSpPr/>
          <p:nvPr/>
        </p:nvGrpSpPr>
        <p:grpSpPr>
          <a:xfrm>
            <a:off x="7287516" y="2128518"/>
            <a:ext cx="668860" cy="470661"/>
            <a:chOff x="5929875" y="2445400"/>
            <a:chExt cx="886024" cy="717800"/>
          </a:xfrm>
        </p:grpSpPr>
        <p:sp>
          <p:nvSpPr>
            <p:cNvPr id="148" name="Shape 256"/>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49" name="Shape 257"/>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50" name="Shape 258"/>
          <p:cNvGrpSpPr/>
          <p:nvPr/>
        </p:nvGrpSpPr>
        <p:grpSpPr>
          <a:xfrm>
            <a:off x="7417459" y="2898189"/>
            <a:ext cx="668860" cy="470661"/>
            <a:chOff x="5929875" y="2445400"/>
            <a:chExt cx="886024" cy="717800"/>
          </a:xfrm>
        </p:grpSpPr>
        <p:sp>
          <p:nvSpPr>
            <p:cNvPr id="151" name="Shape 259"/>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52" name="Shape 260"/>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53" name="Shape 261"/>
          <p:cNvGrpSpPr/>
          <p:nvPr/>
        </p:nvGrpSpPr>
        <p:grpSpPr>
          <a:xfrm>
            <a:off x="6155475" y="2007424"/>
            <a:ext cx="643519" cy="514662"/>
            <a:chOff x="5929875" y="2445400"/>
            <a:chExt cx="886024" cy="717800"/>
          </a:xfrm>
        </p:grpSpPr>
        <p:sp>
          <p:nvSpPr>
            <p:cNvPr id="154" name="Shape 262"/>
            <p:cNvSpPr/>
            <p:nvPr/>
          </p:nvSpPr>
          <p:spPr>
            <a:xfrm>
              <a:off x="5929875" y="2445400"/>
              <a:ext cx="742800" cy="641399"/>
            </a:xfrm>
            <a:prstGeom prst="wedgeEllipseCallout">
              <a:avLst>
                <a:gd name="adj1" fmla="val -20833"/>
                <a:gd name="adj2" fmla="val 62500"/>
              </a:avLst>
            </a:prstGeom>
            <a:solidFill>
              <a:srgbClr val="A2C4C9"/>
            </a:solidFill>
            <a:ln w="19050" cap="flat" cmpd="sng">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0C343D"/>
                  </a:solidFill>
                  <a:latin typeface="Comic Sans MS"/>
                  <a:ea typeface="Comic Sans MS"/>
                  <a:cs typeface="Comic Sans MS"/>
                  <a:sym typeface="Comic Sans MS"/>
                </a:rPr>
                <a:t>?</a:t>
              </a:r>
              <a:endParaRPr lang="en" sz="1800" b="1" dirty="0">
                <a:solidFill>
                  <a:srgbClr val="0C343D"/>
                </a:solidFill>
                <a:latin typeface="Comic Sans MS"/>
                <a:ea typeface="Comic Sans MS"/>
                <a:cs typeface="Comic Sans MS"/>
                <a:sym typeface="Comic Sans MS"/>
              </a:endParaRPr>
            </a:p>
          </p:txBody>
        </p:sp>
        <p:sp>
          <p:nvSpPr>
            <p:cNvPr id="155" name="Shape 263"/>
            <p:cNvSpPr/>
            <p:nvPr/>
          </p:nvSpPr>
          <p:spPr>
            <a:xfrm>
              <a:off x="6433400" y="2822400"/>
              <a:ext cx="382499" cy="340800"/>
            </a:xfrm>
            <a:prstGeom prst="wedgeEllipseCallout">
              <a:avLst>
                <a:gd name="adj1" fmla="val 36813"/>
                <a:gd name="adj2" fmla="val 55024"/>
              </a:avLst>
            </a:prstGeom>
            <a:solidFill>
              <a:srgbClr val="F9CB9C"/>
            </a:solidFill>
            <a:ln w="19050" cap="flat" cmpd="sng">
              <a:solidFill>
                <a:srgbClr val="783F04"/>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83F04"/>
                  </a:solidFill>
                  <a:latin typeface="Comic Sans MS"/>
                  <a:ea typeface="Comic Sans MS"/>
                  <a:cs typeface="Comic Sans MS"/>
                  <a:sym typeface="Comic Sans MS"/>
                </a:rPr>
                <a:t>!</a:t>
              </a:r>
            </a:p>
          </p:txBody>
        </p:sp>
      </p:grpSp>
      <p:grpSp>
        <p:nvGrpSpPr>
          <p:cNvPr id="156" name="Shape 264"/>
          <p:cNvGrpSpPr/>
          <p:nvPr/>
        </p:nvGrpSpPr>
        <p:grpSpPr>
          <a:xfrm>
            <a:off x="5519229" y="3094760"/>
            <a:ext cx="668860" cy="470661"/>
            <a:chOff x="5929875" y="2445400"/>
            <a:chExt cx="886024" cy="717800"/>
          </a:xfrm>
        </p:grpSpPr>
        <p:sp>
          <p:nvSpPr>
            <p:cNvPr id="157" name="Shape 265"/>
            <p:cNvSpPr/>
            <p:nvPr/>
          </p:nvSpPr>
          <p:spPr>
            <a:xfrm>
              <a:off x="5929875" y="2445400"/>
              <a:ext cx="742800" cy="641399"/>
            </a:xfrm>
            <a:prstGeom prst="wedgeEllipseCallout">
              <a:avLst>
                <a:gd name="adj1" fmla="val -20833"/>
                <a:gd name="adj2" fmla="val 62500"/>
              </a:avLst>
            </a:prstGeom>
            <a:solidFill>
              <a:srgbClr val="A4C2F4"/>
            </a:solidFill>
            <a:ln w="19050" cap="flat" cmpd="sng">
              <a:solidFill>
                <a:srgbClr val="1C458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1C4587"/>
                  </a:solidFill>
                  <a:latin typeface="Comic Sans MS"/>
                  <a:ea typeface="Comic Sans MS"/>
                  <a:cs typeface="Comic Sans MS"/>
                  <a:sym typeface="Comic Sans MS"/>
                </a:rPr>
                <a:t>?</a:t>
              </a:r>
              <a:endParaRPr lang="en" sz="1800" b="1" dirty="0">
                <a:solidFill>
                  <a:srgbClr val="1C4587"/>
                </a:solidFill>
                <a:latin typeface="Comic Sans MS"/>
                <a:ea typeface="Comic Sans MS"/>
                <a:cs typeface="Comic Sans MS"/>
                <a:sym typeface="Comic Sans MS"/>
              </a:endParaRPr>
            </a:p>
          </p:txBody>
        </p:sp>
        <p:sp>
          <p:nvSpPr>
            <p:cNvPr id="158" name="Shape 266"/>
            <p:cNvSpPr/>
            <p:nvPr/>
          </p:nvSpPr>
          <p:spPr>
            <a:xfrm>
              <a:off x="6433400" y="2822400"/>
              <a:ext cx="382499" cy="340800"/>
            </a:xfrm>
            <a:prstGeom prst="wedgeEllipseCallout">
              <a:avLst>
                <a:gd name="adj1" fmla="val 36813"/>
                <a:gd name="adj2" fmla="val 55024"/>
              </a:avLst>
            </a:prstGeom>
            <a:solidFill>
              <a:srgbClr val="D5A6BD"/>
            </a:solidFill>
            <a:ln w="19050" cap="flat" cmpd="sng">
              <a:solidFill>
                <a:srgbClr val="4C113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4C1130"/>
                  </a:solidFill>
                  <a:latin typeface="Comic Sans MS"/>
                  <a:ea typeface="Comic Sans MS"/>
                  <a:cs typeface="Comic Sans MS"/>
                  <a:sym typeface="Comic Sans MS"/>
                </a:rPr>
                <a:t>!</a:t>
              </a:r>
            </a:p>
          </p:txBody>
        </p:sp>
      </p:grpSp>
      <p:grpSp>
        <p:nvGrpSpPr>
          <p:cNvPr id="159" name="Shape 267"/>
          <p:cNvGrpSpPr/>
          <p:nvPr/>
        </p:nvGrpSpPr>
        <p:grpSpPr>
          <a:xfrm>
            <a:off x="5627616" y="5800377"/>
            <a:ext cx="688087" cy="514662"/>
            <a:chOff x="6761979" y="2232847"/>
            <a:chExt cx="886024" cy="717800"/>
          </a:xfrm>
        </p:grpSpPr>
        <p:sp>
          <p:nvSpPr>
            <p:cNvPr id="160" name="Shape 268"/>
            <p:cNvSpPr/>
            <p:nvPr/>
          </p:nvSpPr>
          <p:spPr>
            <a:xfrm>
              <a:off x="6761979" y="2232847"/>
              <a:ext cx="742800" cy="641399"/>
            </a:xfrm>
            <a:prstGeom prst="wedgeEllipseCallout">
              <a:avLst>
                <a:gd name="adj1" fmla="val -20833"/>
                <a:gd name="adj2" fmla="val 62500"/>
              </a:avLst>
            </a:prstGeom>
            <a:solidFill>
              <a:srgbClr val="EA9999"/>
            </a:solidFill>
            <a:ln w="19050" cap="flat" cmpd="sng">
              <a:solidFill>
                <a:srgbClr val="66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660000"/>
                  </a:solidFill>
                  <a:latin typeface="Comic Sans MS"/>
                  <a:ea typeface="Comic Sans MS"/>
                  <a:cs typeface="Comic Sans MS"/>
                  <a:sym typeface="Comic Sans MS"/>
                </a:rPr>
                <a:t>?</a:t>
              </a:r>
              <a:endParaRPr lang="en" sz="1800" b="1" dirty="0">
                <a:solidFill>
                  <a:srgbClr val="660000"/>
                </a:solidFill>
                <a:latin typeface="Comic Sans MS"/>
                <a:ea typeface="Comic Sans MS"/>
                <a:cs typeface="Comic Sans MS"/>
                <a:sym typeface="Comic Sans MS"/>
              </a:endParaRPr>
            </a:p>
          </p:txBody>
        </p:sp>
        <p:sp>
          <p:nvSpPr>
            <p:cNvPr id="161" name="Shape 269"/>
            <p:cNvSpPr/>
            <p:nvPr/>
          </p:nvSpPr>
          <p:spPr>
            <a:xfrm>
              <a:off x="7265504" y="2609847"/>
              <a:ext cx="382499" cy="340800"/>
            </a:xfrm>
            <a:prstGeom prst="wedgeEllipseCallout">
              <a:avLst>
                <a:gd name="adj1" fmla="val 36813"/>
                <a:gd name="adj2" fmla="val 55024"/>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b="1">
                  <a:solidFill>
                    <a:srgbClr val="7F6000"/>
                  </a:solidFill>
                  <a:latin typeface="Comic Sans MS"/>
                  <a:ea typeface="Comic Sans MS"/>
                  <a:cs typeface="Comic Sans MS"/>
                  <a:sym typeface="Comic Sans MS"/>
                </a:rPr>
                <a:t>!</a:t>
              </a:r>
            </a:p>
          </p:txBody>
        </p:sp>
      </p:grpSp>
      <p:sp>
        <p:nvSpPr>
          <p:cNvPr id="162" name="Shape 270"/>
          <p:cNvSpPr/>
          <p:nvPr/>
        </p:nvSpPr>
        <p:spPr>
          <a:xfrm>
            <a:off x="2050840" y="4698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latin typeface="Courier New"/>
                <a:ea typeface="Courier New"/>
                <a:cs typeface="Courier New"/>
                <a:sym typeface="Courier New"/>
              </a:rPr>
              <a:t>term</a:t>
            </a:r>
          </a:p>
        </p:txBody>
      </p:sp>
      <p:sp>
        <p:nvSpPr>
          <p:cNvPr id="163" name="Shape 271"/>
          <p:cNvSpPr/>
          <p:nvPr/>
        </p:nvSpPr>
        <p:spPr>
          <a:xfrm>
            <a:off x="2050840" y="5079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latin typeface="Courier New"/>
                <a:ea typeface="Courier New"/>
                <a:cs typeface="Courier New"/>
                <a:sym typeface="Courier New"/>
              </a:rPr>
              <a:t>location</a:t>
            </a:r>
          </a:p>
        </p:txBody>
      </p:sp>
      <p:sp>
        <p:nvSpPr>
          <p:cNvPr id="164" name="Shape 272"/>
          <p:cNvSpPr/>
          <p:nvPr/>
        </p:nvSpPr>
        <p:spPr>
          <a:xfrm>
            <a:off x="2050840" y="5460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solidFill>
                  <a:srgbClr val="783F04"/>
                </a:solidFill>
                <a:latin typeface="Courier New"/>
                <a:ea typeface="Courier New"/>
                <a:cs typeface="Courier New"/>
                <a:sym typeface="Courier New"/>
              </a:rPr>
              <a:t>sw_latitude</a:t>
            </a:r>
          </a:p>
        </p:txBody>
      </p:sp>
      <p:sp>
        <p:nvSpPr>
          <p:cNvPr id="165" name="Shape 273"/>
          <p:cNvSpPr/>
          <p:nvPr/>
        </p:nvSpPr>
        <p:spPr>
          <a:xfrm>
            <a:off x="2050840" y="5841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solidFill>
                  <a:srgbClr val="783F04"/>
                </a:solidFill>
                <a:latin typeface="Courier New"/>
                <a:ea typeface="Courier New"/>
                <a:cs typeface="Courier New"/>
                <a:sym typeface="Courier New"/>
              </a:rPr>
              <a:t>sw_longitude</a:t>
            </a:r>
          </a:p>
        </p:txBody>
      </p:sp>
      <p:sp>
        <p:nvSpPr>
          <p:cNvPr id="166" name="Shape 274"/>
          <p:cNvSpPr/>
          <p:nvPr/>
        </p:nvSpPr>
        <p:spPr>
          <a:xfrm>
            <a:off x="2050840" y="6222812"/>
            <a:ext cx="1638899" cy="296100"/>
          </a:xfrm>
          <a:prstGeom prst="roundRect">
            <a:avLst>
              <a:gd name="adj" fmla="val 16667"/>
            </a:avLst>
          </a:prstGeom>
          <a:solidFill>
            <a:srgbClr val="FFE599"/>
          </a:solidFill>
          <a:ln w="19050" cap="flat" cmpd="sng">
            <a:solidFill>
              <a:srgbClr val="7F6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a:latin typeface="Courier New"/>
                <a:ea typeface="Courier New"/>
                <a:cs typeface="Courier New"/>
                <a:sym typeface="Courier New"/>
              </a:rPr>
              <a:t>category_filter</a:t>
            </a:r>
          </a:p>
        </p:txBody>
      </p:sp>
      <p:cxnSp>
        <p:nvCxnSpPr>
          <p:cNvPr id="167" name="Shape 275"/>
          <p:cNvCxnSpPr/>
          <p:nvPr/>
        </p:nvCxnSpPr>
        <p:spPr>
          <a:xfrm rot="10800000" flipH="1">
            <a:off x="1911240" y="4318612"/>
            <a:ext cx="1830299" cy="333899"/>
          </a:xfrm>
          <a:prstGeom prst="straightConnector1">
            <a:avLst/>
          </a:prstGeom>
          <a:noFill/>
          <a:ln w="38100" cap="flat" cmpd="sng">
            <a:solidFill>
              <a:srgbClr val="FF0000"/>
            </a:solidFill>
            <a:prstDash val="solid"/>
            <a:round/>
            <a:headEnd type="none" w="lg" len="lg"/>
            <a:tailEnd type="none" w="lg" len="lg"/>
          </a:ln>
        </p:spPr>
      </p:cxnSp>
      <p:cxnSp>
        <p:nvCxnSpPr>
          <p:cNvPr id="168" name="Shape 276"/>
          <p:cNvCxnSpPr/>
          <p:nvPr/>
        </p:nvCxnSpPr>
        <p:spPr>
          <a:xfrm rot="10800000" flipH="1">
            <a:off x="1911240" y="5461612"/>
            <a:ext cx="1830299" cy="333899"/>
          </a:xfrm>
          <a:prstGeom prst="straightConnector1">
            <a:avLst/>
          </a:prstGeom>
          <a:noFill/>
          <a:ln w="38100" cap="flat" cmpd="sng">
            <a:solidFill>
              <a:srgbClr val="FF0000"/>
            </a:solidFill>
            <a:prstDash val="solid"/>
            <a:round/>
            <a:headEnd type="none" w="lg" len="lg"/>
            <a:tailEnd type="none" w="lg" len="lg"/>
          </a:ln>
        </p:spPr>
      </p:cxnSp>
      <p:cxnSp>
        <p:nvCxnSpPr>
          <p:cNvPr id="169" name="Shape 277"/>
          <p:cNvCxnSpPr/>
          <p:nvPr/>
        </p:nvCxnSpPr>
        <p:spPr>
          <a:xfrm rot="10800000" flipH="1">
            <a:off x="1911240" y="5842612"/>
            <a:ext cx="1830299" cy="333899"/>
          </a:xfrm>
          <a:prstGeom prst="straightConnector1">
            <a:avLst/>
          </a:prstGeom>
          <a:noFill/>
          <a:ln w="38100" cap="flat" cmpd="sng">
            <a:solidFill>
              <a:srgbClr val="FF0000"/>
            </a:solidFill>
            <a:prstDash val="solid"/>
            <a:round/>
            <a:headEnd type="none" w="lg" len="lg"/>
            <a:tailEnd type="none" w="lg" len="lg"/>
          </a:ln>
        </p:spPr>
      </p:cxnSp>
      <p:cxnSp>
        <p:nvCxnSpPr>
          <p:cNvPr id="176" name="Shape 285"/>
          <p:cNvCxnSpPr/>
          <p:nvPr/>
        </p:nvCxnSpPr>
        <p:spPr>
          <a:xfrm rot="10800000" flipH="1">
            <a:off x="8544574" y="2459642"/>
            <a:ext cx="26699" cy="3426900"/>
          </a:xfrm>
          <a:prstGeom prst="straightConnector1">
            <a:avLst/>
          </a:prstGeom>
          <a:noFill/>
          <a:ln w="38100" cap="flat" cmpd="sng">
            <a:solidFill>
              <a:schemeClr val="accent6"/>
            </a:solidFill>
            <a:prstDash val="solid"/>
            <a:round/>
            <a:headEnd type="none" w="lg" len="lg"/>
            <a:tailEnd type="triangle" w="lg" len="lg"/>
          </a:ln>
        </p:spPr>
      </p:cxnSp>
      <p:sp>
        <p:nvSpPr>
          <p:cNvPr id="177" name="Shape 286"/>
          <p:cNvSpPr txBox="1"/>
          <p:nvPr/>
        </p:nvSpPr>
        <p:spPr>
          <a:xfrm rot="5400000">
            <a:off x="7558088" y="4280943"/>
            <a:ext cx="2306100" cy="506699"/>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200" b="1" dirty="0">
                <a:solidFill>
                  <a:srgbClr val="B45F06"/>
                </a:solidFill>
                <a:latin typeface="Comic Sans MS"/>
                <a:ea typeface="Comic Sans MS"/>
                <a:cs typeface="Comic Sans MS"/>
                <a:sym typeface="Comic Sans MS"/>
              </a:rPr>
              <a:t>Better Parameter</a:t>
            </a:r>
          </a:p>
        </p:txBody>
      </p:sp>
      <p:sp>
        <p:nvSpPr>
          <p:cNvPr id="183" name="Shape 83"/>
          <p:cNvSpPr txBox="1"/>
          <p:nvPr/>
        </p:nvSpPr>
        <p:spPr>
          <a:xfrm>
            <a:off x="-108520" y="4029780"/>
            <a:ext cx="1495739" cy="811712"/>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Yelp API</a:t>
            </a:r>
          </a:p>
        </p:txBody>
      </p:sp>
      <p:sp>
        <p:nvSpPr>
          <p:cNvPr id="185" name="Arc 184"/>
          <p:cNvSpPr/>
          <p:nvPr/>
        </p:nvSpPr>
        <p:spPr>
          <a:xfrm>
            <a:off x="4050189" y="1869540"/>
            <a:ext cx="3167941" cy="1925119"/>
          </a:xfrm>
          <a:prstGeom prst="arc">
            <a:avLst>
              <a:gd name="adj1" fmla="val 5517255"/>
              <a:gd name="adj2" fmla="val 10025788"/>
            </a:avLst>
          </a:prstGeom>
          <a:noFill/>
          <a:ln w="76200">
            <a:solidFill>
              <a:schemeClr val="accent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6" name="Arc 185"/>
          <p:cNvSpPr/>
          <p:nvPr/>
        </p:nvSpPr>
        <p:spPr>
          <a:xfrm>
            <a:off x="3922213" y="3832853"/>
            <a:ext cx="3151543" cy="1925119"/>
          </a:xfrm>
          <a:prstGeom prst="arc">
            <a:avLst>
              <a:gd name="adj1" fmla="val 11794179"/>
              <a:gd name="adj2" fmla="val 16465960"/>
            </a:avLst>
          </a:prstGeom>
          <a:noFill/>
          <a:ln w="7620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187" name="Shape 137"/>
          <p:cNvPicPr preferRelativeResize="0"/>
          <p:nvPr/>
        </p:nvPicPr>
        <p:blipFill>
          <a:blip r:embed="rId4">
            <a:alphaModFix/>
          </a:blip>
          <a:stretch>
            <a:fillRect/>
          </a:stretch>
        </p:blipFill>
        <p:spPr>
          <a:xfrm>
            <a:off x="4020721" y="3584838"/>
            <a:ext cx="750599" cy="407619"/>
          </a:xfrm>
          <a:prstGeom prst="rect">
            <a:avLst/>
          </a:prstGeom>
          <a:noFill/>
          <a:ln>
            <a:noFill/>
          </a:ln>
        </p:spPr>
      </p:pic>
      <p:sp>
        <p:nvSpPr>
          <p:cNvPr id="188" name="Shape 83"/>
          <p:cNvSpPr txBox="1"/>
          <p:nvPr/>
        </p:nvSpPr>
        <p:spPr>
          <a:xfrm>
            <a:off x="1698762" y="1268760"/>
            <a:ext cx="2297174" cy="672788"/>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Question Collection</a:t>
            </a:r>
          </a:p>
        </p:txBody>
      </p:sp>
      <p:sp>
        <p:nvSpPr>
          <p:cNvPr id="191" name="Shape 83"/>
          <p:cNvSpPr txBox="1"/>
          <p:nvPr/>
        </p:nvSpPr>
        <p:spPr>
          <a:xfrm>
            <a:off x="1831959" y="3741748"/>
            <a:ext cx="2091969" cy="672788"/>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Parameter Filtering</a:t>
            </a:r>
          </a:p>
        </p:txBody>
      </p:sp>
      <p:sp>
        <p:nvSpPr>
          <p:cNvPr id="194" name="Shape 83"/>
          <p:cNvSpPr txBox="1"/>
          <p:nvPr/>
        </p:nvSpPr>
        <p:spPr>
          <a:xfrm>
            <a:off x="5271691" y="1268760"/>
            <a:ext cx="3188741" cy="672788"/>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Q</a:t>
            </a:r>
            <a:r>
              <a:rPr lang="en-US" sz="1600" b="1" dirty="0">
                <a:latin typeface="Arial" panose="020B0604020202020204" pitchFamily="34" charset="0"/>
                <a:ea typeface="Comic Sans MS"/>
                <a:cs typeface="Arial" panose="020B0604020202020204" pitchFamily="34" charset="0"/>
                <a:sym typeface="Comic Sans MS"/>
              </a:rPr>
              <a:t>u</a:t>
            </a:r>
            <a:r>
              <a:rPr lang="en" sz="1600" b="1" dirty="0">
                <a:latin typeface="Arial" panose="020B0604020202020204" pitchFamily="34" charset="0"/>
                <a:ea typeface="Comic Sans MS"/>
                <a:cs typeface="Arial" panose="020B0604020202020204" pitchFamily="34" charset="0"/>
                <a:sym typeface="Comic Sans MS"/>
              </a:rPr>
              <a:t>estion-Parameter Matching</a:t>
            </a:r>
          </a:p>
        </p:txBody>
      </p:sp>
    </p:spTree>
    <p:extLst>
      <p:ext uri="{BB962C8B-B14F-4D97-AF65-F5344CB8AC3E}">
        <p14:creationId xmlns:p14="http://schemas.microsoft.com/office/powerpoint/2010/main" val="3986825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a:t>Evaluation on Parameter Ranking </a:t>
            </a:r>
            <a:endParaRPr lang="zh-TW" altLang="en-US" b="1" dirty="0"/>
          </a:p>
        </p:txBody>
      </p:sp>
      <p:graphicFrame>
        <p:nvGraphicFramePr>
          <p:cNvPr id="4" name="Chart 3"/>
          <p:cNvGraphicFramePr>
            <a:graphicFrameLocks/>
          </p:cNvGraphicFramePr>
          <p:nvPr>
            <p:extLst/>
          </p:nvPr>
        </p:nvGraphicFramePr>
        <p:xfrm>
          <a:off x="434367" y="2024074"/>
          <a:ext cx="8275265" cy="4608537"/>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B6BE4B93-577E-41DD-88FD-7AFEFBA6984A}"/>
              </a:ext>
            </a:extLst>
          </p:cNvPr>
          <p:cNvGrpSpPr/>
          <p:nvPr/>
        </p:nvGrpSpPr>
        <p:grpSpPr>
          <a:xfrm>
            <a:off x="784029" y="7218000"/>
            <a:ext cx="7575941" cy="1224136"/>
            <a:chOff x="755576" y="7456140"/>
            <a:chExt cx="7575941" cy="1224136"/>
          </a:xfrm>
        </p:grpSpPr>
        <p:pic>
          <p:nvPicPr>
            <p:cNvPr id="16" name="Picture 3" descr="C:\Users\windx0303\Dropbox\2015_HCOMP\slides\eventful_icon_2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7456140"/>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windx0303\Dropbox\2015_HCOMP\slides\unnam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5776" y="7651864"/>
              <a:ext cx="832688" cy="8326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4" descr="C:\Users\windx0303\Dropbox\2015_HCOMP\slides\yelp-ios-app-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0062" y="7651864"/>
              <a:ext cx="873706" cy="832688"/>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p:cNvSpPr/>
            <p:nvPr/>
          </p:nvSpPr>
          <p:spPr>
            <a:xfrm>
              <a:off x="3523288" y="7651864"/>
              <a:ext cx="832688" cy="832688"/>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a:ln w="9525">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ounded Rectangle 19"/>
            <p:cNvSpPr/>
            <p:nvPr/>
          </p:nvSpPr>
          <p:spPr>
            <a:xfrm>
              <a:off x="755576" y="7651864"/>
              <a:ext cx="766956" cy="784508"/>
            </a:xfrm>
            <a:prstGeom prst="roundRect">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4" descr="C:\Users\windx0303\Dropbox\2015_HCOMP\slides\20150803040129!WikipediaMobileApp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36096" y="7611264"/>
              <a:ext cx="904696" cy="904696"/>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le 21"/>
            <p:cNvSpPr/>
            <p:nvPr/>
          </p:nvSpPr>
          <p:spPr>
            <a:xfrm>
              <a:off x="6444208" y="7631564"/>
              <a:ext cx="879197" cy="864096"/>
            </a:xfrm>
            <a:prstGeom prst="roundRect">
              <a:avLst/>
            </a:prstGeom>
            <a:blipFill dpi="0" rotWithShape="1">
              <a:blip r:embed="rId10">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Rounded Rectangle 22"/>
            <p:cNvSpPr/>
            <p:nvPr/>
          </p:nvSpPr>
          <p:spPr>
            <a:xfrm>
              <a:off x="7452320" y="7636160"/>
              <a:ext cx="879197" cy="864096"/>
            </a:xfrm>
            <a:prstGeom prst="roundRect">
              <a:avLst/>
            </a:prstGeom>
            <a:blipFill dpi="0" rotWithShape="1">
              <a:blip r:embed="rId11">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TextBox 2">
            <a:extLst>
              <a:ext uri="{FF2B5EF4-FFF2-40B4-BE49-F238E27FC236}">
                <a16:creationId xmlns:a16="http://schemas.microsoft.com/office/drawing/2014/main" id="{896AC93A-9FCC-431F-B582-04B48247257A}"/>
              </a:ext>
            </a:extLst>
          </p:cNvPr>
          <p:cNvSpPr txBox="1"/>
          <p:nvPr/>
        </p:nvSpPr>
        <p:spPr>
          <a:xfrm>
            <a:off x="628650" y="1542582"/>
            <a:ext cx="10198100"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Average results of 8 Web APIs’ parameters</a:t>
            </a:r>
          </a:p>
        </p:txBody>
      </p:sp>
    </p:spTree>
    <p:extLst>
      <p:ext uri="{BB962C8B-B14F-4D97-AF65-F5344CB8AC3E}">
        <p14:creationId xmlns:p14="http://schemas.microsoft.com/office/powerpoint/2010/main" val="4063143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2432"/>
            <a:ext cx="8229600" cy="1143000"/>
          </a:xfrm>
        </p:spPr>
        <p:txBody>
          <a:bodyPr>
            <a:normAutofit/>
          </a:bodyPr>
          <a:lstStyle/>
          <a:p>
            <a:r>
              <a:rPr lang="en-US" altLang="zh-TW" sz="2800" b="1" dirty="0">
                <a:solidFill>
                  <a:srgbClr val="0070C0"/>
                </a:solidFill>
              </a:rPr>
              <a:t>Guardian</a:t>
            </a:r>
            <a:r>
              <a:rPr lang="en-US" altLang="zh-TW" sz="2800" b="1" dirty="0"/>
              <a:t>: A Crowd-Powered Dialog System</a:t>
            </a:r>
            <a:br>
              <a:rPr lang="en-US" altLang="zh-TW" sz="2800" b="1" dirty="0"/>
            </a:br>
            <a:r>
              <a:rPr lang="en-US" altLang="zh-TW" sz="2800" b="1" dirty="0"/>
              <a:t>for Web APIs </a:t>
            </a:r>
            <a:endParaRPr lang="zh-TW" altLang="en-US" sz="2800" b="1" dirty="0"/>
          </a:p>
        </p:txBody>
      </p:sp>
      <p:sp>
        <p:nvSpPr>
          <p:cNvPr id="33" name="Shape 63"/>
          <p:cNvSpPr/>
          <p:nvPr/>
        </p:nvSpPr>
        <p:spPr>
          <a:xfrm>
            <a:off x="323528" y="4064748"/>
            <a:ext cx="4476754" cy="2087620"/>
          </a:xfrm>
          <a:prstGeom prst="roundRect">
            <a:avLst>
              <a:gd name="adj" fmla="val 16667"/>
            </a:avLst>
          </a:prstGeom>
          <a:solidFill>
            <a:srgbClr val="FFF2CC"/>
          </a:solidFill>
          <a:ln w="19050" cap="flat">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a:p>
        </p:txBody>
      </p:sp>
      <p:sp>
        <p:nvSpPr>
          <p:cNvPr id="70" name="Flowchart: Connector 69"/>
          <p:cNvSpPr/>
          <p:nvPr/>
        </p:nvSpPr>
        <p:spPr>
          <a:xfrm>
            <a:off x="469984" y="4215511"/>
            <a:ext cx="429608" cy="425301"/>
          </a:xfrm>
          <a:prstGeom prst="flowChartConnector">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75000"/>
                  </a:schemeClr>
                </a:solidFill>
                <a:latin typeface="Arial Black" panose="020B0A04020102020204" pitchFamily="34" charset="0"/>
              </a:rPr>
              <a:t>3</a:t>
            </a:r>
            <a:endParaRPr lang="zh-TW" altLang="en-US" dirty="0">
              <a:solidFill>
                <a:schemeClr val="accent6">
                  <a:lumMod val="75000"/>
                </a:schemeClr>
              </a:solidFill>
              <a:latin typeface="Arial Black" panose="020B0A04020102020204" pitchFamily="34" charset="0"/>
            </a:endParaRPr>
          </a:p>
        </p:txBody>
      </p:sp>
      <p:sp>
        <p:nvSpPr>
          <p:cNvPr id="66" name="Shape 64"/>
          <p:cNvSpPr/>
          <p:nvPr/>
        </p:nvSpPr>
        <p:spPr>
          <a:xfrm>
            <a:off x="4932040" y="1905120"/>
            <a:ext cx="3969294" cy="4103844"/>
          </a:xfrm>
          <a:prstGeom prst="roundRect">
            <a:avLst>
              <a:gd name="adj" fmla="val 16667"/>
            </a:avLst>
          </a:prstGeom>
          <a:solidFill>
            <a:srgbClr val="FFF2CC"/>
          </a:solidFill>
          <a:ln w="19050" cap="flat">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a:p>
        </p:txBody>
      </p:sp>
      <p:sp>
        <p:nvSpPr>
          <p:cNvPr id="69" name="Flowchart: Connector 68"/>
          <p:cNvSpPr/>
          <p:nvPr/>
        </p:nvSpPr>
        <p:spPr>
          <a:xfrm>
            <a:off x="5222512" y="2120532"/>
            <a:ext cx="429608" cy="425301"/>
          </a:xfrm>
          <a:prstGeom prst="flowChartConnector">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75000"/>
                  </a:schemeClr>
                </a:solidFill>
                <a:latin typeface="Arial Black" panose="020B0A04020102020204" pitchFamily="34" charset="0"/>
              </a:rPr>
              <a:t>2</a:t>
            </a:r>
            <a:endParaRPr lang="zh-TW" altLang="en-US" dirty="0">
              <a:solidFill>
                <a:schemeClr val="accent6">
                  <a:lumMod val="75000"/>
                </a:schemeClr>
              </a:solidFill>
              <a:latin typeface="Arial Black" panose="020B0A04020102020204" pitchFamily="34" charset="0"/>
            </a:endParaRPr>
          </a:p>
        </p:txBody>
      </p:sp>
      <p:sp>
        <p:nvSpPr>
          <p:cNvPr id="71" name="TextBox 70"/>
          <p:cNvSpPr txBox="1"/>
          <p:nvPr/>
        </p:nvSpPr>
        <p:spPr>
          <a:xfrm>
            <a:off x="5724128" y="2120532"/>
            <a:ext cx="2935400" cy="400110"/>
          </a:xfrm>
          <a:prstGeom prst="rect">
            <a:avLst/>
          </a:prstGeom>
          <a:noFill/>
        </p:spPr>
        <p:txBody>
          <a:bodyPr wrap="square" rtlCol="0">
            <a:spAutoFit/>
          </a:bodyPr>
          <a:lstStyle/>
          <a:p>
            <a:r>
              <a:rPr lang="en-US" altLang="zh-TW" sz="2000" b="1" dirty="0">
                <a:solidFill>
                  <a:schemeClr val="accent6">
                    <a:lumMod val="50000"/>
                  </a:schemeClr>
                </a:solidFill>
              </a:rPr>
              <a:t>Dialog Management</a:t>
            </a:r>
            <a:endParaRPr lang="zh-TW" altLang="en-US" sz="2000" b="1" dirty="0">
              <a:solidFill>
                <a:schemeClr val="accent6">
                  <a:lumMod val="50000"/>
                </a:schemeClr>
              </a:solidFill>
            </a:endParaRPr>
          </a:p>
        </p:txBody>
      </p:sp>
      <p:grpSp>
        <p:nvGrpSpPr>
          <p:cNvPr id="74" name="Group 73"/>
          <p:cNvGrpSpPr/>
          <p:nvPr/>
        </p:nvGrpSpPr>
        <p:grpSpPr>
          <a:xfrm>
            <a:off x="278245" y="1531731"/>
            <a:ext cx="4522037" cy="2316993"/>
            <a:chOff x="134229" y="1616063"/>
            <a:chExt cx="4522037" cy="2316993"/>
          </a:xfrm>
        </p:grpSpPr>
        <p:sp>
          <p:nvSpPr>
            <p:cNvPr id="34" name="Shape 64"/>
            <p:cNvSpPr/>
            <p:nvPr/>
          </p:nvSpPr>
          <p:spPr>
            <a:xfrm>
              <a:off x="134229" y="1616063"/>
              <a:ext cx="4522037" cy="2316993"/>
            </a:xfrm>
            <a:prstGeom prst="roundRect">
              <a:avLst>
                <a:gd name="adj" fmla="val 16667"/>
              </a:avLst>
            </a:prstGeom>
            <a:solidFill>
              <a:srgbClr val="FFF2CC"/>
            </a:solidFill>
            <a:ln w="19050" cap="flat">
              <a:solidFill>
                <a:schemeClr val="accent6">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lIns="91425" tIns="91425" rIns="91425" bIns="91425" anchor="ctr" anchorCtr="0">
              <a:noAutofit/>
            </a:bodyPr>
            <a:lstStyle/>
            <a:p>
              <a:pPr lvl="0" rtl="0">
                <a:spcBef>
                  <a:spcPts val="0"/>
                </a:spcBef>
                <a:buNone/>
              </a:pPr>
              <a:endParaRPr/>
            </a:p>
          </p:txBody>
        </p:sp>
        <p:pic>
          <p:nvPicPr>
            <p:cNvPr id="36" name="Shape 66"/>
            <p:cNvPicPr preferRelativeResize="0"/>
            <p:nvPr/>
          </p:nvPicPr>
          <p:blipFill>
            <a:blip r:embed="rId3">
              <a:alphaModFix/>
            </a:blip>
            <a:stretch>
              <a:fillRect/>
            </a:stretch>
          </p:blipFill>
          <p:spPr>
            <a:xfrm>
              <a:off x="251520" y="2951146"/>
              <a:ext cx="751975" cy="753150"/>
            </a:xfrm>
            <a:prstGeom prst="rect">
              <a:avLst/>
            </a:prstGeom>
            <a:noFill/>
            <a:ln>
              <a:noFill/>
            </a:ln>
          </p:spPr>
        </p:pic>
        <p:sp>
          <p:nvSpPr>
            <p:cNvPr id="65" name="Rounded Rectangular Callout 64"/>
            <p:cNvSpPr/>
            <p:nvPr/>
          </p:nvSpPr>
          <p:spPr>
            <a:xfrm>
              <a:off x="827584" y="2244286"/>
              <a:ext cx="3639358" cy="824062"/>
            </a:xfrm>
            <a:prstGeom prst="wedgeRoundRectCallout">
              <a:avLst>
                <a:gd name="adj1" fmla="val -45424"/>
                <a:gd name="adj2" fmla="val 78195"/>
                <a:gd name="adj3" fmla="val 16667"/>
              </a:avLst>
            </a:prstGeom>
            <a:solidFill>
              <a:schemeClr val="bg1"/>
            </a:solidFill>
            <a:ln>
              <a:solidFill>
                <a:schemeClr val="tx1"/>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 altLang="zh-TW" b="1" dirty="0">
                  <a:solidFill>
                    <a:srgbClr val="002060"/>
                  </a:solidFill>
                  <a:latin typeface="Arial" panose="020B0604020202020204" pitchFamily="34" charset="0"/>
                  <a:ea typeface="Comic Sans MS"/>
                  <a:cs typeface="Arial" panose="020B0604020202020204" pitchFamily="34" charset="0"/>
                  <a:sym typeface="Comic Sans MS"/>
                </a:rPr>
                <a:t>Hi, I’m in </a:t>
              </a:r>
              <a:r>
                <a:rPr lang="en-US" altLang="zh-TW" b="1" u="sng" dirty="0">
                  <a:solidFill>
                    <a:srgbClr val="00B050"/>
                  </a:solidFill>
                  <a:latin typeface="Arial" panose="020B0604020202020204" pitchFamily="34" charset="0"/>
                  <a:ea typeface="Comic Sans MS"/>
                  <a:cs typeface="Arial" panose="020B0604020202020204" pitchFamily="34" charset="0"/>
                  <a:sym typeface="Comic Sans MS"/>
                </a:rPr>
                <a:t>San Diego</a:t>
              </a:r>
              <a:r>
                <a:rPr lang="en" altLang="zh-TW" b="1" dirty="0">
                  <a:solidFill>
                    <a:srgbClr val="002060"/>
                  </a:solidFill>
                  <a:latin typeface="Arial" panose="020B0604020202020204" pitchFamily="34" charset="0"/>
                  <a:ea typeface="Comic Sans MS"/>
                  <a:cs typeface="Arial" panose="020B0604020202020204" pitchFamily="34" charset="0"/>
                  <a:sym typeface="Comic Sans MS"/>
                </a:rPr>
                <a:t>.</a:t>
              </a:r>
            </a:p>
            <a:p>
              <a:pPr lvl="0"/>
              <a:r>
                <a:rPr lang="en" altLang="zh-TW" b="1" dirty="0">
                  <a:solidFill>
                    <a:srgbClr val="002060"/>
                  </a:solidFill>
                  <a:latin typeface="Arial" panose="020B0604020202020204" pitchFamily="34" charset="0"/>
                  <a:ea typeface="Comic Sans MS"/>
                  <a:cs typeface="Arial" panose="020B0604020202020204" pitchFamily="34" charset="0"/>
                  <a:sym typeface="Comic Sans MS"/>
                </a:rPr>
                <a:t>Any </a:t>
              </a:r>
              <a:r>
                <a:rPr lang="en" altLang="zh-TW" b="1" u="sng" dirty="0">
                  <a:solidFill>
                    <a:srgbClr val="FF0000"/>
                  </a:solidFill>
                  <a:latin typeface="Arial" panose="020B0604020202020204" pitchFamily="34" charset="0"/>
                  <a:ea typeface="Comic Sans MS"/>
                  <a:cs typeface="Arial" panose="020B0604020202020204" pitchFamily="34" charset="0"/>
                  <a:sym typeface="Comic Sans MS"/>
                </a:rPr>
                <a:t>Chinese</a:t>
              </a:r>
              <a:r>
                <a:rPr lang="en" altLang="zh-TW" b="1" dirty="0">
                  <a:solidFill>
                    <a:srgbClr val="002060"/>
                  </a:solidFill>
                  <a:latin typeface="Arial" panose="020B0604020202020204" pitchFamily="34" charset="0"/>
                  <a:ea typeface="Comic Sans MS"/>
                  <a:cs typeface="Arial" panose="020B0604020202020204" pitchFamily="34" charset="0"/>
                  <a:sym typeface="Comic Sans MS"/>
                </a:rPr>
                <a:t> restaurants here?</a:t>
              </a:r>
            </a:p>
          </p:txBody>
        </p:sp>
        <p:sp>
          <p:nvSpPr>
            <p:cNvPr id="67" name="Flowchart: Connector 66"/>
            <p:cNvSpPr/>
            <p:nvPr/>
          </p:nvSpPr>
          <p:spPr>
            <a:xfrm>
              <a:off x="325968" y="1766827"/>
              <a:ext cx="429608" cy="425301"/>
            </a:xfrm>
            <a:prstGeom prst="flowChartConnector">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75000"/>
                    </a:schemeClr>
                  </a:solidFill>
                  <a:latin typeface="Arial Black" panose="020B0A04020102020204" pitchFamily="34" charset="0"/>
                </a:rPr>
                <a:t>1</a:t>
              </a:r>
              <a:endParaRPr lang="zh-TW" altLang="en-US" dirty="0">
                <a:solidFill>
                  <a:schemeClr val="accent6">
                    <a:lumMod val="75000"/>
                  </a:schemeClr>
                </a:solidFill>
                <a:latin typeface="Arial Black" panose="020B0A04020102020204" pitchFamily="34" charset="0"/>
              </a:endParaRPr>
            </a:p>
          </p:txBody>
        </p:sp>
        <p:sp>
          <p:nvSpPr>
            <p:cNvPr id="72" name="TextBox 71"/>
            <p:cNvSpPr txBox="1"/>
            <p:nvPr/>
          </p:nvSpPr>
          <p:spPr>
            <a:xfrm>
              <a:off x="827584" y="1760080"/>
              <a:ext cx="3528392" cy="400110"/>
            </a:xfrm>
            <a:prstGeom prst="rect">
              <a:avLst/>
            </a:prstGeom>
            <a:noFill/>
          </p:spPr>
          <p:txBody>
            <a:bodyPr wrap="square" rtlCol="0">
              <a:spAutoFit/>
            </a:bodyPr>
            <a:lstStyle/>
            <a:p>
              <a:r>
                <a:rPr lang="en-US" altLang="zh-TW" sz="2000" b="1" dirty="0">
                  <a:solidFill>
                    <a:schemeClr val="accent6">
                      <a:lumMod val="50000"/>
                    </a:schemeClr>
                  </a:solidFill>
                </a:rPr>
                <a:t>Language Understanding</a:t>
              </a:r>
              <a:endParaRPr lang="zh-TW" altLang="en-US" sz="2000" b="1" dirty="0">
                <a:solidFill>
                  <a:srgbClr val="C00000"/>
                </a:solidFill>
              </a:endParaRPr>
            </a:p>
          </p:txBody>
        </p:sp>
      </p:grpSp>
      <p:sp>
        <p:nvSpPr>
          <p:cNvPr id="73" name="TextBox 72"/>
          <p:cNvSpPr txBox="1"/>
          <p:nvPr/>
        </p:nvSpPr>
        <p:spPr>
          <a:xfrm>
            <a:off x="971600" y="4174234"/>
            <a:ext cx="2935400" cy="400110"/>
          </a:xfrm>
          <a:prstGeom prst="rect">
            <a:avLst/>
          </a:prstGeom>
          <a:noFill/>
        </p:spPr>
        <p:txBody>
          <a:bodyPr wrap="square" rtlCol="0">
            <a:spAutoFit/>
          </a:bodyPr>
          <a:lstStyle/>
          <a:p>
            <a:r>
              <a:rPr lang="en-US" altLang="zh-TW" sz="2000" b="1" dirty="0">
                <a:solidFill>
                  <a:schemeClr val="accent6">
                    <a:lumMod val="50000"/>
                  </a:schemeClr>
                </a:solidFill>
              </a:rPr>
              <a:t>Response Generation</a:t>
            </a:r>
            <a:endParaRPr lang="zh-TW" altLang="en-US" sz="2000" b="1" dirty="0">
              <a:solidFill>
                <a:schemeClr val="accent6">
                  <a:lumMod val="50000"/>
                </a:schemeClr>
              </a:solidFill>
            </a:endParaRPr>
          </a:p>
        </p:txBody>
      </p:sp>
      <p:sp>
        <p:nvSpPr>
          <p:cNvPr id="76" name="Rounded Rectangular Callout 75"/>
          <p:cNvSpPr/>
          <p:nvPr/>
        </p:nvSpPr>
        <p:spPr>
          <a:xfrm>
            <a:off x="500594" y="4824862"/>
            <a:ext cx="3639358" cy="824062"/>
          </a:xfrm>
          <a:prstGeom prst="wedgeRoundRectCallout">
            <a:avLst>
              <a:gd name="adj1" fmla="val 37018"/>
              <a:gd name="adj2" fmla="val 72416"/>
              <a:gd name="adj3" fmla="val 16667"/>
            </a:avLst>
          </a:prstGeom>
          <a:solidFill>
            <a:schemeClr val="bg1"/>
          </a:solidFill>
          <a:ln>
            <a:solidFill>
              <a:schemeClr val="tx1"/>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en-US" altLang="zh-TW" b="1" u="sng" dirty="0">
                <a:solidFill>
                  <a:srgbClr val="0070C0"/>
                </a:solidFill>
                <a:latin typeface="Arial" panose="020B0604020202020204" pitchFamily="34" charset="0"/>
                <a:ea typeface="Comic Sans MS"/>
                <a:cs typeface="Arial" panose="020B0604020202020204" pitchFamily="34" charset="0"/>
                <a:sym typeface="Comic Sans MS"/>
              </a:rPr>
              <a:t>Mandarin Wok Restaurant </a:t>
            </a:r>
            <a:r>
              <a:rPr lang="en-US" altLang="zh-TW" b="1" dirty="0">
                <a:solidFill>
                  <a:srgbClr val="002060"/>
                </a:solidFill>
                <a:latin typeface="Arial" panose="020B0604020202020204" pitchFamily="34" charset="0"/>
                <a:ea typeface="Comic Sans MS"/>
                <a:cs typeface="Arial" panose="020B0604020202020204" pitchFamily="34" charset="0"/>
                <a:sym typeface="Comic Sans MS"/>
              </a:rPr>
              <a:t>is good ! It’s on </a:t>
            </a:r>
            <a:r>
              <a:rPr lang="en-US" altLang="zh-TW" b="1" u="sng" dirty="0">
                <a:solidFill>
                  <a:srgbClr val="0070C0"/>
                </a:solidFill>
                <a:latin typeface="Arial" panose="020B0604020202020204" pitchFamily="34" charset="0"/>
                <a:cs typeface="Arial" panose="020B0604020202020204" pitchFamily="34" charset="0"/>
                <a:sym typeface="Comic Sans MS"/>
              </a:rPr>
              <a:t>4227 Balboa Ave</a:t>
            </a:r>
            <a:r>
              <a:rPr lang="en-US" altLang="zh-TW" b="1" dirty="0">
                <a:solidFill>
                  <a:srgbClr val="002060"/>
                </a:solidFill>
                <a:latin typeface="Arial" panose="020B0604020202020204" pitchFamily="34" charset="0"/>
                <a:cs typeface="Arial" panose="020B0604020202020204" pitchFamily="34" charset="0"/>
                <a:sym typeface="Comic Sans MS"/>
              </a:rPr>
              <a:t>.</a:t>
            </a:r>
          </a:p>
        </p:txBody>
      </p:sp>
      <p:pic>
        <p:nvPicPr>
          <p:cNvPr id="29" name="Shape 76"/>
          <p:cNvPicPr preferRelativeResize="0"/>
          <p:nvPr/>
        </p:nvPicPr>
        <p:blipFill>
          <a:blip r:embed="rId4">
            <a:alphaModFix/>
          </a:blip>
          <a:stretch>
            <a:fillRect/>
          </a:stretch>
        </p:blipFill>
        <p:spPr>
          <a:xfrm>
            <a:off x="7812360" y="3272048"/>
            <a:ext cx="884980" cy="864096"/>
          </a:xfrm>
          <a:prstGeom prst="rect">
            <a:avLst/>
          </a:prstGeom>
          <a:noFill/>
          <a:ln>
            <a:noFill/>
          </a:ln>
        </p:spPr>
      </p:pic>
      <p:cxnSp>
        <p:nvCxnSpPr>
          <p:cNvPr id="35" name="Shape 71"/>
          <p:cNvCxnSpPr>
            <a:stCxn id="37" idx="6"/>
          </p:cNvCxnSpPr>
          <p:nvPr/>
        </p:nvCxnSpPr>
        <p:spPr>
          <a:xfrm>
            <a:off x="3353161" y="2441940"/>
            <a:ext cx="1869351" cy="309944"/>
          </a:xfrm>
          <a:prstGeom prst="straightConnector1">
            <a:avLst/>
          </a:prstGeom>
          <a:noFill/>
          <a:ln w="38100" cap="flat">
            <a:solidFill>
              <a:srgbClr val="00B050"/>
            </a:solidFill>
            <a:prstDash val="solid"/>
            <a:round/>
            <a:headEnd type="none" w="lg" len="lg"/>
            <a:tailEnd type="triangle" w="lg" len="lg"/>
          </a:ln>
        </p:spPr>
      </p:cxnSp>
      <p:sp>
        <p:nvSpPr>
          <p:cNvPr id="37" name="Shape 72"/>
          <p:cNvSpPr/>
          <p:nvPr/>
        </p:nvSpPr>
        <p:spPr>
          <a:xfrm>
            <a:off x="2025203" y="2257120"/>
            <a:ext cx="1327958" cy="369640"/>
          </a:xfrm>
          <a:prstGeom prst="ellipse">
            <a:avLst/>
          </a:prstGeom>
          <a:noFill/>
          <a:ln w="28575" cap="flat">
            <a:solidFill>
              <a:srgbClr val="00B05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46" name="Shape 71"/>
          <p:cNvCxnSpPr>
            <a:stCxn id="47" idx="6"/>
          </p:cNvCxnSpPr>
          <p:nvPr/>
        </p:nvCxnSpPr>
        <p:spPr>
          <a:xfrm>
            <a:off x="2573874" y="2730653"/>
            <a:ext cx="2750502" cy="453960"/>
          </a:xfrm>
          <a:prstGeom prst="straightConnector1">
            <a:avLst/>
          </a:prstGeom>
          <a:noFill/>
          <a:ln w="38100" cap="flat">
            <a:solidFill>
              <a:srgbClr val="FF0000"/>
            </a:solidFill>
            <a:prstDash val="solid"/>
            <a:round/>
            <a:headEnd type="none" w="lg" len="lg"/>
            <a:tailEnd type="triangle" w="lg" len="lg"/>
          </a:ln>
        </p:spPr>
      </p:cxnSp>
      <p:sp>
        <p:nvSpPr>
          <p:cNvPr id="47" name="Shape 72"/>
          <p:cNvSpPr/>
          <p:nvPr/>
        </p:nvSpPr>
        <p:spPr>
          <a:xfrm>
            <a:off x="1601766" y="2545833"/>
            <a:ext cx="972108" cy="369640"/>
          </a:xfrm>
          <a:prstGeom prst="ellipse">
            <a:avLst/>
          </a:prstGeom>
          <a:noFill/>
          <a:ln w="28575" cap="flat">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42" name="Shape 73"/>
          <p:cNvPicPr preferRelativeResize="0"/>
          <p:nvPr/>
        </p:nvPicPr>
        <p:blipFill>
          <a:blip r:embed="rId5">
            <a:alphaModFix/>
          </a:blip>
          <a:stretch>
            <a:fillRect/>
          </a:stretch>
        </p:blipFill>
        <p:spPr>
          <a:xfrm>
            <a:off x="3907000" y="2159954"/>
            <a:ext cx="964500" cy="523758"/>
          </a:xfrm>
          <a:prstGeom prst="rect">
            <a:avLst/>
          </a:prstGeom>
          <a:noFill/>
          <a:ln>
            <a:noFill/>
          </a:ln>
        </p:spPr>
      </p:pic>
      <p:sp>
        <p:nvSpPr>
          <p:cNvPr id="54" name="Shape 86"/>
          <p:cNvSpPr/>
          <p:nvPr/>
        </p:nvSpPr>
        <p:spPr>
          <a:xfrm>
            <a:off x="5332128" y="3078122"/>
            <a:ext cx="1688144" cy="338554"/>
          </a:xfrm>
          <a:prstGeom prst="roundRect">
            <a:avLst>
              <a:gd name="adj" fmla="val 16667"/>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53" name="Shape 73"/>
          <p:cNvPicPr preferRelativeResize="0"/>
          <p:nvPr/>
        </p:nvPicPr>
        <p:blipFill>
          <a:blip r:embed="rId5">
            <a:alphaModFix/>
          </a:blip>
          <a:stretch>
            <a:fillRect/>
          </a:stretch>
        </p:blipFill>
        <p:spPr>
          <a:xfrm>
            <a:off x="3646458" y="2866814"/>
            <a:ext cx="964500" cy="523758"/>
          </a:xfrm>
          <a:prstGeom prst="rect">
            <a:avLst/>
          </a:prstGeom>
          <a:noFill/>
          <a:ln>
            <a:noFill/>
          </a:ln>
        </p:spPr>
      </p:pic>
      <p:sp>
        <p:nvSpPr>
          <p:cNvPr id="50" name="Rectangle 49"/>
          <p:cNvSpPr/>
          <p:nvPr/>
        </p:nvSpPr>
        <p:spPr>
          <a:xfrm>
            <a:off x="5292080" y="3078122"/>
            <a:ext cx="1662636" cy="338554"/>
          </a:xfrm>
          <a:prstGeom prst="rect">
            <a:avLst/>
          </a:prstGeom>
        </p:spPr>
        <p:txBody>
          <a:bodyPr wrap="none">
            <a:spAutoFit/>
          </a:bodyPr>
          <a:lstStyle/>
          <a:p>
            <a:pPr lvl="0" algn="ctr"/>
            <a:r>
              <a:rPr lang="en-US" altLang="zh-TW" sz="1600" b="1" dirty="0">
                <a:latin typeface="Arial" panose="020B0604020202020204" pitchFamily="34" charset="0"/>
                <a:ea typeface="Courier New"/>
                <a:cs typeface="Arial" panose="020B0604020202020204" pitchFamily="34" charset="0"/>
                <a:sym typeface="Courier New"/>
              </a:rPr>
              <a:t>t</a:t>
            </a:r>
            <a:r>
              <a:rPr lang="en" altLang="zh-TW" sz="1600" b="1" dirty="0">
                <a:latin typeface="Arial" panose="020B0604020202020204" pitchFamily="34" charset="0"/>
                <a:ea typeface="Courier New"/>
                <a:cs typeface="Arial" panose="020B0604020202020204" pitchFamily="34" charset="0"/>
                <a:sym typeface="Courier New"/>
              </a:rPr>
              <a:t>erm = </a:t>
            </a:r>
            <a:r>
              <a:rPr lang="en-US" altLang="zh-TW" sz="1600" b="1" dirty="0">
                <a:solidFill>
                  <a:srgbClr val="FF0000"/>
                </a:solidFill>
                <a:latin typeface="Arial" panose="020B0604020202020204" pitchFamily="34" charset="0"/>
                <a:ea typeface="Courier New"/>
                <a:cs typeface="Arial" panose="020B0604020202020204" pitchFamily="34" charset="0"/>
                <a:sym typeface="Courier New"/>
              </a:rPr>
              <a:t>Chinese</a:t>
            </a:r>
            <a:endParaRPr lang="en" altLang="zh-TW" sz="1600" b="1" dirty="0">
              <a:solidFill>
                <a:srgbClr val="FF0000"/>
              </a:solidFill>
              <a:latin typeface="Arial" panose="020B0604020202020204" pitchFamily="34" charset="0"/>
              <a:ea typeface="Courier New"/>
              <a:cs typeface="Arial" panose="020B0604020202020204" pitchFamily="34" charset="0"/>
              <a:sym typeface="Courier New"/>
            </a:endParaRPr>
          </a:p>
        </p:txBody>
      </p:sp>
      <p:sp>
        <p:nvSpPr>
          <p:cNvPr id="55" name="Shape 86"/>
          <p:cNvSpPr/>
          <p:nvPr/>
        </p:nvSpPr>
        <p:spPr>
          <a:xfrm>
            <a:off x="5326000" y="2624162"/>
            <a:ext cx="2126319" cy="338554"/>
          </a:xfrm>
          <a:prstGeom prst="roundRect">
            <a:avLst>
              <a:gd name="adj" fmla="val 16667"/>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Rectangle 8"/>
          <p:cNvSpPr/>
          <p:nvPr/>
        </p:nvSpPr>
        <p:spPr>
          <a:xfrm>
            <a:off x="5307181" y="2646074"/>
            <a:ext cx="2209259" cy="338554"/>
          </a:xfrm>
          <a:prstGeom prst="rect">
            <a:avLst/>
          </a:prstGeom>
        </p:spPr>
        <p:txBody>
          <a:bodyPr wrap="none">
            <a:spAutoFit/>
          </a:bodyPr>
          <a:lstStyle/>
          <a:p>
            <a:pPr lvl="0" algn="ctr"/>
            <a:r>
              <a:rPr lang="en" altLang="zh-TW" sz="1600" b="1" dirty="0">
                <a:latin typeface="Arial" panose="020B0604020202020204" pitchFamily="34" charset="0"/>
                <a:ea typeface="Courier New"/>
                <a:cs typeface="Arial" panose="020B0604020202020204" pitchFamily="34" charset="0"/>
                <a:sym typeface="Courier New"/>
              </a:rPr>
              <a:t>location = </a:t>
            </a:r>
            <a:r>
              <a:rPr lang="en-US" altLang="zh-TW" sz="1600" b="1" dirty="0">
                <a:solidFill>
                  <a:srgbClr val="00B050"/>
                </a:solidFill>
                <a:latin typeface="Arial" panose="020B0604020202020204" pitchFamily="34" charset="0"/>
                <a:ea typeface="Courier New"/>
                <a:cs typeface="Arial" panose="020B0604020202020204" pitchFamily="34" charset="0"/>
                <a:sym typeface="Courier New"/>
              </a:rPr>
              <a:t>San Diego</a:t>
            </a:r>
            <a:endParaRPr lang="en" altLang="zh-TW" sz="1600" b="1" dirty="0">
              <a:solidFill>
                <a:srgbClr val="00B050"/>
              </a:solidFill>
              <a:latin typeface="Arial" panose="020B0604020202020204" pitchFamily="34" charset="0"/>
              <a:ea typeface="Courier New"/>
              <a:cs typeface="Arial" panose="020B0604020202020204" pitchFamily="34" charset="0"/>
              <a:sym typeface="Courier New"/>
            </a:endParaRPr>
          </a:p>
        </p:txBody>
      </p:sp>
      <p:sp>
        <p:nvSpPr>
          <p:cNvPr id="56" name="Arc 55"/>
          <p:cNvSpPr/>
          <p:nvPr/>
        </p:nvSpPr>
        <p:spPr>
          <a:xfrm>
            <a:off x="7433434" y="2552580"/>
            <a:ext cx="954990" cy="1083104"/>
          </a:xfrm>
          <a:prstGeom prst="arc">
            <a:avLst>
              <a:gd name="adj1" fmla="val 15663739"/>
              <a:gd name="adj2" fmla="val 453198"/>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Right Brace 17"/>
          <p:cNvSpPr/>
          <p:nvPr/>
        </p:nvSpPr>
        <p:spPr>
          <a:xfrm>
            <a:off x="7467200" y="2552580"/>
            <a:ext cx="201144" cy="847562"/>
          </a:xfrm>
          <a:prstGeom prst="rightBrace">
            <a:avLst/>
          </a:prstGeom>
          <a:noFill/>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Shape 83"/>
          <p:cNvSpPr txBox="1"/>
          <p:nvPr/>
        </p:nvSpPr>
        <p:spPr>
          <a:xfrm>
            <a:off x="7702540" y="4208152"/>
            <a:ext cx="1117932" cy="811712"/>
          </a:xfrm>
          <a:prstGeom prst="rect">
            <a:avLst/>
          </a:prstGeom>
          <a:noFill/>
          <a:ln>
            <a:noFill/>
          </a:ln>
        </p:spPr>
        <p:txBody>
          <a:bodyPr lIns="91425" tIns="91425" rIns="91425" bIns="91425" anchor="ctr" anchorCtr="0">
            <a:noAutofit/>
          </a:bodyPr>
          <a:lstStyle/>
          <a:p>
            <a:pPr lvl="0" algn="ctr" rtl="0">
              <a:spcBef>
                <a:spcPts val="0"/>
              </a:spcBef>
              <a:buNone/>
            </a:pPr>
            <a:r>
              <a:rPr lang="en" sz="1600" b="1" dirty="0">
                <a:latin typeface="Arial" panose="020B0604020202020204" pitchFamily="34" charset="0"/>
                <a:ea typeface="Comic Sans MS"/>
                <a:cs typeface="Arial" panose="020B0604020202020204" pitchFamily="34" charset="0"/>
                <a:sym typeface="Comic Sans MS"/>
              </a:rPr>
              <a:t>Yelp</a:t>
            </a:r>
            <a:br>
              <a:rPr lang="en" sz="1600" b="1" dirty="0">
                <a:latin typeface="Arial" panose="020B0604020202020204" pitchFamily="34" charset="0"/>
                <a:ea typeface="Comic Sans MS"/>
                <a:cs typeface="Arial" panose="020B0604020202020204" pitchFamily="34" charset="0"/>
                <a:sym typeface="Comic Sans MS"/>
              </a:rPr>
            </a:br>
            <a:r>
              <a:rPr lang="en" sz="1600" b="1" dirty="0">
                <a:latin typeface="Arial" panose="020B0604020202020204" pitchFamily="34" charset="0"/>
                <a:ea typeface="Comic Sans MS"/>
                <a:cs typeface="Arial" panose="020B0604020202020204" pitchFamily="34" charset="0"/>
                <a:sym typeface="Comic Sans MS"/>
              </a:rPr>
              <a:t>Search</a:t>
            </a:r>
            <a:br>
              <a:rPr lang="en" sz="1600" b="1" dirty="0">
                <a:latin typeface="Arial" panose="020B0604020202020204" pitchFamily="34" charset="0"/>
                <a:ea typeface="Comic Sans MS"/>
                <a:cs typeface="Arial" panose="020B0604020202020204" pitchFamily="34" charset="0"/>
                <a:sym typeface="Comic Sans MS"/>
              </a:rPr>
            </a:br>
            <a:r>
              <a:rPr lang="en" sz="1600" b="1" dirty="0">
                <a:latin typeface="Arial" panose="020B0604020202020204" pitchFamily="34" charset="0"/>
                <a:ea typeface="Comic Sans MS"/>
                <a:cs typeface="Arial" panose="020B0604020202020204" pitchFamily="34" charset="0"/>
                <a:sym typeface="Comic Sans MS"/>
              </a:rPr>
              <a:t>API 2.0</a:t>
            </a:r>
          </a:p>
        </p:txBody>
      </p:sp>
      <p:sp>
        <p:nvSpPr>
          <p:cNvPr id="61" name="Shape 86"/>
          <p:cNvSpPr/>
          <p:nvPr/>
        </p:nvSpPr>
        <p:spPr>
          <a:xfrm>
            <a:off x="5129020" y="3626841"/>
            <a:ext cx="2467316" cy="2073463"/>
          </a:xfrm>
          <a:prstGeom prst="roundRect">
            <a:avLst>
              <a:gd name="adj" fmla="val 16667"/>
            </a:avLst>
          </a:prstGeom>
          <a:solidFill>
            <a:srgbClr val="EFEFE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Arc 61"/>
          <p:cNvSpPr/>
          <p:nvPr/>
        </p:nvSpPr>
        <p:spPr>
          <a:xfrm>
            <a:off x="7433434" y="4603321"/>
            <a:ext cx="954990" cy="1045603"/>
          </a:xfrm>
          <a:prstGeom prst="arc">
            <a:avLst>
              <a:gd name="adj1" fmla="val 647482"/>
              <a:gd name="adj2" fmla="val 5683483"/>
            </a:avLst>
          </a:prstGeom>
          <a:ln w="76200">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63" name="Shape 87"/>
          <p:cNvSpPr txBox="1"/>
          <p:nvPr/>
        </p:nvSpPr>
        <p:spPr>
          <a:xfrm>
            <a:off x="5220072" y="3957042"/>
            <a:ext cx="2899364" cy="1691882"/>
          </a:xfrm>
          <a:prstGeom prst="rect">
            <a:avLst/>
          </a:prstGeom>
          <a:noFill/>
          <a:ln>
            <a:noFill/>
          </a:ln>
        </p:spPr>
        <p:txBody>
          <a:bodyPr lIns="91425" tIns="91425" rIns="91425" bIns="91425" anchor="t" anchorCtr="0">
            <a:noAutofit/>
          </a:bodyPr>
          <a:lstStyle/>
          <a:p>
            <a:pPr lvl="0">
              <a:lnSpc>
                <a:spcPct val="141666"/>
              </a:lnSpc>
            </a:pPr>
            <a:r>
              <a:rPr lang="en" sz="1400" b="1" dirty="0">
                <a:solidFill>
                  <a:srgbClr val="204A87"/>
                </a:solidFill>
                <a:latin typeface="Courier New"/>
                <a:ea typeface="Courier New"/>
                <a:cs typeface="Courier New"/>
                <a:sym typeface="Courier New"/>
              </a:rPr>
              <a:t>{ ... "name"</a:t>
            </a:r>
            <a:r>
              <a:rPr lang="en" sz="1400" b="1" dirty="0">
                <a:solidFill>
                  <a:srgbClr val="000000"/>
                </a:solidFill>
                <a:latin typeface="Courier New"/>
                <a:ea typeface="Courier New"/>
                <a:cs typeface="Courier New"/>
                <a:sym typeface="Courier New"/>
              </a:rPr>
              <a:t>: </a:t>
            </a:r>
            <a:br>
              <a:rPr lang="en" sz="1400" b="1" dirty="0">
                <a:solidFill>
                  <a:srgbClr val="000000"/>
                </a:solidFill>
                <a:latin typeface="Courier New"/>
                <a:ea typeface="Courier New"/>
                <a:cs typeface="Courier New"/>
                <a:sym typeface="Courier New"/>
              </a:rPr>
            </a:br>
            <a:r>
              <a:rPr lang="en" sz="1400" b="1" dirty="0">
                <a:solidFill>
                  <a:srgbClr val="38761D"/>
                </a:solidFill>
                <a:latin typeface="Courier New"/>
                <a:ea typeface="Courier New"/>
                <a:cs typeface="Courier New"/>
                <a:sym typeface="Courier New"/>
              </a:rPr>
              <a:t>"</a:t>
            </a:r>
            <a:r>
              <a:rPr lang="en-US" sz="1400" b="1" dirty="0">
                <a:solidFill>
                  <a:srgbClr val="38761D"/>
                </a:solidFill>
                <a:latin typeface="Courier New"/>
                <a:ea typeface="Courier New"/>
                <a:cs typeface="Courier New"/>
                <a:sym typeface="Courier New"/>
              </a:rPr>
              <a:t>Mandarin Wok Restaurant”</a:t>
            </a:r>
            <a:r>
              <a:rPr lang="en" sz="1400" b="1" dirty="0">
                <a:solidFill>
                  <a:srgbClr val="000000"/>
                </a:solidFill>
                <a:latin typeface="Courier New"/>
                <a:ea typeface="Courier New"/>
                <a:cs typeface="Courier New"/>
                <a:sym typeface="Courier New"/>
              </a:rPr>
              <a:t>,...</a:t>
            </a:r>
            <a:br>
              <a:rPr lang="en" sz="1400" b="1" dirty="0">
                <a:solidFill>
                  <a:srgbClr val="000000"/>
                </a:solidFill>
                <a:latin typeface="Courier New"/>
                <a:ea typeface="Courier New"/>
                <a:cs typeface="Courier New"/>
                <a:sym typeface="Courier New"/>
              </a:rPr>
            </a:br>
            <a:r>
              <a:rPr lang="en" sz="1400" b="1" dirty="0">
                <a:solidFill>
                  <a:srgbClr val="204A87"/>
                </a:solidFill>
                <a:latin typeface="Courier New"/>
                <a:ea typeface="Courier New"/>
                <a:cs typeface="Courier New"/>
                <a:sym typeface="Courier New"/>
              </a:rPr>
              <a:t>"address"</a:t>
            </a:r>
            <a:r>
              <a:rPr lang="en" sz="1400" b="1" dirty="0">
                <a:solidFill>
                  <a:srgbClr val="000000"/>
                </a:solidFill>
                <a:latin typeface="Courier New"/>
                <a:ea typeface="Courier New"/>
                <a:cs typeface="Courier New"/>
                <a:sym typeface="Courier New"/>
              </a:rPr>
              <a:t>:</a:t>
            </a:r>
            <a:r>
              <a:rPr lang="en" sz="1400" b="1" dirty="0">
                <a:solidFill>
                  <a:srgbClr val="A40000"/>
                </a:solidFill>
                <a:latin typeface="Courier New"/>
                <a:ea typeface="Courier New"/>
                <a:cs typeface="Courier New"/>
                <a:sym typeface="Courier New"/>
              </a:rPr>
              <a:t>[</a:t>
            </a:r>
            <a:r>
              <a:rPr lang="en" sz="1400" b="1" dirty="0">
                <a:solidFill>
                  <a:srgbClr val="38761D"/>
                </a:solidFill>
                <a:latin typeface="Courier New"/>
                <a:ea typeface="Courier New"/>
                <a:cs typeface="Courier New"/>
                <a:sym typeface="Courier New"/>
              </a:rPr>
              <a:t>"</a:t>
            </a:r>
            <a:r>
              <a:rPr lang="en-US" sz="1400" b="1" dirty="0">
                <a:solidFill>
                  <a:srgbClr val="38761D"/>
                </a:solidFill>
                <a:latin typeface="Courier New"/>
                <a:ea typeface="Courier New"/>
                <a:cs typeface="Courier New"/>
                <a:sym typeface="Courier New"/>
              </a:rPr>
              <a:t>4227</a:t>
            </a:r>
            <a:br>
              <a:rPr lang="en-US" sz="1400" b="1" dirty="0">
                <a:solidFill>
                  <a:srgbClr val="38761D"/>
                </a:solidFill>
                <a:latin typeface="Courier New"/>
                <a:ea typeface="Courier New"/>
                <a:cs typeface="Courier New"/>
                <a:sym typeface="Courier New"/>
              </a:rPr>
            </a:br>
            <a:r>
              <a:rPr lang="en-US" sz="1400" b="1" dirty="0">
                <a:solidFill>
                  <a:srgbClr val="38761D"/>
                </a:solidFill>
                <a:latin typeface="Courier New"/>
                <a:ea typeface="Courier New"/>
                <a:cs typeface="Courier New"/>
                <a:sym typeface="Courier New"/>
              </a:rPr>
              <a:t>Balboa Ave”</a:t>
            </a:r>
            <a:r>
              <a:rPr lang="en" sz="1400" b="1" dirty="0">
                <a:solidFill>
                  <a:srgbClr val="000000"/>
                </a:solidFill>
                <a:latin typeface="Courier New"/>
                <a:ea typeface="Courier New"/>
                <a:cs typeface="Courier New"/>
                <a:sym typeface="Courier New"/>
              </a:rPr>
              <a:t>,</a:t>
            </a:r>
            <a:r>
              <a:rPr lang="en" sz="1400" b="1" dirty="0">
                <a:latin typeface="Courier New"/>
                <a:ea typeface="Courier New"/>
                <a:cs typeface="Courier New"/>
                <a:sym typeface="Courier New"/>
              </a:rPr>
              <a:t>...</a:t>
            </a:r>
            <a:r>
              <a:rPr lang="en" sz="1400" b="1" dirty="0">
                <a:solidFill>
                  <a:srgbClr val="A40000"/>
                </a:solidFill>
                <a:latin typeface="Courier New"/>
                <a:ea typeface="Courier New"/>
                <a:cs typeface="Courier New"/>
                <a:sym typeface="Courier New"/>
              </a:rPr>
              <a:t>]</a:t>
            </a:r>
            <a:r>
              <a:rPr lang="en" sz="1400" b="1" dirty="0">
                <a:solidFill>
                  <a:srgbClr val="000000"/>
                </a:solidFill>
                <a:latin typeface="Courier New"/>
                <a:ea typeface="Courier New"/>
                <a:cs typeface="Courier New"/>
                <a:sym typeface="Courier New"/>
              </a:rPr>
              <a:t>, …</a:t>
            </a:r>
            <a:r>
              <a:rPr lang="en" sz="1400" b="1" dirty="0">
                <a:solidFill>
                  <a:srgbClr val="073763"/>
                </a:solidFill>
                <a:latin typeface="Courier New"/>
                <a:ea typeface="Courier New"/>
                <a:cs typeface="Courier New"/>
                <a:sym typeface="Courier New"/>
              </a:rPr>
              <a:t>}</a:t>
            </a:r>
          </a:p>
        </p:txBody>
      </p:sp>
      <p:sp>
        <p:nvSpPr>
          <p:cNvPr id="64" name="Rectangle 63"/>
          <p:cNvSpPr/>
          <p:nvPr/>
        </p:nvSpPr>
        <p:spPr>
          <a:xfrm>
            <a:off x="5197641" y="3704708"/>
            <a:ext cx="742511" cy="338554"/>
          </a:xfrm>
          <a:prstGeom prst="rect">
            <a:avLst/>
          </a:prstGeom>
        </p:spPr>
        <p:txBody>
          <a:bodyPr wrap="none">
            <a:spAutoFit/>
          </a:bodyPr>
          <a:lstStyle/>
          <a:p>
            <a:pPr lvl="0" algn="ctr"/>
            <a:r>
              <a:rPr lang="en-US" altLang="zh-TW" sz="1600" b="1" dirty="0">
                <a:latin typeface="Arial" panose="020B0604020202020204" pitchFamily="34" charset="0"/>
                <a:ea typeface="Courier New"/>
                <a:cs typeface="Arial" panose="020B0604020202020204" pitchFamily="34" charset="0"/>
                <a:sym typeface="Courier New"/>
              </a:rPr>
              <a:t>JSON</a:t>
            </a:r>
            <a:endParaRPr lang="en" altLang="zh-TW" sz="1600" b="1" dirty="0">
              <a:latin typeface="Arial" panose="020B0604020202020204" pitchFamily="34" charset="0"/>
              <a:ea typeface="Courier New"/>
              <a:cs typeface="Arial" panose="020B0604020202020204" pitchFamily="34" charset="0"/>
              <a:sym typeface="Courier New"/>
            </a:endParaRPr>
          </a:p>
        </p:txBody>
      </p:sp>
      <p:sp>
        <p:nvSpPr>
          <p:cNvPr id="68" name="Shape 72"/>
          <p:cNvSpPr/>
          <p:nvPr/>
        </p:nvSpPr>
        <p:spPr>
          <a:xfrm>
            <a:off x="5129020" y="3848112"/>
            <a:ext cx="2387420" cy="1806427"/>
          </a:xfrm>
          <a:prstGeom prst="ellipse">
            <a:avLst/>
          </a:prstGeom>
          <a:noFill/>
          <a:ln w="28575" cap="flat">
            <a:solidFill>
              <a:srgbClr val="0070C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78" name="Shape 71"/>
          <p:cNvCxnSpPr>
            <a:stCxn id="68" idx="2"/>
          </p:cNvCxnSpPr>
          <p:nvPr/>
        </p:nvCxnSpPr>
        <p:spPr>
          <a:xfrm flipH="1">
            <a:off x="3835782" y="4751326"/>
            <a:ext cx="1293238" cy="218836"/>
          </a:xfrm>
          <a:prstGeom prst="straightConnector1">
            <a:avLst/>
          </a:prstGeom>
          <a:noFill/>
          <a:ln w="38100" cap="flat">
            <a:solidFill>
              <a:srgbClr val="0070C0"/>
            </a:solidFill>
            <a:prstDash val="solid"/>
            <a:round/>
            <a:headEnd type="none" w="lg" len="lg"/>
            <a:tailEnd type="triangle" w="lg" len="lg"/>
          </a:ln>
        </p:spPr>
      </p:cxnSp>
      <p:pic>
        <p:nvPicPr>
          <p:cNvPr id="77" name="Shape 73"/>
          <p:cNvPicPr preferRelativeResize="0"/>
          <p:nvPr/>
        </p:nvPicPr>
        <p:blipFill>
          <a:blip r:embed="rId5">
            <a:alphaModFix/>
          </a:blip>
          <a:stretch>
            <a:fillRect/>
          </a:stretch>
        </p:blipFill>
        <p:spPr>
          <a:xfrm>
            <a:off x="3967540" y="4598754"/>
            <a:ext cx="964500" cy="523758"/>
          </a:xfrm>
          <a:prstGeom prst="rect">
            <a:avLst/>
          </a:prstGeom>
          <a:noFill/>
          <a:ln>
            <a:noFill/>
          </a:ln>
        </p:spPr>
      </p:pic>
    </p:spTree>
    <p:extLst>
      <p:ext uri="{BB962C8B-B14F-4D97-AF65-F5344CB8AC3E}">
        <p14:creationId xmlns:p14="http://schemas.microsoft.com/office/powerpoint/2010/main" val="6288118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1985215"/>
              </p:ext>
            </p:extLst>
          </p:nvPr>
        </p:nvGraphicFramePr>
        <p:xfrm>
          <a:off x="278296" y="1700808"/>
          <a:ext cx="8587408" cy="4302427"/>
        </p:xfrm>
        <a:graphic>
          <a:graphicData uri="http://schemas.openxmlformats.org/drawingml/2006/table">
            <a:tbl>
              <a:tblPr firstRow="1" bandRow="1">
                <a:tableStyleId>{3B4B98B0-60AC-42C2-AFA5-B58CD77FA1E5}</a:tableStyleId>
              </a:tblPr>
              <a:tblGrid>
                <a:gridCol w="2365513">
                  <a:extLst>
                    <a:ext uri="{9D8B030D-6E8A-4147-A177-3AD203B41FA5}">
                      <a16:colId xmlns:a16="http://schemas.microsoft.com/office/drawing/2014/main" val="20000"/>
                    </a:ext>
                  </a:extLst>
                </a:gridCol>
                <a:gridCol w="1838739">
                  <a:extLst>
                    <a:ext uri="{9D8B030D-6E8A-4147-A177-3AD203B41FA5}">
                      <a16:colId xmlns:a16="http://schemas.microsoft.com/office/drawing/2014/main" val="20001"/>
                    </a:ext>
                  </a:extLst>
                </a:gridCol>
                <a:gridCol w="2276061">
                  <a:extLst>
                    <a:ext uri="{9D8B030D-6E8A-4147-A177-3AD203B41FA5}">
                      <a16:colId xmlns:a16="http://schemas.microsoft.com/office/drawing/2014/main" val="20002"/>
                    </a:ext>
                  </a:extLst>
                </a:gridCol>
                <a:gridCol w="2107095">
                  <a:extLst>
                    <a:ext uri="{9D8B030D-6E8A-4147-A177-3AD203B41FA5}">
                      <a16:colId xmlns:a16="http://schemas.microsoft.com/office/drawing/2014/main" val="20003"/>
                    </a:ext>
                  </a:extLst>
                </a:gridCol>
              </a:tblGrid>
              <a:tr h="1584176">
                <a:tc>
                  <a:txBody>
                    <a:bodyPr/>
                    <a:lstStyle/>
                    <a:p>
                      <a:pPr algn="ctr"/>
                      <a:endParaRPr lang="zh-TW" altLang="en-US" sz="2000" dirty="0">
                        <a:solidFill>
                          <a:schemeClr val="tx1"/>
                        </a:solidFill>
                      </a:endParaRPr>
                    </a:p>
                  </a:txBody>
                  <a:tcPr anchor="ctr"/>
                </a:tc>
                <a:tc>
                  <a:txBody>
                    <a:bodyPr/>
                    <a:lstStyle/>
                    <a:p>
                      <a:endParaRPr lang="zh-TW" altLang="en-US" sz="2000" dirty="0"/>
                    </a:p>
                  </a:txBody>
                  <a:tcPr/>
                </a:tc>
                <a:tc>
                  <a:txBody>
                    <a:bodyPr/>
                    <a:lstStyle/>
                    <a:p>
                      <a:endParaRPr lang="zh-TW" altLang="en-US" sz="2000" dirty="0"/>
                    </a:p>
                  </a:txBody>
                  <a:tcPr/>
                </a:tc>
                <a:tc>
                  <a:txBody>
                    <a:bodyPr/>
                    <a:lstStyle/>
                    <a:p>
                      <a:endParaRPr lang="zh-TW" altLang="en-US" sz="2000" dirty="0"/>
                    </a:p>
                  </a:txBody>
                  <a:tcPr/>
                </a:tc>
                <a:extLst>
                  <a:ext uri="{0D108BD9-81ED-4DB2-BD59-A6C34878D82A}">
                    <a16:rowId xmlns:a16="http://schemas.microsoft.com/office/drawing/2014/main" val="10000"/>
                  </a:ext>
                </a:extLst>
              </a:tr>
              <a:tr h="955908">
                <a:tc>
                  <a:txBody>
                    <a:bodyPr/>
                    <a:lstStyle/>
                    <a:p>
                      <a:pPr algn="ctr"/>
                      <a:r>
                        <a:rPr lang="en-US" altLang="zh-TW" sz="2000" b="1" dirty="0">
                          <a:latin typeface="Arial" panose="020B0604020202020204" pitchFamily="34" charset="0"/>
                          <a:cs typeface="Arial" panose="020B0604020202020204" pitchFamily="34" charset="0"/>
                        </a:rPr>
                        <a:t>Task</a:t>
                      </a:r>
                      <a:endParaRPr lang="zh-TW" altLang="en-US" sz="2000" b="1" dirty="0">
                        <a:latin typeface="Arial" panose="020B0604020202020204" pitchFamily="34" charset="0"/>
                        <a:cs typeface="Arial" panose="020B0604020202020204" pitchFamily="34" charset="0"/>
                      </a:endParaRPr>
                    </a:p>
                  </a:txBody>
                  <a:tcPr anchor="ctr"/>
                </a:tc>
                <a:tc>
                  <a:txBody>
                    <a:bodyPr/>
                    <a:lstStyle/>
                    <a:p>
                      <a:pPr lvl="0" algn="ctr"/>
                      <a:r>
                        <a:rPr lang="en-US" altLang="zh-TW" sz="1600" dirty="0">
                          <a:latin typeface="Arial" panose="020B0604020202020204" pitchFamily="34" charset="0"/>
                          <a:cs typeface="Arial" panose="020B0604020202020204" pitchFamily="34" charset="0"/>
                          <a:sym typeface="Comic Sans MS"/>
                        </a:rPr>
                        <a:t>Find Chinese restaurants in Pittsburgh.</a:t>
                      </a:r>
                      <a:endParaRPr lang="en" altLang="zh-TW" sz="1600" b="1" dirty="0">
                        <a:solidFill>
                          <a:srgbClr val="C00000"/>
                        </a:solidFill>
                        <a:latin typeface="Arial" panose="020B0604020202020204" pitchFamily="34" charset="0"/>
                        <a:ea typeface="Comic Sans MS"/>
                        <a:cs typeface="Arial" panose="020B0604020202020204" pitchFamily="34" charset="0"/>
                        <a:sym typeface="Comic Sans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Arial" panose="020B0604020202020204" pitchFamily="34" charset="0"/>
                          <a:cs typeface="Arial" panose="020B0604020202020204" pitchFamily="34" charset="0"/>
                          <a:sym typeface="Comic Sans MS"/>
                        </a:rPr>
                        <a:t>Check current weather </a:t>
                      </a:r>
                      <a:br>
                        <a:rPr lang="en-US" altLang="zh-TW" sz="1600" dirty="0">
                          <a:latin typeface="Arial" panose="020B0604020202020204" pitchFamily="34" charset="0"/>
                          <a:cs typeface="Arial" panose="020B0604020202020204" pitchFamily="34" charset="0"/>
                          <a:sym typeface="Comic Sans MS"/>
                        </a:rPr>
                      </a:br>
                      <a:r>
                        <a:rPr lang="en-US" altLang="zh-TW" sz="1600" dirty="0">
                          <a:latin typeface="Arial" panose="020B0604020202020204" pitchFamily="34" charset="0"/>
                          <a:cs typeface="Arial" panose="020B0604020202020204" pitchFamily="34" charset="0"/>
                          <a:sym typeface="Comic Sans MS"/>
                        </a:rPr>
                        <a:t>by using a zip code.</a:t>
                      </a:r>
                      <a:endParaRPr lang="en" altLang="zh-TW" sz="1600" b="1" dirty="0">
                        <a:solidFill>
                          <a:schemeClr val="accent3">
                            <a:lumMod val="50000"/>
                          </a:schemeClr>
                        </a:solidFill>
                        <a:latin typeface="Arial" panose="020B0604020202020204" pitchFamily="34" charset="0"/>
                        <a:ea typeface="Comic Sans MS"/>
                        <a:cs typeface="Arial" panose="020B0604020202020204" pitchFamily="34" charset="0"/>
                        <a:sym typeface="Comic Sans M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Arial" panose="020B0604020202020204" pitchFamily="34" charset="0"/>
                          <a:cs typeface="Arial" panose="020B0604020202020204" pitchFamily="34" charset="0"/>
                          <a:sym typeface="Comic Sans MS"/>
                        </a:rPr>
                        <a:t>Find information </a:t>
                      </a:r>
                      <a:br>
                        <a:rPr lang="en-US" altLang="zh-TW" sz="1600" dirty="0">
                          <a:latin typeface="Arial" panose="020B0604020202020204" pitchFamily="34" charset="0"/>
                          <a:cs typeface="Arial" panose="020B0604020202020204" pitchFamily="34" charset="0"/>
                          <a:sym typeface="Comic Sans MS"/>
                        </a:rPr>
                      </a:br>
                      <a:r>
                        <a:rPr lang="en-US" altLang="zh-TW" sz="1600" dirty="0">
                          <a:latin typeface="Arial" panose="020B0604020202020204" pitchFamily="34" charset="0"/>
                          <a:cs typeface="Arial" panose="020B0604020202020204" pitchFamily="34" charset="0"/>
                          <a:sym typeface="Comic Sans MS"/>
                        </a:rPr>
                        <a:t>of “Titanic”.</a:t>
                      </a:r>
                      <a:endParaRPr lang="en" altLang="zh-TW" sz="1600" b="1" dirty="0">
                        <a:solidFill>
                          <a:srgbClr val="002060"/>
                        </a:solidFill>
                        <a:latin typeface="Arial" panose="020B0604020202020204" pitchFamily="34" charset="0"/>
                        <a:ea typeface="Comic Sans MS"/>
                        <a:cs typeface="Arial" panose="020B0604020202020204" pitchFamily="34" charset="0"/>
                        <a:sym typeface="Comic Sans MS"/>
                      </a:endParaRPr>
                    </a:p>
                  </a:txBody>
                  <a:tcPr anchor="ctr"/>
                </a:tc>
                <a:extLst>
                  <a:ext uri="{0D108BD9-81ED-4DB2-BD59-A6C34878D82A}">
                    <a16:rowId xmlns:a16="http://schemas.microsoft.com/office/drawing/2014/main" val="10001"/>
                  </a:ext>
                </a:extLst>
              </a:tr>
              <a:tr h="907578">
                <a:tc>
                  <a:txBody>
                    <a:bodyPr/>
                    <a:lstStyle/>
                    <a:p>
                      <a:pPr algn="ctr"/>
                      <a:r>
                        <a:rPr lang="en-US" altLang="zh-TW" sz="2000" b="1" dirty="0">
                          <a:latin typeface="Arial" panose="020B0604020202020204" pitchFamily="34" charset="0"/>
                          <a:cs typeface="Arial" panose="020B0604020202020204" pitchFamily="34" charset="0"/>
                        </a:rPr>
                        <a:t>API</a:t>
                      </a:r>
                      <a:br>
                        <a:rPr lang="en-US" altLang="zh-TW" sz="2000" b="1" dirty="0">
                          <a:latin typeface="Arial" panose="020B0604020202020204" pitchFamily="34" charset="0"/>
                          <a:cs typeface="Arial" panose="020B0604020202020204" pitchFamily="34" charset="0"/>
                        </a:rPr>
                      </a:br>
                      <a:r>
                        <a:rPr lang="en-US" altLang="zh-TW" sz="2000" b="1" dirty="0">
                          <a:latin typeface="Arial" panose="020B0604020202020204" pitchFamily="34" charset="0"/>
                          <a:cs typeface="Arial" panose="020B0604020202020204" pitchFamily="34" charset="0"/>
                        </a:rPr>
                        <a:t>Result</a:t>
                      </a:r>
                      <a:endParaRPr lang="zh-TW" altLang="en-US" sz="2000" b="1" dirty="0">
                        <a:latin typeface="Arial" panose="020B0604020202020204" pitchFamily="34" charset="0"/>
                        <a:cs typeface="Arial" panose="020B0604020202020204" pitchFamily="34" charset="0"/>
                      </a:endParaRPr>
                    </a:p>
                  </a:txBody>
                  <a:tcPr anchor="ctr"/>
                </a:tc>
                <a:tc>
                  <a:txBody>
                    <a:bodyPr/>
                    <a:lstStyle/>
                    <a:p>
                      <a:pPr algn="ctr"/>
                      <a:r>
                        <a:rPr lang="en-US" altLang="zh-TW" sz="2000" b="1" dirty="0">
                          <a:solidFill>
                            <a:schemeClr val="tx1"/>
                          </a:solidFill>
                          <a:latin typeface="Arial" panose="020B0604020202020204" pitchFamily="34" charset="0"/>
                          <a:cs typeface="Arial" panose="020B0604020202020204" pitchFamily="34" charset="0"/>
                        </a:rPr>
                        <a:t>9 </a:t>
                      </a:r>
                      <a:r>
                        <a:rPr lang="en-US" altLang="zh-TW" sz="2000" b="1" dirty="0">
                          <a:solidFill>
                            <a:schemeClr val="bg1">
                              <a:lumMod val="50000"/>
                            </a:schemeClr>
                          </a:solidFill>
                          <a:latin typeface="Arial" panose="020B0604020202020204" pitchFamily="34" charset="0"/>
                          <a:cs typeface="Arial" panose="020B0604020202020204" pitchFamily="34" charset="0"/>
                        </a:rPr>
                        <a:t>out of 10</a:t>
                      </a:r>
                      <a:endParaRPr lang="zh-TW" altLang="en-US" sz="2000" b="1" dirty="0">
                        <a:solidFill>
                          <a:schemeClr val="bg1">
                            <a:lumMod val="50000"/>
                          </a:schemeClr>
                        </a:solidFill>
                        <a:latin typeface="Arial" panose="020B0604020202020204" pitchFamily="34" charset="0"/>
                        <a:cs typeface="Arial" panose="020B0604020202020204" pitchFamily="34" charset="0"/>
                      </a:endParaRPr>
                    </a:p>
                  </a:txBody>
                  <a:tcPr anchor="ctr"/>
                </a:tc>
                <a:tc>
                  <a:txBody>
                    <a:bodyPr/>
                    <a:lstStyle/>
                    <a:p>
                      <a:pPr algn="ctr"/>
                      <a:r>
                        <a:rPr lang="en-US" altLang="zh-TW" sz="2000" b="1" dirty="0">
                          <a:solidFill>
                            <a:schemeClr val="tx1"/>
                          </a:solidFill>
                          <a:latin typeface="Arial" panose="020B0604020202020204" pitchFamily="34" charset="0"/>
                          <a:cs typeface="Arial" panose="020B0604020202020204" pitchFamily="34" charset="0"/>
                        </a:rPr>
                        <a:t>9</a:t>
                      </a:r>
                      <a:r>
                        <a:rPr lang="en-US" altLang="zh-TW" sz="2000" b="1" baseline="0" dirty="0">
                          <a:solidFill>
                            <a:schemeClr val="tx1"/>
                          </a:solidFill>
                          <a:latin typeface="Arial" panose="020B0604020202020204" pitchFamily="34" charset="0"/>
                          <a:cs typeface="Arial" panose="020B0604020202020204" pitchFamily="34" charset="0"/>
                        </a:rPr>
                        <a:t> </a:t>
                      </a:r>
                      <a:r>
                        <a:rPr lang="en-US" altLang="zh-TW" sz="2000" b="1" baseline="0" dirty="0">
                          <a:solidFill>
                            <a:schemeClr val="bg1">
                              <a:lumMod val="50000"/>
                            </a:schemeClr>
                          </a:solidFill>
                          <a:latin typeface="Arial" panose="020B0604020202020204" pitchFamily="34" charset="0"/>
                          <a:cs typeface="Arial" panose="020B0604020202020204" pitchFamily="34" charset="0"/>
                        </a:rPr>
                        <a:t>out of 10</a:t>
                      </a:r>
                      <a:endParaRPr lang="zh-TW" altLang="en-US" sz="2000" b="1" dirty="0">
                        <a:solidFill>
                          <a:schemeClr val="bg1">
                            <a:lumMod val="50000"/>
                          </a:schemeClr>
                        </a:solidFill>
                        <a:latin typeface="Arial" panose="020B0604020202020204" pitchFamily="34" charset="0"/>
                        <a:cs typeface="Arial" panose="020B0604020202020204" pitchFamily="34" charset="0"/>
                      </a:endParaRPr>
                    </a:p>
                  </a:txBody>
                  <a:tcPr anchor="ctr"/>
                </a:tc>
                <a:tc>
                  <a:txBody>
                    <a:bodyPr/>
                    <a:lstStyle/>
                    <a:p>
                      <a:pPr algn="ctr"/>
                      <a:r>
                        <a:rPr lang="en-US" altLang="zh-TW" sz="2000" b="1" dirty="0">
                          <a:solidFill>
                            <a:schemeClr val="tx1"/>
                          </a:solidFill>
                          <a:latin typeface="Arial" panose="020B0604020202020204" pitchFamily="34" charset="0"/>
                          <a:cs typeface="Arial" panose="020B0604020202020204" pitchFamily="34" charset="0"/>
                        </a:rPr>
                        <a:t>6 </a:t>
                      </a:r>
                      <a:r>
                        <a:rPr lang="en-US" altLang="zh-TW" sz="2000" b="1" dirty="0">
                          <a:solidFill>
                            <a:schemeClr val="bg1">
                              <a:lumMod val="50000"/>
                            </a:schemeClr>
                          </a:solidFill>
                          <a:latin typeface="Arial" panose="020B0604020202020204" pitchFamily="34" charset="0"/>
                          <a:cs typeface="Arial" panose="020B0604020202020204" pitchFamily="34" charset="0"/>
                        </a:rPr>
                        <a:t>out of 10</a:t>
                      </a:r>
                      <a:endParaRPr lang="zh-TW" altLang="en-US" sz="2000" b="1" dirty="0">
                        <a:solidFill>
                          <a:schemeClr val="bg1">
                            <a:lumMod val="50000"/>
                          </a:schemeClr>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854765">
                <a:tc>
                  <a:txBody>
                    <a:bodyPr/>
                    <a:lstStyle/>
                    <a:p>
                      <a:pPr algn="ctr"/>
                      <a:r>
                        <a:rPr lang="en-US" altLang="zh-TW" sz="2000" b="1" dirty="0">
                          <a:latin typeface="Arial" panose="020B0604020202020204" pitchFamily="34" charset="0"/>
                          <a:cs typeface="Arial" panose="020B0604020202020204" pitchFamily="34" charset="0"/>
                        </a:rPr>
                        <a:t>Final </a:t>
                      </a:r>
                      <a:br>
                        <a:rPr lang="en-US" altLang="zh-TW" sz="2000" b="1" dirty="0">
                          <a:latin typeface="Arial" panose="020B0604020202020204" pitchFamily="34" charset="0"/>
                          <a:cs typeface="Arial" panose="020B0604020202020204" pitchFamily="34" charset="0"/>
                        </a:rPr>
                      </a:br>
                      <a:r>
                        <a:rPr lang="en-US" altLang="zh-TW" sz="2000" b="1" dirty="0">
                          <a:latin typeface="Arial" panose="020B0604020202020204" pitchFamily="34" charset="0"/>
                          <a:cs typeface="Arial" panose="020B0604020202020204" pitchFamily="34" charset="0"/>
                        </a:rPr>
                        <a:t>Response</a:t>
                      </a:r>
                      <a:endParaRPr lang="zh-TW" altLang="en-US" sz="2000" b="1" dirty="0">
                        <a:latin typeface="Arial" panose="020B0604020202020204" pitchFamily="34" charset="0"/>
                        <a:cs typeface="Arial" panose="020B0604020202020204" pitchFamily="34" charset="0"/>
                      </a:endParaRPr>
                    </a:p>
                  </a:txBody>
                  <a:tcPr anchor="ctr"/>
                </a:tc>
                <a:tc>
                  <a:txBody>
                    <a:bodyPr/>
                    <a:lstStyle/>
                    <a:p>
                      <a:pPr algn="ctr"/>
                      <a:r>
                        <a:rPr lang="en-US" altLang="zh-TW" sz="2000" b="1" dirty="0">
                          <a:solidFill>
                            <a:schemeClr val="tx1"/>
                          </a:solidFill>
                          <a:latin typeface="Arial" panose="020B0604020202020204" pitchFamily="34" charset="0"/>
                          <a:cs typeface="Arial" panose="020B0604020202020204" pitchFamily="34" charset="0"/>
                        </a:rPr>
                        <a:t>10</a:t>
                      </a:r>
                      <a:r>
                        <a:rPr lang="en-US" altLang="zh-TW" sz="2000" b="1" baseline="0" dirty="0">
                          <a:solidFill>
                            <a:schemeClr val="tx1"/>
                          </a:solidFill>
                          <a:latin typeface="Arial" panose="020B0604020202020204" pitchFamily="34" charset="0"/>
                          <a:cs typeface="Arial" panose="020B0604020202020204" pitchFamily="34" charset="0"/>
                        </a:rPr>
                        <a:t> </a:t>
                      </a:r>
                      <a:r>
                        <a:rPr lang="en-US" altLang="zh-TW" sz="2000" b="1" dirty="0">
                          <a:solidFill>
                            <a:schemeClr val="bg1">
                              <a:lumMod val="50000"/>
                            </a:schemeClr>
                          </a:solidFill>
                          <a:latin typeface="Arial" panose="020B0604020202020204" pitchFamily="34" charset="0"/>
                          <a:cs typeface="Arial" panose="020B0604020202020204" pitchFamily="34" charset="0"/>
                        </a:rPr>
                        <a:t>out of</a:t>
                      </a:r>
                      <a:r>
                        <a:rPr lang="en-US" altLang="zh-TW" sz="2000" b="1" baseline="0" dirty="0">
                          <a:solidFill>
                            <a:schemeClr val="bg1">
                              <a:lumMod val="50000"/>
                            </a:schemeClr>
                          </a:solidFill>
                          <a:latin typeface="Arial" panose="020B0604020202020204" pitchFamily="34" charset="0"/>
                          <a:cs typeface="Arial" panose="020B0604020202020204" pitchFamily="34" charset="0"/>
                        </a:rPr>
                        <a:t> 10</a:t>
                      </a:r>
                      <a:endParaRPr lang="zh-TW" altLang="en-US" sz="2000" b="1" dirty="0">
                        <a:solidFill>
                          <a:schemeClr val="bg1">
                            <a:lumMod val="50000"/>
                          </a:schemeClr>
                        </a:solidFill>
                        <a:latin typeface="Arial" panose="020B0604020202020204" pitchFamily="34" charset="0"/>
                        <a:cs typeface="Arial" panose="020B0604020202020204" pitchFamily="34" charset="0"/>
                      </a:endParaRPr>
                    </a:p>
                  </a:txBody>
                  <a:tcPr anchor="ctr"/>
                </a:tc>
                <a:tc>
                  <a:txBody>
                    <a:bodyPr/>
                    <a:lstStyle/>
                    <a:p>
                      <a:pPr algn="ctr"/>
                      <a:r>
                        <a:rPr lang="en-US" altLang="zh-TW" sz="2000" b="1" dirty="0">
                          <a:solidFill>
                            <a:schemeClr val="tx1"/>
                          </a:solidFill>
                          <a:latin typeface="Arial" panose="020B0604020202020204" pitchFamily="34" charset="0"/>
                          <a:cs typeface="Arial" panose="020B0604020202020204" pitchFamily="34" charset="0"/>
                        </a:rPr>
                        <a:t>9</a:t>
                      </a:r>
                      <a:r>
                        <a:rPr lang="en-US" altLang="zh-TW" sz="2000" b="1" baseline="0" dirty="0">
                          <a:solidFill>
                            <a:schemeClr val="tx1"/>
                          </a:solidFill>
                          <a:latin typeface="Arial" panose="020B0604020202020204" pitchFamily="34" charset="0"/>
                          <a:cs typeface="Arial" panose="020B0604020202020204" pitchFamily="34" charset="0"/>
                        </a:rPr>
                        <a:t> </a:t>
                      </a:r>
                      <a:r>
                        <a:rPr lang="en-US" altLang="zh-TW" sz="2000" b="1" baseline="0" dirty="0">
                          <a:solidFill>
                            <a:schemeClr val="bg1">
                              <a:lumMod val="50000"/>
                            </a:schemeClr>
                          </a:solidFill>
                          <a:latin typeface="Arial" panose="020B0604020202020204" pitchFamily="34" charset="0"/>
                          <a:cs typeface="Arial" panose="020B0604020202020204" pitchFamily="34" charset="0"/>
                        </a:rPr>
                        <a:t>out of 10</a:t>
                      </a:r>
                      <a:endParaRPr lang="zh-TW" altLang="en-US" sz="2000" b="1" dirty="0">
                        <a:solidFill>
                          <a:schemeClr val="bg1">
                            <a:lumMod val="50000"/>
                          </a:schemeClr>
                        </a:solidFill>
                        <a:latin typeface="Arial" panose="020B0604020202020204" pitchFamily="34" charset="0"/>
                        <a:cs typeface="Arial" panose="020B0604020202020204" pitchFamily="34" charset="0"/>
                      </a:endParaRPr>
                    </a:p>
                  </a:txBody>
                  <a:tcPr anchor="ctr"/>
                </a:tc>
                <a:tc>
                  <a:txBody>
                    <a:bodyPr/>
                    <a:lstStyle/>
                    <a:p>
                      <a:pPr algn="ctr"/>
                      <a:r>
                        <a:rPr lang="en-US" altLang="zh-TW" sz="2000" b="1" dirty="0">
                          <a:solidFill>
                            <a:schemeClr val="tx1"/>
                          </a:solidFill>
                          <a:latin typeface="Arial" panose="020B0604020202020204" pitchFamily="34" charset="0"/>
                          <a:cs typeface="Arial" panose="020B0604020202020204" pitchFamily="34" charset="0"/>
                        </a:rPr>
                        <a:t>10 </a:t>
                      </a:r>
                      <a:r>
                        <a:rPr lang="en-US" altLang="zh-TW" sz="2000" b="1" baseline="0" dirty="0">
                          <a:solidFill>
                            <a:schemeClr val="bg1">
                              <a:lumMod val="50000"/>
                            </a:schemeClr>
                          </a:solidFill>
                          <a:latin typeface="Arial" panose="020B0604020202020204" pitchFamily="34" charset="0"/>
                          <a:cs typeface="Arial" panose="020B0604020202020204" pitchFamily="34" charset="0"/>
                        </a:rPr>
                        <a:t>out of</a:t>
                      </a:r>
                      <a:r>
                        <a:rPr lang="en-US" altLang="zh-TW" sz="2000" b="1" dirty="0">
                          <a:solidFill>
                            <a:schemeClr val="bg1">
                              <a:lumMod val="50000"/>
                            </a:schemeClr>
                          </a:solidFill>
                          <a:latin typeface="Arial" panose="020B0604020202020204" pitchFamily="34" charset="0"/>
                          <a:cs typeface="Arial" panose="020B0604020202020204" pitchFamily="34" charset="0"/>
                        </a:rPr>
                        <a:t> 10</a:t>
                      </a:r>
                      <a:endParaRPr lang="zh-TW" altLang="en-US" sz="2000" b="1" dirty="0">
                        <a:solidFill>
                          <a:schemeClr val="bg1">
                            <a:lumMod val="50000"/>
                          </a:schemeClr>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a:xfrm>
            <a:off x="457200" y="457200"/>
            <a:ext cx="8229600" cy="1143000"/>
          </a:xfrm>
        </p:spPr>
        <p:txBody>
          <a:bodyPr>
            <a:normAutofit/>
          </a:bodyPr>
          <a:lstStyle/>
          <a:p>
            <a:r>
              <a:rPr lang="en-US" altLang="zh-TW" sz="2800" b="1" dirty="0"/>
              <a:t>Evaluation: Task Completion R</a:t>
            </a:r>
            <a:r>
              <a:rPr lang="en-US" altLang="zh-TW" sz="2800" dirty="0"/>
              <a:t>ate</a:t>
            </a:r>
            <a:endParaRPr lang="zh-TW" altLang="en-US" sz="2800" b="1" dirty="0"/>
          </a:p>
        </p:txBody>
      </p:sp>
      <p:pic>
        <p:nvPicPr>
          <p:cNvPr id="5" name="Picture 4" descr="C:\Users\windx0303\Dropbox\2015_HCOMP\slides\yelp-ios-app-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1890530"/>
            <a:ext cx="1161738" cy="11071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windx0303\Dropbox\2015_HCOMP\slides\unna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1937353"/>
            <a:ext cx="1033297" cy="10332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207880" y="1949764"/>
            <a:ext cx="1036528" cy="1092894"/>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Shape 72">
            <a:extLst>
              <a:ext uri="{FF2B5EF4-FFF2-40B4-BE49-F238E27FC236}">
                <a16:creationId xmlns:a16="http://schemas.microsoft.com/office/drawing/2014/main" id="{4CB0C641-4F5B-4297-9E87-80278D4B3C28}"/>
              </a:ext>
            </a:extLst>
          </p:cNvPr>
          <p:cNvSpPr/>
          <p:nvPr/>
        </p:nvSpPr>
        <p:spPr>
          <a:xfrm>
            <a:off x="2779653" y="4464765"/>
            <a:ext cx="416341" cy="435226"/>
          </a:xfrm>
          <a:prstGeom prst="ellipse">
            <a:avLst/>
          </a:prstGeom>
          <a:noFill/>
          <a:ln w="38100" cap="flat">
            <a:solidFill>
              <a:srgbClr val="FF0000"/>
            </a:solidFill>
            <a:prstDash val="sys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72">
            <a:extLst>
              <a:ext uri="{FF2B5EF4-FFF2-40B4-BE49-F238E27FC236}">
                <a16:creationId xmlns:a16="http://schemas.microsoft.com/office/drawing/2014/main" id="{A8F34900-CCE1-4E9B-B28E-A5D54B4CCA82}"/>
              </a:ext>
            </a:extLst>
          </p:cNvPr>
          <p:cNvSpPr/>
          <p:nvPr/>
        </p:nvSpPr>
        <p:spPr>
          <a:xfrm>
            <a:off x="2799530" y="5367262"/>
            <a:ext cx="416341" cy="435226"/>
          </a:xfrm>
          <a:prstGeom prst="ellipse">
            <a:avLst/>
          </a:prstGeom>
          <a:noFill/>
          <a:ln w="38100" cap="flat">
            <a:solidFill>
              <a:srgbClr val="FF0000"/>
            </a:solidFill>
            <a:prstDash val="sys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Arc 2">
            <a:extLst>
              <a:ext uri="{FF2B5EF4-FFF2-40B4-BE49-F238E27FC236}">
                <a16:creationId xmlns:a16="http://schemas.microsoft.com/office/drawing/2014/main" id="{6F08060B-6B14-40EB-AFCB-181973EFCA69}"/>
              </a:ext>
            </a:extLst>
          </p:cNvPr>
          <p:cNvSpPr/>
          <p:nvPr/>
        </p:nvSpPr>
        <p:spPr>
          <a:xfrm>
            <a:off x="2464903" y="4611757"/>
            <a:ext cx="884583" cy="1011558"/>
          </a:xfrm>
          <a:prstGeom prst="arc">
            <a:avLst>
              <a:gd name="adj1" fmla="val 6676643"/>
              <a:gd name="adj2" fmla="val 14865059"/>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Shape 72">
            <a:extLst>
              <a:ext uri="{FF2B5EF4-FFF2-40B4-BE49-F238E27FC236}">
                <a16:creationId xmlns:a16="http://schemas.microsoft.com/office/drawing/2014/main" id="{4287FAD0-E9F2-4337-AD0B-4C3EC315ECA8}"/>
              </a:ext>
            </a:extLst>
          </p:cNvPr>
          <p:cNvSpPr/>
          <p:nvPr/>
        </p:nvSpPr>
        <p:spPr>
          <a:xfrm>
            <a:off x="7036906" y="4448202"/>
            <a:ext cx="416341" cy="435226"/>
          </a:xfrm>
          <a:prstGeom prst="ellipse">
            <a:avLst/>
          </a:prstGeom>
          <a:noFill/>
          <a:ln w="38100" cap="flat">
            <a:solidFill>
              <a:srgbClr val="FF0000"/>
            </a:solidFill>
            <a:prstDash val="sys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72">
            <a:extLst>
              <a:ext uri="{FF2B5EF4-FFF2-40B4-BE49-F238E27FC236}">
                <a16:creationId xmlns:a16="http://schemas.microsoft.com/office/drawing/2014/main" id="{268FB434-4786-4D6D-84D8-ADE313C9757D}"/>
              </a:ext>
            </a:extLst>
          </p:cNvPr>
          <p:cNvSpPr/>
          <p:nvPr/>
        </p:nvSpPr>
        <p:spPr>
          <a:xfrm>
            <a:off x="7056783" y="5350699"/>
            <a:ext cx="416341" cy="435226"/>
          </a:xfrm>
          <a:prstGeom prst="ellipse">
            <a:avLst/>
          </a:prstGeom>
          <a:noFill/>
          <a:ln w="38100" cap="flat">
            <a:solidFill>
              <a:srgbClr val="FF0000"/>
            </a:solidFill>
            <a:prstDash val="sys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 name="Arc 12">
            <a:extLst>
              <a:ext uri="{FF2B5EF4-FFF2-40B4-BE49-F238E27FC236}">
                <a16:creationId xmlns:a16="http://schemas.microsoft.com/office/drawing/2014/main" id="{B183A637-9D2C-4B0C-968D-C4BB3E0B513B}"/>
              </a:ext>
            </a:extLst>
          </p:cNvPr>
          <p:cNvSpPr/>
          <p:nvPr/>
        </p:nvSpPr>
        <p:spPr>
          <a:xfrm>
            <a:off x="6722156" y="4595194"/>
            <a:ext cx="884583" cy="1011558"/>
          </a:xfrm>
          <a:prstGeom prst="arc">
            <a:avLst>
              <a:gd name="adj1" fmla="val 6676643"/>
              <a:gd name="adj2" fmla="val 14865059"/>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4D9AB6C8-29F0-4DA2-ADFD-2DDB67631E01}"/>
              </a:ext>
            </a:extLst>
          </p:cNvPr>
          <p:cNvSpPr txBox="1"/>
          <p:nvPr/>
        </p:nvSpPr>
        <p:spPr>
          <a:xfrm>
            <a:off x="2475388" y="4932815"/>
            <a:ext cx="2186609" cy="307777"/>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Crowd Recover Errors</a:t>
            </a:r>
          </a:p>
        </p:txBody>
      </p:sp>
      <p:sp>
        <p:nvSpPr>
          <p:cNvPr id="15" name="TextBox 14">
            <a:extLst>
              <a:ext uri="{FF2B5EF4-FFF2-40B4-BE49-F238E27FC236}">
                <a16:creationId xmlns:a16="http://schemas.microsoft.com/office/drawing/2014/main" id="{BC04AC13-7951-44EC-B9D1-5D2A1C440CDF}"/>
              </a:ext>
            </a:extLst>
          </p:cNvPr>
          <p:cNvSpPr txBox="1"/>
          <p:nvPr/>
        </p:nvSpPr>
        <p:spPr>
          <a:xfrm>
            <a:off x="6748655" y="4932816"/>
            <a:ext cx="2186609" cy="307777"/>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Crowd Recover Errors</a:t>
            </a:r>
          </a:p>
        </p:txBody>
      </p:sp>
      <p:sp>
        <p:nvSpPr>
          <p:cNvPr id="16" name="Flowchart: Connector 15">
            <a:extLst>
              <a:ext uri="{FF2B5EF4-FFF2-40B4-BE49-F238E27FC236}">
                <a16:creationId xmlns:a16="http://schemas.microsoft.com/office/drawing/2014/main" id="{0F42D36B-A1DD-4AB9-9C3F-E3A0BE96C4E5}"/>
              </a:ext>
            </a:extLst>
          </p:cNvPr>
          <p:cNvSpPr/>
          <p:nvPr/>
        </p:nvSpPr>
        <p:spPr>
          <a:xfrm>
            <a:off x="532842" y="4457829"/>
            <a:ext cx="429608" cy="425301"/>
          </a:xfrm>
          <a:prstGeom prst="flowChartConnector">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75000"/>
                  </a:schemeClr>
                </a:solidFill>
                <a:latin typeface="Arial Black" panose="020B0A04020102020204" pitchFamily="34" charset="0"/>
              </a:rPr>
              <a:t>2</a:t>
            </a:r>
            <a:endParaRPr lang="zh-TW" altLang="en-US" dirty="0">
              <a:solidFill>
                <a:schemeClr val="accent6">
                  <a:lumMod val="75000"/>
                </a:schemeClr>
              </a:solidFill>
              <a:latin typeface="Arial Black" panose="020B0A04020102020204" pitchFamily="34" charset="0"/>
            </a:endParaRPr>
          </a:p>
        </p:txBody>
      </p:sp>
      <p:sp>
        <p:nvSpPr>
          <p:cNvPr id="17" name="Flowchart: Connector 16">
            <a:extLst>
              <a:ext uri="{FF2B5EF4-FFF2-40B4-BE49-F238E27FC236}">
                <a16:creationId xmlns:a16="http://schemas.microsoft.com/office/drawing/2014/main" id="{9A8E744D-428D-47DE-A919-861CDFCFC06F}"/>
              </a:ext>
            </a:extLst>
          </p:cNvPr>
          <p:cNvSpPr/>
          <p:nvPr/>
        </p:nvSpPr>
        <p:spPr>
          <a:xfrm>
            <a:off x="358485" y="5350699"/>
            <a:ext cx="429608" cy="425301"/>
          </a:xfrm>
          <a:prstGeom prst="flowChartConnector">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6">
                    <a:lumMod val="75000"/>
                  </a:schemeClr>
                </a:solidFill>
                <a:latin typeface="Arial Black" panose="020B0A04020102020204" pitchFamily="34" charset="0"/>
              </a:rPr>
              <a:t>3</a:t>
            </a:r>
            <a:endParaRPr lang="zh-TW" altLang="en-US" dirty="0">
              <a:solidFill>
                <a:schemeClr val="accent6">
                  <a:lumMod val="75000"/>
                </a:schemeClr>
              </a:solidFill>
              <a:latin typeface="Arial Black" panose="020B0A04020102020204" pitchFamily="34" charset="0"/>
            </a:endParaRPr>
          </a:p>
        </p:txBody>
      </p:sp>
    </p:spTree>
    <p:extLst>
      <p:ext uri="{BB962C8B-B14F-4D97-AF65-F5344CB8AC3E}">
        <p14:creationId xmlns:p14="http://schemas.microsoft.com/office/powerpoint/2010/main" val="2449534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rrow: Up 32">
            <a:extLst>
              <a:ext uri="{FF2B5EF4-FFF2-40B4-BE49-F238E27FC236}">
                <a16:creationId xmlns:a16="http://schemas.microsoft.com/office/drawing/2014/main" id="{EE9A5131-93AD-4B51-8A67-275CA871FF0A}"/>
              </a:ext>
            </a:extLst>
          </p:cNvPr>
          <p:cNvSpPr/>
          <p:nvPr/>
        </p:nvSpPr>
        <p:spPr>
          <a:xfrm>
            <a:off x="7275708" y="2569779"/>
            <a:ext cx="825654" cy="1803218"/>
          </a:xfrm>
          <a:prstGeom prst="up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C8E8E"/>
              </a:solidFill>
            </a:endParaRPr>
          </a:p>
        </p:txBody>
      </p:sp>
      <p:sp>
        <p:nvSpPr>
          <p:cNvPr id="27" name="Arrow: Up 26">
            <a:extLst>
              <a:ext uri="{FF2B5EF4-FFF2-40B4-BE49-F238E27FC236}">
                <a16:creationId xmlns:a16="http://schemas.microsoft.com/office/drawing/2014/main" id="{03231191-B3AB-4BEE-9F1D-342FEE64D595}"/>
              </a:ext>
            </a:extLst>
          </p:cNvPr>
          <p:cNvSpPr/>
          <p:nvPr/>
        </p:nvSpPr>
        <p:spPr>
          <a:xfrm>
            <a:off x="7263008" y="3528390"/>
            <a:ext cx="825654" cy="109701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Right 20">
            <a:extLst>
              <a:ext uri="{FF2B5EF4-FFF2-40B4-BE49-F238E27FC236}">
                <a16:creationId xmlns:a16="http://schemas.microsoft.com/office/drawing/2014/main" id="{693D1006-2AF7-439D-BFDD-491D05B9A3D4}"/>
              </a:ext>
            </a:extLst>
          </p:cNvPr>
          <p:cNvSpPr/>
          <p:nvPr/>
        </p:nvSpPr>
        <p:spPr>
          <a:xfrm>
            <a:off x="2380733" y="728793"/>
            <a:ext cx="3900072" cy="1544218"/>
          </a:xfrm>
          <a:prstGeom prst="rightArrow">
            <a:avLst/>
          </a:prstGeom>
          <a:solidFill>
            <a:schemeClr val="bg1">
              <a:lumMod val="8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2509959-45A1-43B4-877B-CE67990B4F22}"/>
              </a:ext>
            </a:extLst>
          </p:cNvPr>
          <p:cNvGrpSpPr/>
          <p:nvPr/>
        </p:nvGrpSpPr>
        <p:grpSpPr>
          <a:xfrm>
            <a:off x="220625" y="656843"/>
            <a:ext cx="8745575" cy="5815865"/>
            <a:chOff x="971826" y="997746"/>
            <a:chExt cx="8745575" cy="5815865"/>
          </a:xfrm>
        </p:grpSpPr>
        <p:cxnSp>
          <p:nvCxnSpPr>
            <p:cNvPr id="6" name="Straight Arrow Connector 5">
              <a:extLst>
                <a:ext uri="{FF2B5EF4-FFF2-40B4-BE49-F238E27FC236}">
                  <a16:creationId xmlns:a16="http://schemas.microsoft.com/office/drawing/2014/main" id="{DAECCCD5-D2BE-4462-AD40-0EC404A1080B}"/>
                </a:ext>
              </a:extLst>
            </p:cNvPr>
            <p:cNvCxnSpPr>
              <a:cxnSpLocks/>
            </p:cNvCxnSpPr>
            <p:nvPr/>
          </p:nvCxnSpPr>
          <p:spPr>
            <a:xfrm>
              <a:off x="971826" y="6388340"/>
              <a:ext cx="874557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821B59-630C-42B7-8405-7B09553C0FB0}"/>
                </a:ext>
              </a:extLst>
            </p:cNvPr>
            <p:cNvCxnSpPr>
              <a:cxnSpLocks/>
            </p:cNvCxnSpPr>
            <p:nvPr/>
          </p:nvCxnSpPr>
          <p:spPr>
            <a:xfrm flipV="1">
              <a:off x="1436756" y="997746"/>
              <a:ext cx="0" cy="58158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66E84DF-6DFE-4AF8-BC8A-CD5217AB8384}"/>
              </a:ext>
            </a:extLst>
          </p:cNvPr>
          <p:cNvSpPr txBox="1"/>
          <p:nvPr/>
        </p:nvSpPr>
        <p:spPr>
          <a:xfrm>
            <a:off x="5392666" y="6161416"/>
            <a:ext cx="3238498" cy="430887"/>
          </a:xfrm>
          <a:prstGeom prst="rect">
            <a:avLst/>
          </a:prstGeom>
          <a:noFill/>
        </p:spPr>
        <p:txBody>
          <a:bodyPr wrap="square" rtlCol="0">
            <a:spAutoFit/>
          </a:bodyPr>
          <a:lstStyle/>
          <a:p>
            <a:pPr algn="r"/>
            <a:r>
              <a:rPr lang="en-US" sz="2200" b="1" dirty="0">
                <a:solidFill>
                  <a:srgbClr val="0070C0"/>
                </a:solidFill>
                <a:latin typeface="Arial" panose="020B0604020202020204" pitchFamily="34" charset="0"/>
                <a:cs typeface="Arial" panose="020B0604020202020204" pitchFamily="34" charset="0"/>
              </a:rPr>
              <a:t>Open Conversation</a:t>
            </a:r>
          </a:p>
        </p:txBody>
      </p:sp>
      <p:pic>
        <p:nvPicPr>
          <p:cNvPr id="13" name="Picture 2" descr="C:\Users\windx0303\Dropbox\2017_Thesis_Proposal\slides\talking-to-siri.jpg">
            <a:extLst>
              <a:ext uri="{FF2B5EF4-FFF2-40B4-BE49-F238E27FC236}">
                <a16:creationId xmlns:a16="http://schemas.microsoft.com/office/drawing/2014/main" id="{8E4589D0-D6C7-44BC-B54D-272002D0408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28741" y="1006508"/>
            <a:ext cx="518564" cy="6917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generated with very high confidence">
            <a:extLst>
              <a:ext uri="{FF2B5EF4-FFF2-40B4-BE49-F238E27FC236}">
                <a16:creationId xmlns:a16="http://schemas.microsoft.com/office/drawing/2014/main" id="{071E6567-41E7-4A20-89C8-03DDE235D7C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773" t="20102" r="25449" b="56519"/>
          <a:stretch/>
        </p:blipFill>
        <p:spPr>
          <a:xfrm>
            <a:off x="1299818" y="1700945"/>
            <a:ext cx="731887" cy="526642"/>
          </a:xfrm>
          <a:prstGeom prst="rect">
            <a:avLst/>
          </a:prstGeom>
        </p:spPr>
      </p:pic>
      <p:pic>
        <p:nvPicPr>
          <p:cNvPr id="17" name="Graphic 16">
            <a:extLst>
              <a:ext uri="{FF2B5EF4-FFF2-40B4-BE49-F238E27FC236}">
                <a16:creationId xmlns:a16="http://schemas.microsoft.com/office/drawing/2014/main" id="{4DEDF1FC-1418-483F-8061-EB7B580BE7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72557" y="791774"/>
            <a:ext cx="709281" cy="886602"/>
          </a:xfrm>
          <a:prstGeom prst="rect">
            <a:avLst/>
          </a:prstGeom>
        </p:spPr>
      </p:pic>
      <p:grpSp>
        <p:nvGrpSpPr>
          <p:cNvPr id="36" name="Group 35">
            <a:extLst>
              <a:ext uri="{FF2B5EF4-FFF2-40B4-BE49-F238E27FC236}">
                <a16:creationId xmlns:a16="http://schemas.microsoft.com/office/drawing/2014/main" id="{B3B2AF93-09C9-4614-8926-F5A5130DCAF0}"/>
              </a:ext>
            </a:extLst>
          </p:cNvPr>
          <p:cNvGrpSpPr/>
          <p:nvPr/>
        </p:nvGrpSpPr>
        <p:grpSpPr>
          <a:xfrm>
            <a:off x="3234529" y="852068"/>
            <a:ext cx="1880653" cy="713718"/>
            <a:chOff x="3378493" y="484004"/>
            <a:chExt cx="1880653" cy="713718"/>
          </a:xfrm>
        </p:grpSpPr>
        <p:pic>
          <p:nvPicPr>
            <p:cNvPr id="24" name="Picture 23" descr="A close up of a logo&#10;&#10;Description generated with very high confidence">
              <a:extLst>
                <a:ext uri="{FF2B5EF4-FFF2-40B4-BE49-F238E27FC236}">
                  <a16:creationId xmlns:a16="http://schemas.microsoft.com/office/drawing/2014/main" id="{85000A9E-1CF4-49F5-812A-273CF429923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667516" y="515102"/>
              <a:ext cx="591630" cy="591630"/>
            </a:xfrm>
            <a:prstGeom prst="rect">
              <a:avLst/>
            </a:prstGeom>
          </p:spPr>
        </p:pic>
        <p:pic>
          <p:nvPicPr>
            <p:cNvPr id="28" name="Picture 27">
              <a:extLst>
                <a:ext uri="{FF2B5EF4-FFF2-40B4-BE49-F238E27FC236}">
                  <a16:creationId xmlns:a16="http://schemas.microsoft.com/office/drawing/2014/main" id="{B59442FF-1E37-4F57-8958-795EE555B32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378493" y="954189"/>
              <a:ext cx="1176311" cy="243533"/>
            </a:xfrm>
            <a:prstGeom prst="rect">
              <a:avLst/>
            </a:prstGeom>
          </p:spPr>
        </p:pic>
        <p:pic>
          <p:nvPicPr>
            <p:cNvPr id="30" name="Picture 29">
              <a:extLst>
                <a:ext uri="{FF2B5EF4-FFF2-40B4-BE49-F238E27FC236}">
                  <a16:creationId xmlns:a16="http://schemas.microsoft.com/office/drawing/2014/main" id="{39680965-038B-4925-8E0C-90724E5684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0778" y="484004"/>
              <a:ext cx="1104026" cy="307348"/>
            </a:xfrm>
            <a:prstGeom prst="rect">
              <a:avLst/>
            </a:prstGeom>
          </p:spPr>
        </p:pic>
      </p:grpSp>
      <p:sp>
        <p:nvSpPr>
          <p:cNvPr id="37" name="Title 1">
            <a:extLst>
              <a:ext uri="{FF2B5EF4-FFF2-40B4-BE49-F238E27FC236}">
                <a16:creationId xmlns:a16="http://schemas.microsoft.com/office/drawing/2014/main" id="{6A75F51D-CAC9-4977-8C6D-6D9FE19BE0D0}"/>
              </a:ext>
            </a:extLst>
          </p:cNvPr>
          <p:cNvSpPr txBox="1">
            <a:spLocks/>
          </p:cNvSpPr>
          <p:nvPr/>
        </p:nvSpPr>
        <p:spPr>
          <a:xfrm>
            <a:off x="457087" y="2146884"/>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Personal</a:t>
            </a:r>
          </a:p>
          <a:p>
            <a:r>
              <a:rPr lang="en-US" altLang="zh-TW" sz="1400" dirty="0"/>
              <a:t>Assistants</a:t>
            </a:r>
            <a:endParaRPr lang="en-US" sz="1400" dirty="0"/>
          </a:p>
        </p:txBody>
      </p:sp>
      <p:sp>
        <p:nvSpPr>
          <p:cNvPr id="38" name="Title 1">
            <a:extLst>
              <a:ext uri="{FF2B5EF4-FFF2-40B4-BE49-F238E27FC236}">
                <a16:creationId xmlns:a16="http://schemas.microsoft.com/office/drawing/2014/main" id="{98773F41-290E-4267-BAAD-60EB352CD725}"/>
              </a:ext>
            </a:extLst>
          </p:cNvPr>
          <p:cNvSpPr txBox="1">
            <a:spLocks/>
          </p:cNvSpPr>
          <p:nvPr/>
        </p:nvSpPr>
        <p:spPr>
          <a:xfrm>
            <a:off x="3089782" y="1497659"/>
            <a:ext cx="2406107" cy="809265"/>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AI-Powered</a:t>
            </a:r>
            <a:br>
              <a:rPr lang="en-US" altLang="zh-TW" sz="1400" dirty="0"/>
            </a:br>
            <a:r>
              <a:rPr lang="en-US" altLang="zh-TW" sz="1400" dirty="0"/>
              <a:t>Dialog Systems</a:t>
            </a:r>
            <a:endParaRPr lang="en-US" sz="1400" dirty="0"/>
          </a:p>
        </p:txBody>
      </p:sp>
      <p:sp>
        <p:nvSpPr>
          <p:cNvPr id="23" name="TextBox 22">
            <a:extLst>
              <a:ext uri="{FF2B5EF4-FFF2-40B4-BE49-F238E27FC236}">
                <a16:creationId xmlns:a16="http://schemas.microsoft.com/office/drawing/2014/main" id="{898A541A-251A-488F-8B65-28DF52742B54}"/>
              </a:ext>
            </a:extLst>
          </p:cNvPr>
          <p:cNvSpPr txBox="1"/>
          <p:nvPr/>
        </p:nvSpPr>
        <p:spPr>
          <a:xfrm>
            <a:off x="41" y="171779"/>
            <a:ext cx="1689058" cy="430887"/>
          </a:xfrm>
          <a:prstGeom prst="rect">
            <a:avLst/>
          </a:prstGeom>
          <a:noFill/>
        </p:spPr>
        <p:txBody>
          <a:bodyPr wrap="square" rtlCol="0">
            <a:spAutoFit/>
          </a:bodyPr>
          <a:lstStyle/>
          <a:p>
            <a:pPr algn="ctr"/>
            <a:r>
              <a:rPr lang="en-US" sz="2200" b="1" dirty="0">
                <a:solidFill>
                  <a:srgbClr val="0070C0"/>
                </a:solidFill>
                <a:latin typeface="Arial" panose="020B0604020202020204" pitchFamily="34" charset="0"/>
                <a:cs typeface="Arial" panose="020B0604020202020204" pitchFamily="34" charset="0"/>
              </a:rPr>
              <a:t>Automated</a:t>
            </a:r>
          </a:p>
        </p:txBody>
      </p:sp>
      <p:pic>
        <p:nvPicPr>
          <p:cNvPr id="18" name="Picture 2" descr="C:\Users\windx0303\Dropbox\Chorus_Deployment\logo\Chorus ICON.PNG">
            <a:extLst>
              <a:ext uri="{FF2B5EF4-FFF2-40B4-BE49-F238E27FC236}">
                <a16:creationId xmlns:a16="http://schemas.microsoft.com/office/drawing/2014/main" id="{B6D71F7B-9761-4535-80A4-CB93A2E112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478" y="4429986"/>
            <a:ext cx="1082114" cy="108274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2A49097-556B-4691-957A-F18EA30C4789}"/>
              </a:ext>
            </a:extLst>
          </p:cNvPr>
          <p:cNvSpPr txBox="1">
            <a:spLocks/>
          </p:cNvSpPr>
          <p:nvPr/>
        </p:nvSpPr>
        <p:spPr>
          <a:xfrm>
            <a:off x="6325842" y="5358525"/>
            <a:ext cx="2790136" cy="654577"/>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1400" dirty="0"/>
              <a:t>Crowd-Powered</a:t>
            </a:r>
          </a:p>
          <a:p>
            <a:r>
              <a:rPr lang="en-US" altLang="zh-TW" sz="1400" dirty="0"/>
              <a:t>Dialog Systems</a:t>
            </a:r>
            <a:endParaRPr lang="en-US" sz="1400" dirty="0"/>
          </a:p>
        </p:txBody>
      </p:sp>
      <p:sp>
        <p:nvSpPr>
          <p:cNvPr id="26" name="Rectangle 25">
            <a:extLst>
              <a:ext uri="{FF2B5EF4-FFF2-40B4-BE49-F238E27FC236}">
                <a16:creationId xmlns:a16="http://schemas.microsoft.com/office/drawing/2014/main" id="{CB9D36CD-1FA2-4344-A5D9-42A1F6DE0CAA}"/>
              </a:ext>
            </a:extLst>
          </p:cNvPr>
          <p:cNvSpPr/>
          <p:nvPr/>
        </p:nvSpPr>
        <p:spPr>
          <a:xfrm>
            <a:off x="844569" y="602665"/>
            <a:ext cx="5713884" cy="25052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6B62460-B356-4342-A3E2-93E4702C6D93}"/>
              </a:ext>
            </a:extLst>
          </p:cNvPr>
          <p:cNvSpPr txBox="1"/>
          <p:nvPr/>
        </p:nvSpPr>
        <p:spPr>
          <a:xfrm>
            <a:off x="2528168" y="4625404"/>
            <a:ext cx="4483748" cy="646331"/>
          </a:xfrm>
          <a:prstGeom prst="rect">
            <a:avLst/>
          </a:prstGeom>
          <a:noFill/>
        </p:spPr>
        <p:txBody>
          <a:bodyPr wrap="square" rtlCol="0">
            <a:spAutoFit/>
          </a:bodyPr>
          <a:lstStyle/>
          <a:p>
            <a:pPr algn="r"/>
            <a:r>
              <a:rPr lang="en-US" sz="3600" b="1" dirty="0">
                <a:solidFill>
                  <a:srgbClr val="FF0000"/>
                </a:solidFill>
                <a:latin typeface="MV Boli" panose="02000500030200090000" pitchFamily="2" charset="0"/>
                <a:cs typeface="MV Boli" panose="02000500030200090000" pitchFamily="2" charset="0"/>
              </a:rPr>
              <a:t>Chorus Deployment</a:t>
            </a:r>
          </a:p>
        </p:txBody>
      </p:sp>
      <p:sp>
        <p:nvSpPr>
          <p:cNvPr id="25" name="TextBox 24">
            <a:extLst>
              <a:ext uri="{FF2B5EF4-FFF2-40B4-BE49-F238E27FC236}">
                <a16:creationId xmlns:a16="http://schemas.microsoft.com/office/drawing/2014/main" id="{FC5FEB26-183F-45D2-9782-D42F115D4B81}"/>
              </a:ext>
            </a:extLst>
          </p:cNvPr>
          <p:cNvSpPr txBox="1"/>
          <p:nvPr/>
        </p:nvSpPr>
        <p:spPr>
          <a:xfrm>
            <a:off x="2561071" y="5208480"/>
            <a:ext cx="4417942"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 HCOMP’16, HCOMP’17 ]</a:t>
            </a:r>
          </a:p>
        </p:txBody>
      </p:sp>
      <p:sp>
        <p:nvSpPr>
          <p:cNvPr id="29" name="TextBox 28">
            <a:extLst>
              <a:ext uri="{FF2B5EF4-FFF2-40B4-BE49-F238E27FC236}">
                <a16:creationId xmlns:a16="http://schemas.microsoft.com/office/drawing/2014/main" id="{CF4FD8FB-2211-43AB-984E-7107862BF56B}"/>
              </a:ext>
            </a:extLst>
          </p:cNvPr>
          <p:cNvSpPr txBox="1"/>
          <p:nvPr/>
        </p:nvSpPr>
        <p:spPr>
          <a:xfrm>
            <a:off x="3904077" y="3604185"/>
            <a:ext cx="3013241" cy="646331"/>
          </a:xfrm>
          <a:prstGeom prst="rect">
            <a:avLst/>
          </a:prstGeom>
          <a:noFill/>
        </p:spPr>
        <p:txBody>
          <a:bodyPr wrap="square" rtlCol="0">
            <a:spAutoFit/>
          </a:bodyPr>
          <a:lstStyle/>
          <a:p>
            <a:pPr algn="r"/>
            <a:r>
              <a:rPr lang="en-US" sz="3600" b="1" dirty="0" err="1">
                <a:solidFill>
                  <a:srgbClr val="FF0000"/>
                </a:solidFill>
                <a:latin typeface="MV Boli" panose="02000500030200090000" pitchFamily="2" charset="0"/>
                <a:cs typeface="MV Boli" panose="02000500030200090000" pitchFamily="2" charset="0"/>
              </a:rPr>
              <a:t>Evorus</a:t>
            </a:r>
            <a:endParaRPr lang="en-US" sz="3600" b="1" dirty="0">
              <a:solidFill>
                <a:srgbClr val="FF0000"/>
              </a:solidFill>
              <a:latin typeface="MV Boli" panose="02000500030200090000" pitchFamily="2" charset="0"/>
              <a:cs typeface="MV Boli" panose="02000500030200090000" pitchFamily="2" charset="0"/>
            </a:endParaRPr>
          </a:p>
        </p:txBody>
      </p:sp>
      <p:sp>
        <p:nvSpPr>
          <p:cNvPr id="31" name="TextBox 30">
            <a:extLst>
              <a:ext uri="{FF2B5EF4-FFF2-40B4-BE49-F238E27FC236}">
                <a16:creationId xmlns:a16="http://schemas.microsoft.com/office/drawing/2014/main" id="{FD019AD2-D28E-425A-8AF0-5129C0C63B9C}"/>
              </a:ext>
            </a:extLst>
          </p:cNvPr>
          <p:cNvSpPr txBox="1"/>
          <p:nvPr/>
        </p:nvSpPr>
        <p:spPr>
          <a:xfrm>
            <a:off x="2498007" y="4158775"/>
            <a:ext cx="4417942"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 CHI’18     , UIST Poster’17 ]</a:t>
            </a:r>
          </a:p>
        </p:txBody>
      </p:sp>
      <p:pic>
        <p:nvPicPr>
          <p:cNvPr id="32" name="Picture 31">
            <a:extLst>
              <a:ext uri="{FF2B5EF4-FFF2-40B4-BE49-F238E27FC236}">
                <a16:creationId xmlns:a16="http://schemas.microsoft.com/office/drawing/2014/main" id="{5EA52F47-22B2-4DD1-8A37-00B525FA80F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136551" y="4189026"/>
            <a:ext cx="296411" cy="296411"/>
          </a:xfrm>
          <a:prstGeom prst="rect">
            <a:avLst/>
          </a:prstGeom>
        </p:spPr>
      </p:pic>
      <p:sp>
        <p:nvSpPr>
          <p:cNvPr id="34" name="TextBox 33">
            <a:extLst>
              <a:ext uri="{FF2B5EF4-FFF2-40B4-BE49-F238E27FC236}">
                <a16:creationId xmlns:a16="http://schemas.microsoft.com/office/drawing/2014/main" id="{782D0B9E-806A-49CF-9862-2CF527B762CF}"/>
              </a:ext>
            </a:extLst>
          </p:cNvPr>
          <p:cNvSpPr txBox="1"/>
          <p:nvPr/>
        </p:nvSpPr>
        <p:spPr>
          <a:xfrm>
            <a:off x="3902708" y="2666316"/>
            <a:ext cx="3013241" cy="646331"/>
          </a:xfrm>
          <a:prstGeom prst="rect">
            <a:avLst/>
          </a:prstGeom>
          <a:noFill/>
        </p:spPr>
        <p:txBody>
          <a:bodyPr wrap="square" rtlCol="0">
            <a:spAutoFit/>
          </a:bodyPr>
          <a:lstStyle/>
          <a:p>
            <a:pPr algn="r"/>
            <a:r>
              <a:rPr lang="en-US" sz="3600" b="1" dirty="0">
                <a:solidFill>
                  <a:srgbClr val="FF0000"/>
                </a:solidFill>
                <a:latin typeface="MV Boli" panose="02000500030200090000" pitchFamily="2" charset="0"/>
                <a:cs typeface="MV Boli" panose="02000500030200090000" pitchFamily="2" charset="0"/>
              </a:rPr>
              <a:t>Guardian</a:t>
            </a:r>
          </a:p>
        </p:txBody>
      </p:sp>
      <p:sp>
        <p:nvSpPr>
          <p:cNvPr id="35" name="TextBox 34">
            <a:extLst>
              <a:ext uri="{FF2B5EF4-FFF2-40B4-BE49-F238E27FC236}">
                <a16:creationId xmlns:a16="http://schemas.microsoft.com/office/drawing/2014/main" id="{386BAFAA-52CC-44DC-A4EC-39CE02D43913}"/>
              </a:ext>
            </a:extLst>
          </p:cNvPr>
          <p:cNvSpPr txBox="1"/>
          <p:nvPr/>
        </p:nvSpPr>
        <p:spPr>
          <a:xfrm>
            <a:off x="2498007" y="3168941"/>
            <a:ext cx="4417942"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 HCOMP’15, CI’17 ]</a:t>
            </a:r>
          </a:p>
        </p:txBody>
      </p:sp>
    </p:spTree>
    <p:extLst>
      <p:ext uri="{BB962C8B-B14F-4D97-AF65-F5344CB8AC3E}">
        <p14:creationId xmlns:p14="http://schemas.microsoft.com/office/powerpoint/2010/main" val="2433169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hand holding a cellphone&#10;&#10;Description generated with very high confidence">
            <a:extLst>
              <a:ext uri="{FF2B5EF4-FFF2-40B4-BE49-F238E27FC236}">
                <a16:creationId xmlns:a16="http://schemas.microsoft.com/office/drawing/2014/main" id="{086A6618-778D-40A1-9742-39208C9A79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285" y="-45048"/>
            <a:ext cx="10354571" cy="6903047"/>
          </a:xfrm>
        </p:spPr>
      </p:pic>
      <p:sp>
        <p:nvSpPr>
          <p:cNvPr id="6" name="Rectangle 5">
            <a:extLst>
              <a:ext uri="{FF2B5EF4-FFF2-40B4-BE49-F238E27FC236}">
                <a16:creationId xmlns:a16="http://schemas.microsoft.com/office/drawing/2014/main" id="{72DFEDFD-7A71-4373-B70B-6AE597BFA021}"/>
              </a:ext>
            </a:extLst>
          </p:cNvPr>
          <p:cNvSpPr/>
          <p:nvPr/>
        </p:nvSpPr>
        <p:spPr>
          <a:xfrm rot="158369">
            <a:off x="-1045557" y="696186"/>
            <a:ext cx="11272022" cy="168140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6726E406-CF45-4922-A501-E6D81B1A8C15}"/>
              </a:ext>
            </a:extLst>
          </p:cNvPr>
          <p:cNvSpPr txBox="1">
            <a:spLocks/>
          </p:cNvSpPr>
          <p:nvPr/>
        </p:nvSpPr>
        <p:spPr>
          <a:xfrm>
            <a:off x="-970296" y="512421"/>
            <a:ext cx="7886700" cy="1325563"/>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2800" dirty="0">
                <a:solidFill>
                  <a:srgbClr val="0070C0"/>
                </a:solidFill>
                <a:latin typeface="Arial Black" panose="020B0A04020102020204" pitchFamily="34" charset="0"/>
              </a:rPr>
              <a:t>Crowd Research </a:t>
            </a:r>
            <a:r>
              <a:rPr lang="en-US" sz="2800" dirty="0">
                <a:latin typeface="Arial Black" panose="020B0A04020102020204" pitchFamily="34" charset="0"/>
              </a:rPr>
              <a:t>is Critical</a:t>
            </a:r>
          </a:p>
        </p:txBody>
      </p:sp>
      <p:sp>
        <p:nvSpPr>
          <p:cNvPr id="8" name="Rectangle 7">
            <a:extLst>
              <a:ext uri="{FF2B5EF4-FFF2-40B4-BE49-F238E27FC236}">
                <a16:creationId xmlns:a16="http://schemas.microsoft.com/office/drawing/2014/main" id="{FAC25BD9-4E2C-4956-BBE6-0C313BE45FB3}"/>
              </a:ext>
            </a:extLst>
          </p:cNvPr>
          <p:cNvSpPr/>
          <p:nvPr/>
        </p:nvSpPr>
        <p:spPr>
          <a:xfrm rot="21374266">
            <a:off x="-2627789" y="3537552"/>
            <a:ext cx="13999461" cy="2032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72C6578-2B1E-4860-8D49-CFCCB357AAD5}"/>
              </a:ext>
            </a:extLst>
          </p:cNvPr>
          <p:cNvSpPr txBox="1">
            <a:spLocks/>
          </p:cNvSpPr>
          <p:nvPr/>
        </p:nvSpPr>
        <p:spPr>
          <a:xfrm>
            <a:off x="1018504" y="1072580"/>
            <a:ext cx="7886700" cy="1325563"/>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sz="2800" dirty="0">
                <a:latin typeface="Arial Black" panose="020B0A04020102020204" pitchFamily="34" charset="0"/>
              </a:rPr>
              <a:t>For Building </a:t>
            </a:r>
            <a:r>
              <a:rPr lang="en-US" sz="2800" dirty="0">
                <a:solidFill>
                  <a:srgbClr val="0070C0"/>
                </a:solidFill>
                <a:latin typeface="Arial Black" panose="020B0A04020102020204" pitchFamily="34" charset="0"/>
              </a:rPr>
              <a:t>Future</a:t>
            </a:r>
            <a:r>
              <a:rPr lang="en-US" sz="2800" dirty="0">
                <a:latin typeface="Arial Black" panose="020B0A04020102020204" pitchFamily="34" charset="0"/>
              </a:rPr>
              <a:t> </a:t>
            </a:r>
            <a:r>
              <a:rPr lang="en-US" sz="2800" dirty="0">
                <a:solidFill>
                  <a:srgbClr val="0070C0"/>
                </a:solidFill>
                <a:latin typeface="Arial Black" panose="020B0A04020102020204" pitchFamily="34" charset="0"/>
              </a:rPr>
              <a:t>Computer Systems. </a:t>
            </a:r>
            <a:endParaRPr lang="en-US" sz="2800" dirty="0">
              <a:latin typeface="Arial Black" panose="020B0A04020102020204" pitchFamily="34" charset="0"/>
            </a:endParaRPr>
          </a:p>
        </p:txBody>
      </p:sp>
      <p:sp>
        <p:nvSpPr>
          <p:cNvPr id="13" name="TextBox 12">
            <a:extLst>
              <a:ext uri="{FF2B5EF4-FFF2-40B4-BE49-F238E27FC236}">
                <a16:creationId xmlns:a16="http://schemas.microsoft.com/office/drawing/2014/main" id="{1486040E-DDD2-4179-B942-9F832975D550}"/>
              </a:ext>
            </a:extLst>
          </p:cNvPr>
          <p:cNvSpPr txBox="1"/>
          <p:nvPr/>
        </p:nvSpPr>
        <p:spPr>
          <a:xfrm>
            <a:off x="510504" y="4039914"/>
            <a:ext cx="10526133" cy="3785652"/>
          </a:xfrm>
          <a:prstGeom prst="rect">
            <a:avLst/>
          </a:prstGeom>
          <a:noFill/>
        </p:spPr>
        <p:txBody>
          <a:bodyPr wrap="square" rtlCol="0">
            <a:spAutoFit/>
          </a:bodyPr>
          <a:lstStyle/>
          <a:p>
            <a:pPr marL="514350" indent="-514350">
              <a:buFont typeface="Arial" panose="020B0604020202020204" pitchFamily="34" charset="0"/>
              <a:buChar char="•"/>
            </a:pPr>
            <a:r>
              <a:rPr lang="en-US" sz="2400" b="1" dirty="0">
                <a:latin typeface="Arial" panose="020B0604020202020204" pitchFamily="34" charset="0"/>
                <a:cs typeface="Arial" panose="020B0604020202020204" pitchFamily="34" charset="0"/>
              </a:rPr>
              <a:t>Collect data to guide AI models</a:t>
            </a:r>
          </a:p>
          <a:p>
            <a:pPr marL="514350" indent="-514350">
              <a:buFont typeface="Arial" panose="020B0604020202020204" pitchFamily="34" charset="0"/>
              <a:buChar char="•"/>
            </a:pPr>
            <a:r>
              <a:rPr lang="en-US" sz="2400" b="1" dirty="0">
                <a:latin typeface="Arial" panose="020B0604020202020204" pitchFamily="34" charset="0"/>
                <a:cs typeface="Arial" panose="020B0604020202020204" pitchFamily="34" charset="0"/>
              </a:rPr>
              <a:t>Accomplish tasks that are not yet fully automated</a:t>
            </a:r>
          </a:p>
          <a:p>
            <a:pPr marL="514350" indent="-514350">
              <a:buFont typeface="Arial" panose="020B0604020202020204" pitchFamily="34" charset="0"/>
              <a:buChar char="•"/>
            </a:pPr>
            <a:r>
              <a:rPr lang="en-US" sz="2400" b="1" dirty="0">
                <a:latin typeface="Arial" panose="020B0604020202020204" pitchFamily="34" charset="0"/>
                <a:cs typeface="Arial" panose="020B0604020202020204" pitchFamily="34" charset="0"/>
              </a:rPr>
              <a:t>Pave the way for future AI systems</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
            </a:r>
            <a:br>
              <a:rPr lang="en-US" sz="2400" b="1" dirty="0">
                <a:latin typeface="Arial" panose="020B0604020202020204" pitchFamily="34" charset="0"/>
                <a:cs typeface="Arial" panose="020B0604020202020204" pitchFamily="34" charset="0"/>
              </a:rPr>
            </a:br>
            <a:endParaRPr lang="en-US" sz="2400" b="1" dirty="0">
              <a:latin typeface="Arial" panose="020B0604020202020204" pitchFamily="34" charset="0"/>
              <a:cs typeface="Arial" panose="020B0604020202020204" pitchFamily="34" charset="0"/>
            </a:endParaRPr>
          </a:p>
          <a:p>
            <a:pPr marL="514350" indent="-514350">
              <a:buFont typeface="+mj-lt"/>
              <a:buAutoNum type="arabicPeriod"/>
            </a:pPr>
            <a:endParaRPr lang="en-US" sz="2400" b="1" dirty="0">
              <a:latin typeface="Arial" panose="020B0604020202020204" pitchFamily="34" charset="0"/>
              <a:cs typeface="Arial" panose="020B0604020202020204" pitchFamily="34" charset="0"/>
            </a:endParaRPr>
          </a:p>
          <a:p>
            <a:pPr marL="514350" indent="-514350">
              <a:buFont typeface="+mj-lt"/>
              <a:buAutoNum type="arabicPeriod"/>
            </a:pPr>
            <a:endParaRPr lang="en-US" sz="2400" b="1" dirty="0">
              <a:latin typeface="Arial" panose="020B0604020202020204" pitchFamily="34" charset="0"/>
              <a:cs typeface="Arial" panose="020B0604020202020204" pitchFamily="34" charset="0"/>
            </a:endParaRPr>
          </a:p>
          <a:p>
            <a:pPr marL="514350" indent="-514350">
              <a:buFont typeface="+mj-lt"/>
              <a:buAutoNum type="arabicPeriod"/>
            </a:pPr>
            <a:endParaRPr lang="en-US" sz="2400" b="1" dirty="0">
              <a:latin typeface="Arial" panose="020B0604020202020204" pitchFamily="34" charset="0"/>
              <a:cs typeface="Arial" panose="020B0604020202020204" pitchFamily="34" charset="0"/>
            </a:endParaRPr>
          </a:p>
          <a:p>
            <a:pPr marL="514350" indent="-514350">
              <a:buFont typeface="+mj-lt"/>
              <a:buAutoNum type="arabicPeriod"/>
            </a:pPr>
            <a:endParaRPr lang="en-US" sz="2400" b="1" dirty="0">
              <a:latin typeface="Arial" panose="020B0604020202020204" pitchFamily="34" charset="0"/>
              <a:cs typeface="Arial" panose="020B0604020202020204" pitchFamily="34" charset="0"/>
            </a:endParaRPr>
          </a:p>
          <a:p>
            <a:pPr marL="514350" indent="-514350">
              <a:buFont typeface="+mj-lt"/>
              <a:buAutoNum type="arabicPeriod"/>
            </a:pP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7120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piece of paper&#10;&#10;Description automatically generated">
            <a:extLst>
              <a:ext uri="{FF2B5EF4-FFF2-40B4-BE49-F238E27FC236}">
                <a16:creationId xmlns:a16="http://schemas.microsoft.com/office/drawing/2014/main" id="{4C72CD93-196B-4C0A-891D-8A27DF91BF1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428" t="3256" r="5527" b="-267"/>
          <a:stretch/>
        </p:blipFill>
        <p:spPr>
          <a:xfrm>
            <a:off x="-19049" y="-10288"/>
            <a:ext cx="9182100" cy="6905626"/>
          </a:xfrm>
        </p:spPr>
      </p:pic>
      <p:sp>
        <p:nvSpPr>
          <p:cNvPr id="6" name="Title 1">
            <a:extLst>
              <a:ext uri="{FF2B5EF4-FFF2-40B4-BE49-F238E27FC236}">
                <a16:creationId xmlns:a16="http://schemas.microsoft.com/office/drawing/2014/main" id="{39A50A63-BDC1-42BE-8F98-D714111C851C}"/>
              </a:ext>
            </a:extLst>
          </p:cNvPr>
          <p:cNvSpPr txBox="1">
            <a:spLocks/>
          </p:cNvSpPr>
          <p:nvPr/>
        </p:nvSpPr>
        <p:spPr>
          <a:xfrm>
            <a:off x="310896" y="900165"/>
            <a:ext cx="10067983" cy="1028689"/>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a:r>
              <a:rPr lang="en-US" sz="3200" dirty="0">
                <a:latin typeface="Arial Black" panose="020B0A04020102020204" pitchFamily="34" charset="0"/>
              </a:rPr>
              <a:t>A </a:t>
            </a:r>
            <a:r>
              <a:rPr lang="en-US" sz="3200" dirty="0" smtClean="0">
                <a:latin typeface="Arial Black" panose="020B0A04020102020204" pitchFamily="34" charset="0"/>
              </a:rPr>
              <a:t>Crowd-Powered</a:t>
            </a:r>
          </a:p>
          <a:p>
            <a:pPr algn="l"/>
            <a:r>
              <a:rPr lang="en-US" sz="3200" dirty="0" smtClean="0">
                <a:latin typeface="Arial Black" panose="020B0A04020102020204" pitchFamily="34" charset="0"/>
              </a:rPr>
              <a:t>Conversational </a:t>
            </a:r>
            <a:r>
              <a:rPr lang="en-US" sz="3200" dirty="0">
                <a:latin typeface="Arial Black" panose="020B0A04020102020204" pitchFamily="34" charset="0"/>
              </a:rPr>
              <a:t>Assistant </a:t>
            </a:r>
            <a:endParaRPr lang="en-US" sz="3200" dirty="0" smtClean="0">
              <a:latin typeface="Arial Black" panose="020B0A04020102020204" pitchFamily="34" charset="0"/>
            </a:endParaRPr>
          </a:p>
          <a:p>
            <a:pPr algn="l"/>
            <a:r>
              <a:rPr lang="en-US" sz="3200" dirty="0" smtClean="0">
                <a:latin typeface="Arial Black" panose="020B0A04020102020204" pitchFamily="34" charset="0"/>
              </a:rPr>
              <a:t>That </a:t>
            </a:r>
            <a:r>
              <a:rPr lang="en-US" sz="3200" dirty="0">
                <a:latin typeface="Arial Black" panose="020B0A04020102020204" pitchFamily="34" charset="0"/>
              </a:rPr>
              <a:t>Automates </a:t>
            </a:r>
            <a:r>
              <a:rPr lang="en-US" sz="3200" dirty="0" smtClean="0">
                <a:latin typeface="Arial Black" panose="020B0A04020102020204" pitchFamily="34" charset="0"/>
              </a:rPr>
              <a:t>Itself </a:t>
            </a:r>
            <a:r>
              <a:rPr lang="en-US" sz="3200" dirty="0">
                <a:latin typeface="Arial Black" panose="020B0A04020102020204" pitchFamily="34" charset="0"/>
              </a:rPr>
              <a:t>Over Time</a:t>
            </a:r>
            <a:endParaRPr lang="en-US" sz="3200" dirty="0">
              <a:latin typeface="Arial Black" panose="020B0A04020102020204" pitchFamily="34" charset="0"/>
            </a:endParaRPr>
          </a:p>
        </p:txBody>
      </p:sp>
      <p:sp>
        <p:nvSpPr>
          <p:cNvPr id="10" name="Title 1">
            <a:extLst>
              <a:ext uri="{FF2B5EF4-FFF2-40B4-BE49-F238E27FC236}">
                <a16:creationId xmlns:a16="http://schemas.microsoft.com/office/drawing/2014/main" id="{39A50A63-BDC1-42BE-8F98-D714111C851C}"/>
              </a:ext>
            </a:extLst>
          </p:cNvPr>
          <p:cNvSpPr txBox="1">
            <a:spLocks/>
          </p:cNvSpPr>
          <p:nvPr/>
        </p:nvSpPr>
        <p:spPr>
          <a:xfrm>
            <a:off x="-1279580" y="5103101"/>
            <a:ext cx="10067983" cy="1028689"/>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r"/>
            <a:r>
              <a:rPr lang="en-US" sz="2400" dirty="0">
                <a:latin typeface="Arial Black" panose="020B0A04020102020204" pitchFamily="34" charset="0"/>
              </a:rPr>
              <a:t>Lecturer: Kenneth </a:t>
            </a:r>
            <a:r>
              <a:rPr lang="en-US" sz="2400" dirty="0" smtClean="0">
                <a:latin typeface="Arial Black" panose="020B0A04020102020204" pitchFamily="34" charset="0"/>
              </a:rPr>
              <a:t>Huang</a:t>
            </a:r>
          </a:p>
          <a:p>
            <a:pPr algn="r"/>
            <a:r>
              <a:rPr lang="en-US" sz="2000" b="0" dirty="0" smtClean="0"/>
              <a:t>Pennsylvania </a:t>
            </a:r>
            <a:r>
              <a:rPr lang="en-US" sz="2000" b="0" dirty="0"/>
              <a:t>State University </a:t>
            </a:r>
          </a:p>
          <a:p>
            <a:pPr algn="r"/>
            <a:r>
              <a:rPr lang="en-US" sz="2000" dirty="0" smtClean="0">
                <a:latin typeface="Courier New" panose="02070309020205020404" pitchFamily="49" charset="0"/>
                <a:cs typeface="Courier New" panose="02070309020205020404" pitchFamily="49" charset="0"/>
              </a:rPr>
              <a:t>txh710@psu.edu</a:t>
            </a:r>
            <a:endParaRPr lang="en-US" sz="2000" dirty="0">
              <a:latin typeface="Courier New" panose="02070309020205020404" pitchFamily="49" charset="0"/>
              <a:cs typeface="Courier New" panose="02070309020205020404" pitchFamily="49" charset="0"/>
            </a:endParaRPr>
          </a:p>
          <a:p>
            <a:pPr algn="r"/>
            <a:endParaRPr lang="en-US" sz="2400" dirty="0">
              <a:latin typeface="Arial Black" panose="020B0A04020102020204" pitchFamily="34" charset="0"/>
            </a:endParaRPr>
          </a:p>
          <a:p>
            <a:pPr algn="r"/>
            <a:r>
              <a:rPr lang="en-US" sz="2400" dirty="0">
                <a:latin typeface="Arial Black" panose="020B0A04020102020204" pitchFamily="34" charset="0"/>
              </a:rPr>
              <a:t>Mar </a:t>
            </a:r>
            <a:r>
              <a:rPr lang="en-US" sz="2400" dirty="0" smtClean="0">
                <a:latin typeface="Arial Black" panose="020B0A04020102020204" pitchFamily="34" charset="0"/>
              </a:rPr>
              <a:t>26</a:t>
            </a:r>
            <a:r>
              <a:rPr lang="en-US" sz="2400" dirty="0" smtClean="0">
                <a:latin typeface="Arial Black" panose="020B0A04020102020204" pitchFamily="34" charset="0"/>
              </a:rPr>
              <a:t>, 2019</a:t>
            </a:r>
            <a:endParaRPr lang="en-US" sz="2400" dirty="0">
              <a:latin typeface="Arial Black" panose="020B0A04020102020204" pitchFamily="34" charset="0"/>
            </a:endParaRPr>
          </a:p>
        </p:txBody>
      </p:sp>
    </p:spTree>
    <p:extLst>
      <p:ext uri="{BB962C8B-B14F-4D97-AF65-F5344CB8AC3E}">
        <p14:creationId xmlns:p14="http://schemas.microsoft.com/office/powerpoint/2010/main" val="28900501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DC37-262D-433C-967C-9066A02092FE}"/>
              </a:ext>
            </a:extLst>
          </p:cNvPr>
          <p:cNvSpPr>
            <a:spLocks noGrp="1"/>
          </p:cNvSpPr>
          <p:nvPr>
            <p:ph type="title"/>
          </p:nvPr>
        </p:nvSpPr>
        <p:spPr>
          <a:xfrm>
            <a:off x="628650" y="2493730"/>
            <a:ext cx="7886700" cy="1325563"/>
          </a:xfrm>
        </p:spPr>
        <p:txBody>
          <a:bodyPr/>
          <a:lstStyle/>
          <a:p>
            <a:r>
              <a:rPr lang="en-US" dirty="0"/>
              <a:t>Backup Slides</a:t>
            </a:r>
          </a:p>
        </p:txBody>
      </p:sp>
      <p:sp>
        <p:nvSpPr>
          <p:cNvPr id="3" name="Content Placeholder 2">
            <a:extLst>
              <a:ext uri="{FF2B5EF4-FFF2-40B4-BE49-F238E27FC236}">
                <a16:creationId xmlns:a16="http://schemas.microsoft.com/office/drawing/2014/main" id="{41939746-1A96-42B9-8437-4110D44E68A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81348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BFD3130-0E29-4449-85DE-CA4ECCDBE9F5}"/>
              </a:ext>
            </a:extLst>
          </p:cNvPr>
          <p:cNvSpPr/>
          <p:nvPr/>
        </p:nvSpPr>
        <p:spPr>
          <a:xfrm>
            <a:off x="-380815" y="5875288"/>
            <a:ext cx="5642103"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 name="Picture 3">
            <a:extLst>
              <a:ext uri="{FF2B5EF4-FFF2-40B4-BE49-F238E27FC236}">
                <a16:creationId xmlns:a16="http://schemas.microsoft.com/office/drawing/2014/main" id="{AF0679D2-97D5-44EF-AC60-46D5A048E556}"/>
              </a:ext>
            </a:extLst>
          </p:cNvPr>
          <p:cNvPicPr>
            <a:picLocks noChangeAspect="1"/>
          </p:cNvPicPr>
          <p:nvPr/>
        </p:nvPicPr>
        <p:blipFill>
          <a:blip r:embed="rId3" cstate="hqprint">
            <a:extLst>
              <a:ext uri="{BEBA8EAE-BF5A-486C-A8C5-ECC9F3942E4B}">
                <a14:imgProps xmlns:a14="http://schemas.microsoft.com/office/drawing/2010/main">
                  <a14:imgLayer r:embed="rId4">
                    <a14:imgEffect>
                      <a14:saturation sat="6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rot="16200000">
            <a:off x="-449369" y="1930139"/>
            <a:ext cx="5318654" cy="3978353"/>
          </a:xfrm>
          <a:prstGeom prst="rect">
            <a:avLst/>
          </a:prstGeom>
        </p:spPr>
      </p:pic>
      <p:grpSp>
        <p:nvGrpSpPr>
          <p:cNvPr id="5" name="Group 4">
            <a:extLst>
              <a:ext uri="{FF2B5EF4-FFF2-40B4-BE49-F238E27FC236}">
                <a16:creationId xmlns:a16="http://schemas.microsoft.com/office/drawing/2014/main" id="{54B94A92-F085-4762-B493-A3F6190062AB}"/>
              </a:ext>
            </a:extLst>
          </p:cNvPr>
          <p:cNvGrpSpPr/>
          <p:nvPr/>
        </p:nvGrpSpPr>
        <p:grpSpPr>
          <a:xfrm>
            <a:off x="6061024" y="3511028"/>
            <a:ext cx="3624190" cy="1267178"/>
            <a:chOff x="672192" y="5294291"/>
            <a:chExt cx="3624190" cy="1267178"/>
          </a:xfrm>
        </p:grpSpPr>
        <p:sp>
          <p:nvSpPr>
            <p:cNvPr id="6" name="TextBox 5">
              <a:extLst>
                <a:ext uri="{FF2B5EF4-FFF2-40B4-BE49-F238E27FC236}">
                  <a16:creationId xmlns:a16="http://schemas.microsoft.com/office/drawing/2014/main" id="{75C989FD-D555-43C8-877C-6185404A5466}"/>
                </a:ext>
              </a:extLst>
            </p:cNvPr>
            <p:cNvSpPr txBox="1"/>
            <p:nvPr/>
          </p:nvSpPr>
          <p:spPr>
            <a:xfrm>
              <a:off x="1132268" y="5294291"/>
              <a:ext cx="316411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@windx0303</a:t>
              </a:r>
            </a:p>
          </p:txBody>
        </p:sp>
        <p:sp>
          <p:nvSpPr>
            <p:cNvPr id="7" name="TextBox 6">
              <a:extLst>
                <a:ext uri="{FF2B5EF4-FFF2-40B4-BE49-F238E27FC236}">
                  <a16:creationId xmlns:a16="http://schemas.microsoft.com/office/drawing/2014/main" id="{A8F7A099-0FBA-4F48-9F44-119111FC248E}"/>
                </a:ext>
              </a:extLst>
            </p:cNvPr>
            <p:cNvSpPr txBox="1"/>
            <p:nvPr/>
          </p:nvSpPr>
          <p:spPr>
            <a:xfrm>
              <a:off x="1132268" y="6149989"/>
              <a:ext cx="316411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KennethHuang.cc</a:t>
              </a:r>
            </a:p>
          </p:txBody>
        </p:sp>
        <p:pic>
          <p:nvPicPr>
            <p:cNvPr id="8" name="Picture 7" descr="A picture containing ax, tool&#10;&#10;Description generated with very high confidence">
              <a:extLst>
                <a:ext uri="{FF2B5EF4-FFF2-40B4-BE49-F238E27FC236}">
                  <a16:creationId xmlns:a16="http://schemas.microsoft.com/office/drawing/2014/main" id="{8435A555-34C1-456E-B16F-D6AB578D4B1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2192" y="5294291"/>
              <a:ext cx="503618" cy="409609"/>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9BAFA4A3-CFE1-473D-A1B5-1BA6B43D546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72192" y="6149989"/>
              <a:ext cx="411480" cy="411480"/>
            </a:xfrm>
            <a:prstGeom prst="rect">
              <a:avLst/>
            </a:prstGeom>
          </p:spPr>
        </p:pic>
      </p:grpSp>
      <p:sp>
        <p:nvSpPr>
          <p:cNvPr id="11" name="Title 1">
            <a:extLst>
              <a:ext uri="{FF2B5EF4-FFF2-40B4-BE49-F238E27FC236}">
                <a16:creationId xmlns:a16="http://schemas.microsoft.com/office/drawing/2014/main" id="{28E234CC-EDF1-4D6F-9602-95C7517CDF85}"/>
              </a:ext>
            </a:extLst>
          </p:cNvPr>
          <p:cNvSpPr txBox="1">
            <a:spLocks/>
          </p:cNvSpPr>
          <p:nvPr/>
        </p:nvSpPr>
        <p:spPr>
          <a:xfrm>
            <a:off x="4350092" y="1423430"/>
            <a:ext cx="7886700" cy="1325563"/>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a:r>
              <a:rPr lang="en-US" altLang="zh-TW" sz="2400" dirty="0">
                <a:latin typeface="Arial Black" pitchFamily="34" charset="0"/>
              </a:rPr>
              <a:t>Ting-Hao (Kenneth) Huang</a:t>
            </a:r>
          </a:p>
          <a:p>
            <a:pPr algn="l"/>
            <a:endParaRPr lang="en-US" altLang="zh-TW" sz="1800" dirty="0">
              <a:solidFill>
                <a:schemeClr val="bg1">
                  <a:lumMod val="75000"/>
                </a:schemeClr>
              </a:solidFill>
              <a:latin typeface="Arial Black" pitchFamily="34" charset="0"/>
            </a:endParaRPr>
          </a:p>
          <a:p>
            <a:pPr algn="l"/>
            <a:r>
              <a:rPr lang="en-US" altLang="zh-TW" sz="1800" dirty="0">
                <a:latin typeface="Arial Black" pitchFamily="34" charset="0"/>
              </a:rPr>
              <a:t>Pennsylvania State University </a:t>
            </a:r>
          </a:p>
          <a:p>
            <a:pPr algn="l"/>
            <a:r>
              <a:rPr lang="en-US" altLang="zh-TW" sz="1800" u="sng" dirty="0">
                <a:latin typeface="Arial Black" pitchFamily="34" charset="0"/>
              </a:rPr>
              <a:t>txh710@psu.edu</a:t>
            </a:r>
            <a:endParaRPr lang="en-US" altLang="zh-TW" sz="1800" u="sng" dirty="0">
              <a:latin typeface="Arial Black" pitchFamily="34" charset="0"/>
            </a:endParaRPr>
          </a:p>
        </p:txBody>
      </p:sp>
      <p:pic>
        <p:nvPicPr>
          <p:cNvPr id="12" name="Content Placeholder 9" descr="A screenshot of a social media post&#10;&#10;Description generated with very high confidence">
            <a:extLst>
              <a:ext uri="{FF2B5EF4-FFF2-40B4-BE49-F238E27FC236}">
                <a16:creationId xmlns:a16="http://schemas.microsoft.com/office/drawing/2014/main" id="{80201B8D-7DE2-40B1-AD36-0D479D48649A}"/>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18961" t="10050" r="65389" b="36683"/>
          <a:stretch/>
        </p:blipFill>
        <p:spPr>
          <a:xfrm>
            <a:off x="4365261" y="2889677"/>
            <a:ext cx="1529637" cy="2549637"/>
          </a:xfrm>
        </p:spPr>
      </p:pic>
      <p:sp>
        <p:nvSpPr>
          <p:cNvPr id="13" name="Title 1">
            <a:extLst>
              <a:ext uri="{FF2B5EF4-FFF2-40B4-BE49-F238E27FC236}">
                <a16:creationId xmlns:a16="http://schemas.microsoft.com/office/drawing/2014/main" id="{E08C3F60-708F-4129-9F0E-0050881A2DD4}"/>
              </a:ext>
            </a:extLst>
          </p:cNvPr>
          <p:cNvSpPr txBox="1">
            <a:spLocks/>
          </p:cNvSpPr>
          <p:nvPr/>
        </p:nvSpPr>
        <p:spPr>
          <a:xfrm>
            <a:off x="628650" y="-68053"/>
            <a:ext cx="7886700" cy="1325563"/>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3200" dirty="0">
                <a:latin typeface="Arial Black" pitchFamily="34" charset="0"/>
              </a:rPr>
              <a:t>Thank you!</a:t>
            </a:r>
            <a:endParaRPr lang="zh-TW" altLang="en-US" sz="3200" dirty="0">
              <a:solidFill>
                <a:srgbClr val="0070C0"/>
              </a:solidFill>
              <a:latin typeface="Arial Black" pitchFamily="34" charset="0"/>
            </a:endParaRPr>
          </a:p>
        </p:txBody>
      </p:sp>
    </p:spTree>
    <p:extLst>
      <p:ext uri="{BB962C8B-B14F-4D97-AF65-F5344CB8AC3E}">
        <p14:creationId xmlns:p14="http://schemas.microsoft.com/office/powerpoint/2010/main" val="19851694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D2661AD8-D79A-4103-8B35-9B52AF622E9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7515" b="4851"/>
          <a:stretch/>
        </p:blipFill>
        <p:spPr>
          <a:xfrm>
            <a:off x="69874" y="480992"/>
            <a:ext cx="9011496" cy="5820636"/>
          </a:xfrm>
        </p:spPr>
      </p:pic>
    </p:spTree>
    <p:extLst>
      <p:ext uri="{BB962C8B-B14F-4D97-AF65-F5344CB8AC3E}">
        <p14:creationId xmlns:p14="http://schemas.microsoft.com/office/powerpoint/2010/main" val="1963641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507B-DF56-484A-944C-E283DFC6BEEB}"/>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5DCFF59C-4C7C-4FA9-9A63-E4312B35D3C3}"/>
              </a:ext>
            </a:extLst>
          </p:cNvPr>
          <p:cNvSpPr/>
          <p:nvPr/>
        </p:nvSpPr>
        <p:spPr>
          <a:xfrm>
            <a:off x="-880110" y="6353175"/>
            <a:ext cx="7391400" cy="1009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4DD241A-6EA0-4602-9849-9186C928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192" y="-1215006"/>
            <a:ext cx="5303518" cy="10901675"/>
          </a:xfrm>
        </p:spPr>
      </p:pic>
    </p:spTree>
    <p:extLst>
      <p:ext uri="{BB962C8B-B14F-4D97-AF65-F5344CB8AC3E}">
        <p14:creationId xmlns:p14="http://schemas.microsoft.com/office/powerpoint/2010/main" val="29397457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CFC5FA-BC63-49E2-BB5A-9DFA2A9D07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1A58FF1-6EC5-4186-949F-0B73B9F9FC28}"/>
              </a:ext>
            </a:extLst>
          </p:cNvPr>
          <p:cNvPicPr>
            <a:picLocks noChangeAspect="1"/>
          </p:cNvPicPr>
          <p:nvPr/>
        </p:nvPicPr>
        <p:blipFill>
          <a:blip r:embed="rId2"/>
          <a:stretch>
            <a:fillRect/>
          </a:stretch>
        </p:blipFill>
        <p:spPr>
          <a:xfrm>
            <a:off x="488098" y="206231"/>
            <a:ext cx="3692017" cy="6169121"/>
          </a:xfrm>
          <a:prstGeom prst="rect">
            <a:avLst/>
          </a:prstGeom>
        </p:spPr>
      </p:pic>
      <p:sp>
        <p:nvSpPr>
          <p:cNvPr id="6" name="Title 1">
            <a:extLst>
              <a:ext uri="{FF2B5EF4-FFF2-40B4-BE49-F238E27FC236}">
                <a16:creationId xmlns:a16="http://schemas.microsoft.com/office/drawing/2014/main" id="{72D93D93-98F8-478C-9DFC-880197DB6E44}"/>
              </a:ext>
            </a:extLst>
          </p:cNvPr>
          <p:cNvSpPr txBox="1">
            <a:spLocks/>
          </p:cNvSpPr>
          <p:nvPr/>
        </p:nvSpPr>
        <p:spPr>
          <a:xfrm>
            <a:off x="4083289" y="482648"/>
            <a:ext cx="4528887" cy="1325563"/>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dirty="0"/>
              <a:t>Automatic Voting</a:t>
            </a:r>
          </a:p>
        </p:txBody>
      </p:sp>
    </p:spTree>
    <p:extLst>
      <p:ext uri="{BB962C8B-B14F-4D97-AF65-F5344CB8AC3E}">
        <p14:creationId xmlns:p14="http://schemas.microsoft.com/office/powerpoint/2010/main" val="3039826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B43BB-9601-42AE-94B9-A428B173463F}"/>
              </a:ext>
            </a:extLst>
          </p:cNvPr>
          <p:cNvSpPr>
            <a:spLocks noGrp="1"/>
          </p:cNvSpPr>
          <p:nvPr>
            <p:ph idx="1"/>
          </p:nvPr>
        </p:nvSpPr>
        <p:spPr/>
        <p:txBody>
          <a:bodyPr/>
          <a:lstStyle/>
          <a:p>
            <a:endParaRPr lang="en-US"/>
          </a:p>
        </p:txBody>
      </p:sp>
      <p:pic>
        <p:nvPicPr>
          <p:cNvPr id="4" name="Content Placeholder 4" descr="A screenshot of a cell phone&#10;&#10;Description generated with high confidence">
            <a:extLst>
              <a:ext uri="{FF2B5EF4-FFF2-40B4-BE49-F238E27FC236}">
                <a16:creationId xmlns:a16="http://schemas.microsoft.com/office/drawing/2014/main" id="{0B2A1126-A356-4BA6-A22B-F2C8A2A35E9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306513"/>
            <a:ext cx="9144000" cy="5143500"/>
          </a:xfrm>
          <a:prstGeom prst="rect">
            <a:avLst/>
          </a:prstGeom>
        </p:spPr>
      </p:pic>
      <p:sp>
        <p:nvSpPr>
          <p:cNvPr id="5" name="Rectangle 4">
            <a:extLst>
              <a:ext uri="{FF2B5EF4-FFF2-40B4-BE49-F238E27FC236}">
                <a16:creationId xmlns:a16="http://schemas.microsoft.com/office/drawing/2014/main" id="{6AE468A7-6CA1-4227-A9ED-F8E688E7C0F2}"/>
              </a:ext>
            </a:extLst>
          </p:cNvPr>
          <p:cNvSpPr/>
          <p:nvPr/>
        </p:nvSpPr>
        <p:spPr>
          <a:xfrm>
            <a:off x="7070725" y="1281113"/>
            <a:ext cx="2387600" cy="5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C6256A-3FEA-4F6B-86AA-7C8BA05CCCBF}"/>
              </a:ext>
            </a:extLst>
          </p:cNvPr>
          <p:cNvSpPr txBox="1">
            <a:spLocks/>
          </p:cNvSpPr>
          <p:nvPr/>
        </p:nvSpPr>
        <p:spPr>
          <a:xfrm>
            <a:off x="0" y="-195427"/>
            <a:ext cx="9144000" cy="1539874"/>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r>
              <a:rPr lang="en-US" altLang="zh-TW" sz="3200" dirty="0"/>
              <a:t>Find the Best </a:t>
            </a:r>
            <a:r>
              <a:rPr lang="en-US" altLang="zh-TW" sz="3200" dirty="0">
                <a:solidFill>
                  <a:schemeClr val="accent1"/>
                </a:solidFill>
              </a:rPr>
              <a:t>Confidence Threshold</a:t>
            </a:r>
            <a:endParaRPr lang="zh-TW" altLang="en-US" sz="3200" dirty="0">
              <a:solidFill>
                <a:schemeClr val="accent1"/>
              </a:solidFill>
            </a:endParaRPr>
          </a:p>
        </p:txBody>
      </p:sp>
      <p:sp>
        <p:nvSpPr>
          <p:cNvPr id="7" name="Rectangle 6">
            <a:extLst>
              <a:ext uri="{FF2B5EF4-FFF2-40B4-BE49-F238E27FC236}">
                <a16:creationId xmlns:a16="http://schemas.microsoft.com/office/drawing/2014/main" id="{6E54C203-3D28-4BCB-ADF8-24BC15718DD7}"/>
              </a:ext>
            </a:extLst>
          </p:cNvPr>
          <p:cNvSpPr/>
          <p:nvPr/>
        </p:nvSpPr>
        <p:spPr>
          <a:xfrm>
            <a:off x="-1135117" y="1133910"/>
            <a:ext cx="10279118" cy="994436"/>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025040A-2BDE-4A82-9EDC-61C5E7DF2856}"/>
              </a:ext>
            </a:extLst>
          </p:cNvPr>
          <p:cNvSpPr/>
          <p:nvPr/>
        </p:nvSpPr>
        <p:spPr>
          <a:xfrm>
            <a:off x="-355703" y="6022428"/>
            <a:ext cx="7024516" cy="459827"/>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5F8C10-143E-430B-BEE5-F53F823E769D}"/>
              </a:ext>
            </a:extLst>
          </p:cNvPr>
          <p:cNvSpPr/>
          <p:nvPr/>
        </p:nvSpPr>
        <p:spPr>
          <a:xfrm>
            <a:off x="-670028" y="2128097"/>
            <a:ext cx="6354488" cy="3894331"/>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5B8A43-6E3E-427F-BB3B-587E483771C5}"/>
              </a:ext>
            </a:extLst>
          </p:cNvPr>
          <p:cNvSpPr/>
          <p:nvPr/>
        </p:nvSpPr>
        <p:spPr>
          <a:xfrm>
            <a:off x="246741" y="1663761"/>
            <a:ext cx="5254171" cy="441772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close up of a map&#10;&#10;Description generated with very high confidence">
            <a:extLst>
              <a:ext uri="{FF2B5EF4-FFF2-40B4-BE49-F238E27FC236}">
                <a16:creationId xmlns:a16="http://schemas.microsoft.com/office/drawing/2014/main" id="{79487CC2-0798-49B6-8B45-10745151C9A3}"/>
              </a:ext>
            </a:extLst>
          </p:cNvPr>
          <p:cNvPicPr>
            <a:picLocks noChangeAspect="1"/>
          </p:cNvPicPr>
          <p:nvPr/>
        </p:nvPicPr>
        <p:blipFill rotWithShape="1">
          <a:blip r:embed="rId3">
            <a:extLst>
              <a:ext uri="{28A0092B-C50C-407E-A947-70E740481C1C}">
                <a14:useLocalDpi xmlns:a14="http://schemas.microsoft.com/office/drawing/2010/main" val="0"/>
              </a:ext>
            </a:extLst>
          </a:blip>
          <a:srcRect l="43450"/>
          <a:stretch/>
        </p:blipFill>
        <p:spPr>
          <a:xfrm>
            <a:off x="447332" y="1939236"/>
            <a:ext cx="4810767" cy="3987716"/>
          </a:xfrm>
          <a:prstGeom prst="rect">
            <a:avLst/>
          </a:prstGeom>
        </p:spPr>
      </p:pic>
      <p:sp>
        <p:nvSpPr>
          <p:cNvPr id="2" name="TextBox 1">
            <a:extLst>
              <a:ext uri="{FF2B5EF4-FFF2-40B4-BE49-F238E27FC236}">
                <a16:creationId xmlns:a16="http://schemas.microsoft.com/office/drawing/2014/main" id="{1CF19FB8-3B7D-44E9-B68F-23FE2F8E6D3B}"/>
              </a:ext>
            </a:extLst>
          </p:cNvPr>
          <p:cNvSpPr txBox="1"/>
          <p:nvPr/>
        </p:nvSpPr>
        <p:spPr>
          <a:xfrm>
            <a:off x="314326" y="1872087"/>
            <a:ext cx="5186585" cy="400110"/>
          </a:xfrm>
          <a:prstGeom prst="rect">
            <a:avLst/>
          </a:prstGeom>
          <a:solidFill>
            <a:schemeClr val="bg1"/>
          </a:solidFill>
        </p:spPr>
        <p:txBody>
          <a:bodyPr wrap="square" rtlCol="0">
            <a:spAutoFit/>
          </a:bodyPr>
          <a:lstStyle/>
          <a:p>
            <a:pPr algn="ctr"/>
            <a:r>
              <a:rPr lang="en-US" sz="2000" b="1" dirty="0">
                <a:latin typeface="Arial" panose="020B0604020202020204" pitchFamily="34" charset="0"/>
                <a:cs typeface="Arial" panose="020B0604020202020204" pitchFamily="34" charset="0"/>
              </a:rPr>
              <a:t>Expected Reward Points Saved</a:t>
            </a:r>
          </a:p>
        </p:txBody>
      </p:sp>
      <p:cxnSp>
        <p:nvCxnSpPr>
          <p:cNvPr id="15" name="Straight Connector 14">
            <a:extLst>
              <a:ext uri="{FF2B5EF4-FFF2-40B4-BE49-F238E27FC236}">
                <a16:creationId xmlns:a16="http://schemas.microsoft.com/office/drawing/2014/main" id="{509BB155-5FA8-4D9E-94FD-6B21A36FD187}"/>
              </a:ext>
            </a:extLst>
          </p:cNvPr>
          <p:cNvCxnSpPr>
            <a:cxnSpLocks/>
          </p:cNvCxnSpPr>
          <p:nvPr/>
        </p:nvCxnSpPr>
        <p:spPr>
          <a:xfrm>
            <a:off x="2874581" y="2272197"/>
            <a:ext cx="0" cy="2991992"/>
          </a:xfrm>
          <a:prstGeom prst="line">
            <a:avLst/>
          </a:prstGeom>
          <a:ln w="57150">
            <a:solidFill>
              <a:srgbClr val="FF0000"/>
            </a:solidFill>
          </a:ln>
        </p:spPr>
        <p:style>
          <a:lnRef idx="1">
            <a:schemeClr val="accent2"/>
          </a:lnRef>
          <a:fillRef idx="0">
            <a:schemeClr val="accent2"/>
          </a:fillRef>
          <a:effectRef idx="0">
            <a:schemeClr val="accent2"/>
          </a:effectRef>
          <a:fontRef idx="minor">
            <a:schemeClr val="tx1"/>
          </a:fontRef>
        </p:style>
      </p:cxnSp>
      <p:sp>
        <p:nvSpPr>
          <p:cNvPr id="19" name="Rectangle 18">
            <a:extLst>
              <a:ext uri="{FF2B5EF4-FFF2-40B4-BE49-F238E27FC236}">
                <a16:creationId xmlns:a16="http://schemas.microsoft.com/office/drawing/2014/main" id="{70098986-D2DC-4A4D-9E8D-E3C5F9A75AA0}"/>
              </a:ext>
            </a:extLst>
          </p:cNvPr>
          <p:cNvSpPr/>
          <p:nvPr/>
        </p:nvSpPr>
        <p:spPr>
          <a:xfrm>
            <a:off x="6668814" y="2118859"/>
            <a:ext cx="3459540" cy="43633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5345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7F57-BFAE-4FF1-9F05-E239BAA78C70}"/>
              </a:ext>
            </a:extLst>
          </p:cNvPr>
          <p:cNvSpPr>
            <a:spLocks noGrp="1"/>
          </p:cNvSpPr>
          <p:nvPr>
            <p:ph type="title"/>
          </p:nvPr>
        </p:nvSpPr>
        <p:spPr>
          <a:xfrm>
            <a:off x="449749" y="47071"/>
            <a:ext cx="7886700" cy="1325563"/>
          </a:xfrm>
        </p:spPr>
        <p:txBody>
          <a:bodyPr>
            <a:normAutofit/>
          </a:bodyPr>
          <a:lstStyle/>
          <a:p>
            <a:pPr algn="l"/>
            <a:r>
              <a:rPr lang="en-US" altLang="zh-TW" sz="4000" dirty="0"/>
              <a:t>Thesis Statement</a:t>
            </a:r>
            <a:endParaRPr lang="en-US" sz="4000" dirty="0"/>
          </a:p>
        </p:txBody>
      </p:sp>
      <p:sp>
        <p:nvSpPr>
          <p:cNvPr id="6" name="Title 1">
            <a:extLst>
              <a:ext uri="{FF2B5EF4-FFF2-40B4-BE49-F238E27FC236}">
                <a16:creationId xmlns:a16="http://schemas.microsoft.com/office/drawing/2014/main" id="{CB49846D-2C04-4B7E-8A23-EB9E81845772}"/>
              </a:ext>
            </a:extLst>
          </p:cNvPr>
          <p:cNvSpPr txBox="1">
            <a:spLocks/>
          </p:cNvSpPr>
          <p:nvPr/>
        </p:nvSpPr>
        <p:spPr>
          <a:xfrm>
            <a:off x="417443" y="2588397"/>
            <a:ext cx="8507896" cy="1822368"/>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a:r>
              <a:rPr lang="en-US" altLang="zh-TW" sz="2200" b="0" dirty="0"/>
              <a:t>By allowing new </a:t>
            </a:r>
            <a:r>
              <a:rPr lang="en-US" altLang="zh-TW" sz="2200" dirty="0">
                <a:highlight>
                  <a:srgbClr val="FFFF00"/>
                </a:highlight>
              </a:rPr>
              <a:t>chatbots</a:t>
            </a:r>
            <a:r>
              <a:rPr lang="en-US" altLang="zh-TW" sz="2200" b="0" dirty="0"/>
              <a:t> to be easily integrated, </a:t>
            </a:r>
            <a:r>
              <a:rPr lang="en-US" altLang="zh-TW" sz="2200" dirty="0"/>
              <a:t>reusing prior crowd answers</a:t>
            </a:r>
            <a:r>
              <a:rPr lang="en-US" altLang="zh-TW" sz="2200" b="0" dirty="0"/>
              <a:t>, and gradually </a:t>
            </a:r>
            <a:r>
              <a:rPr lang="en-US" altLang="zh-TW" sz="2200" dirty="0"/>
              <a:t>reducing the crowd's role </a:t>
            </a:r>
            <a:r>
              <a:rPr lang="en-US" altLang="zh-TW" sz="2200" b="0" dirty="0"/>
              <a:t>in choosing high-quality responses, </a:t>
            </a:r>
            <a:br>
              <a:rPr lang="en-US" altLang="zh-TW" sz="2200" b="0" dirty="0"/>
            </a:br>
            <a:r>
              <a:rPr lang="en-US" altLang="zh-TW" sz="2200" b="0" dirty="0"/>
              <a:t/>
            </a:r>
            <a:br>
              <a:rPr lang="en-US" altLang="zh-TW" sz="2200" b="0" dirty="0"/>
            </a:br>
            <a:r>
              <a:rPr lang="en-US" altLang="zh-TW" sz="2200" b="0" dirty="0"/>
              <a:t>a </a:t>
            </a:r>
            <a:r>
              <a:rPr lang="en-US" altLang="zh-TW" sz="2200" dirty="0">
                <a:highlight>
                  <a:srgbClr val="FFFF00"/>
                </a:highlight>
              </a:rPr>
              <a:t>deployed crowd-powered dialog system</a:t>
            </a:r>
            <a:r>
              <a:rPr lang="en-US" altLang="zh-TW" sz="2200" dirty="0"/>
              <a:t> </a:t>
            </a:r>
            <a:r>
              <a:rPr lang="en-US" altLang="zh-TW" sz="2200" b="0" dirty="0"/>
              <a:t>can be </a:t>
            </a:r>
            <a:r>
              <a:rPr lang="en-US" altLang="zh-TW" sz="2200" dirty="0">
                <a:solidFill>
                  <a:srgbClr val="0070C0"/>
                </a:solidFill>
                <a:highlight>
                  <a:srgbClr val="FFFF00"/>
                </a:highlight>
              </a:rPr>
              <a:t>automated over time </a:t>
            </a:r>
            <a:r>
              <a:rPr lang="en-US" altLang="zh-TW" sz="2200" b="0" dirty="0"/>
              <a:t>to support real-world open conversations.</a:t>
            </a:r>
          </a:p>
        </p:txBody>
      </p:sp>
    </p:spTree>
    <p:extLst>
      <p:ext uri="{BB962C8B-B14F-4D97-AF65-F5344CB8AC3E}">
        <p14:creationId xmlns:p14="http://schemas.microsoft.com/office/powerpoint/2010/main" val="7453233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7F57-BFAE-4FF1-9F05-E239BAA78C70}"/>
              </a:ext>
            </a:extLst>
          </p:cNvPr>
          <p:cNvSpPr>
            <a:spLocks noGrp="1"/>
          </p:cNvSpPr>
          <p:nvPr>
            <p:ph type="title"/>
          </p:nvPr>
        </p:nvSpPr>
        <p:spPr>
          <a:xfrm>
            <a:off x="449749" y="47071"/>
            <a:ext cx="7886700" cy="1325563"/>
          </a:xfrm>
        </p:spPr>
        <p:txBody>
          <a:bodyPr>
            <a:normAutofit/>
          </a:bodyPr>
          <a:lstStyle/>
          <a:p>
            <a:pPr algn="l"/>
            <a:r>
              <a:rPr lang="en-US" altLang="zh-TW" sz="4000" dirty="0"/>
              <a:t>Thesis Statement</a:t>
            </a:r>
            <a:endParaRPr lang="en-US" sz="4000" dirty="0"/>
          </a:p>
        </p:txBody>
      </p:sp>
      <p:sp>
        <p:nvSpPr>
          <p:cNvPr id="6" name="Title 1">
            <a:extLst>
              <a:ext uri="{FF2B5EF4-FFF2-40B4-BE49-F238E27FC236}">
                <a16:creationId xmlns:a16="http://schemas.microsoft.com/office/drawing/2014/main" id="{CB49846D-2C04-4B7E-8A23-EB9E81845772}"/>
              </a:ext>
            </a:extLst>
          </p:cNvPr>
          <p:cNvSpPr txBox="1">
            <a:spLocks/>
          </p:cNvSpPr>
          <p:nvPr/>
        </p:nvSpPr>
        <p:spPr>
          <a:xfrm>
            <a:off x="417443" y="2588397"/>
            <a:ext cx="8507896" cy="1822368"/>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a:r>
              <a:rPr lang="en-US" altLang="zh-TW" sz="2200" b="0" dirty="0"/>
              <a:t>By allowing new </a:t>
            </a:r>
            <a:r>
              <a:rPr lang="en-US" altLang="zh-TW" sz="2200" dirty="0">
                <a:highlight>
                  <a:srgbClr val="FFFF00"/>
                </a:highlight>
              </a:rPr>
              <a:t>chatbots</a:t>
            </a:r>
            <a:r>
              <a:rPr lang="en-US" altLang="zh-TW" sz="2200" b="0" dirty="0"/>
              <a:t> to be easily integrated, </a:t>
            </a:r>
            <a:r>
              <a:rPr lang="en-US" altLang="zh-TW" sz="2200" dirty="0"/>
              <a:t>reusing prior crowd answers</a:t>
            </a:r>
            <a:r>
              <a:rPr lang="en-US" altLang="zh-TW" sz="2200" b="0" dirty="0"/>
              <a:t>, and gradually </a:t>
            </a:r>
            <a:r>
              <a:rPr lang="en-US" altLang="zh-TW" sz="2200" dirty="0"/>
              <a:t>reducing the crowd's role </a:t>
            </a:r>
            <a:r>
              <a:rPr lang="en-US" altLang="zh-TW" sz="2200" b="0" dirty="0"/>
              <a:t>in choosing high-quality responses, </a:t>
            </a:r>
            <a:br>
              <a:rPr lang="en-US" altLang="zh-TW" sz="2200" b="0" dirty="0"/>
            </a:br>
            <a:r>
              <a:rPr lang="en-US" altLang="zh-TW" sz="2200" b="0" dirty="0"/>
              <a:t/>
            </a:r>
            <a:br>
              <a:rPr lang="en-US" altLang="zh-TW" sz="2200" b="0" dirty="0"/>
            </a:br>
            <a:r>
              <a:rPr lang="en-US" altLang="zh-TW" sz="2200" b="0" dirty="0"/>
              <a:t>a </a:t>
            </a:r>
            <a:r>
              <a:rPr lang="en-US" altLang="zh-TW" sz="2200" dirty="0">
                <a:highlight>
                  <a:srgbClr val="FFFF00"/>
                </a:highlight>
              </a:rPr>
              <a:t>deployed crowd-powered dialog system</a:t>
            </a:r>
            <a:r>
              <a:rPr lang="en-US" altLang="zh-TW" sz="2200" dirty="0"/>
              <a:t> </a:t>
            </a:r>
            <a:r>
              <a:rPr lang="en-US" altLang="zh-TW" sz="2200" b="0" dirty="0"/>
              <a:t>can be </a:t>
            </a:r>
            <a:r>
              <a:rPr lang="en-US" altLang="zh-TW" sz="2200" dirty="0">
                <a:solidFill>
                  <a:srgbClr val="0070C0"/>
                </a:solidFill>
                <a:highlight>
                  <a:srgbClr val="FFFF00"/>
                </a:highlight>
              </a:rPr>
              <a:t>automated over time </a:t>
            </a:r>
            <a:r>
              <a:rPr lang="en-US" altLang="zh-TW" sz="2200" b="0" dirty="0"/>
              <a:t>to support real-world open conversations.</a:t>
            </a:r>
          </a:p>
        </p:txBody>
      </p:sp>
      <p:sp>
        <p:nvSpPr>
          <p:cNvPr id="3" name="TextBox 2">
            <a:extLst>
              <a:ext uri="{FF2B5EF4-FFF2-40B4-BE49-F238E27FC236}">
                <a16:creationId xmlns:a16="http://schemas.microsoft.com/office/drawing/2014/main" id="{15493CC8-2F24-4051-A8EC-3B427407861E}"/>
              </a:ext>
            </a:extLst>
          </p:cNvPr>
          <p:cNvSpPr txBox="1"/>
          <p:nvPr/>
        </p:nvSpPr>
        <p:spPr>
          <a:xfrm>
            <a:off x="449749" y="4985847"/>
            <a:ext cx="4417942" cy="646331"/>
          </a:xfrm>
          <a:prstGeom prst="rect">
            <a:avLst/>
          </a:prstGeom>
          <a:noFill/>
        </p:spPr>
        <p:txBody>
          <a:bodyPr wrap="square" rtlCol="0">
            <a:spAutoFit/>
          </a:bodyPr>
          <a:lstStyle/>
          <a:p>
            <a:pPr algn="ctr"/>
            <a:r>
              <a:rPr lang="en-US" sz="3600" b="1" dirty="0">
                <a:solidFill>
                  <a:srgbClr val="FF0000"/>
                </a:solidFill>
                <a:latin typeface="MV Boli" panose="02000500030200090000" pitchFamily="2" charset="0"/>
                <a:cs typeface="MV Boli" panose="02000500030200090000" pitchFamily="2" charset="0"/>
              </a:rPr>
              <a:t>Chorus Deployment</a:t>
            </a:r>
          </a:p>
        </p:txBody>
      </p:sp>
      <p:sp>
        <p:nvSpPr>
          <p:cNvPr id="12" name="Arc 11">
            <a:extLst>
              <a:ext uri="{FF2B5EF4-FFF2-40B4-BE49-F238E27FC236}">
                <a16:creationId xmlns:a16="http://schemas.microsoft.com/office/drawing/2014/main" id="{13F0176E-7511-4E67-886E-6749F7F20CED}"/>
              </a:ext>
            </a:extLst>
          </p:cNvPr>
          <p:cNvSpPr/>
          <p:nvPr/>
        </p:nvSpPr>
        <p:spPr>
          <a:xfrm>
            <a:off x="2110930" y="3977385"/>
            <a:ext cx="1644473" cy="1822369"/>
          </a:xfrm>
          <a:prstGeom prst="arc">
            <a:avLst>
              <a:gd name="adj1" fmla="val 10097567"/>
              <a:gd name="adj2" fmla="val 14704755"/>
            </a:avLst>
          </a:prstGeom>
          <a:ln w="571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4EDD9331-9EC1-4738-9172-D68A058D4B5F}"/>
              </a:ext>
            </a:extLst>
          </p:cNvPr>
          <p:cNvSpPr txBox="1"/>
          <p:nvPr/>
        </p:nvSpPr>
        <p:spPr>
          <a:xfrm>
            <a:off x="469689" y="5508218"/>
            <a:ext cx="4417942"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HCOMP’16, HCOMP’17 ]</a:t>
            </a:r>
          </a:p>
        </p:txBody>
      </p:sp>
    </p:spTree>
    <p:extLst>
      <p:ext uri="{BB962C8B-B14F-4D97-AF65-F5344CB8AC3E}">
        <p14:creationId xmlns:p14="http://schemas.microsoft.com/office/powerpoint/2010/main" val="31850003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7F57-BFAE-4FF1-9F05-E239BAA78C70}"/>
              </a:ext>
            </a:extLst>
          </p:cNvPr>
          <p:cNvSpPr>
            <a:spLocks noGrp="1"/>
          </p:cNvSpPr>
          <p:nvPr>
            <p:ph type="title"/>
          </p:nvPr>
        </p:nvSpPr>
        <p:spPr>
          <a:xfrm>
            <a:off x="449749" y="47071"/>
            <a:ext cx="7886700" cy="1325563"/>
          </a:xfrm>
        </p:spPr>
        <p:txBody>
          <a:bodyPr>
            <a:normAutofit/>
          </a:bodyPr>
          <a:lstStyle/>
          <a:p>
            <a:pPr algn="l"/>
            <a:r>
              <a:rPr lang="en-US" altLang="zh-TW" sz="4000" dirty="0"/>
              <a:t>Thesis Statement</a:t>
            </a:r>
            <a:endParaRPr lang="en-US" sz="4000" dirty="0"/>
          </a:p>
        </p:txBody>
      </p:sp>
      <p:sp>
        <p:nvSpPr>
          <p:cNvPr id="6" name="Title 1">
            <a:extLst>
              <a:ext uri="{FF2B5EF4-FFF2-40B4-BE49-F238E27FC236}">
                <a16:creationId xmlns:a16="http://schemas.microsoft.com/office/drawing/2014/main" id="{CB49846D-2C04-4B7E-8A23-EB9E81845772}"/>
              </a:ext>
            </a:extLst>
          </p:cNvPr>
          <p:cNvSpPr txBox="1">
            <a:spLocks/>
          </p:cNvSpPr>
          <p:nvPr/>
        </p:nvSpPr>
        <p:spPr>
          <a:xfrm>
            <a:off x="417443" y="2588397"/>
            <a:ext cx="8507896" cy="1822368"/>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a:r>
              <a:rPr lang="en-US" altLang="zh-TW" sz="2200" b="0" dirty="0"/>
              <a:t>By allowing new </a:t>
            </a:r>
            <a:r>
              <a:rPr lang="en-US" altLang="zh-TW" sz="2200" dirty="0">
                <a:highlight>
                  <a:srgbClr val="FFFF00"/>
                </a:highlight>
              </a:rPr>
              <a:t>chatbots</a:t>
            </a:r>
            <a:r>
              <a:rPr lang="en-US" altLang="zh-TW" sz="2200" b="0" dirty="0"/>
              <a:t> to be easily integrated, </a:t>
            </a:r>
            <a:r>
              <a:rPr lang="en-US" altLang="zh-TW" sz="2200" dirty="0"/>
              <a:t>reusing prior crowd answers</a:t>
            </a:r>
            <a:r>
              <a:rPr lang="en-US" altLang="zh-TW" sz="2200" b="0" dirty="0"/>
              <a:t>, and gradually </a:t>
            </a:r>
            <a:r>
              <a:rPr lang="en-US" altLang="zh-TW" sz="2200" dirty="0"/>
              <a:t>reducing the crowd's role </a:t>
            </a:r>
            <a:r>
              <a:rPr lang="en-US" altLang="zh-TW" sz="2200" b="0" dirty="0"/>
              <a:t>in choosing high-quality responses, </a:t>
            </a:r>
            <a:br>
              <a:rPr lang="en-US" altLang="zh-TW" sz="2200" b="0" dirty="0"/>
            </a:br>
            <a:r>
              <a:rPr lang="en-US" altLang="zh-TW" sz="2200" b="0" dirty="0"/>
              <a:t/>
            </a:r>
            <a:br>
              <a:rPr lang="en-US" altLang="zh-TW" sz="2200" b="0" dirty="0"/>
            </a:br>
            <a:r>
              <a:rPr lang="en-US" altLang="zh-TW" sz="2200" b="0" dirty="0"/>
              <a:t>a </a:t>
            </a:r>
            <a:r>
              <a:rPr lang="en-US" altLang="zh-TW" sz="2200" dirty="0">
                <a:highlight>
                  <a:srgbClr val="FFFF00"/>
                </a:highlight>
              </a:rPr>
              <a:t>deployed crowd-powered dialog system</a:t>
            </a:r>
            <a:r>
              <a:rPr lang="en-US" altLang="zh-TW" sz="2200" dirty="0"/>
              <a:t> </a:t>
            </a:r>
            <a:r>
              <a:rPr lang="en-US" altLang="zh-TW" sz="2200" b="0" dirty="0"/>
              <a:t>can be </a:t>
            </a:r>
            <a:r>
              <a:rPr lang="en-US" altLang="zh-TW" sz="2200" dirty="0">
                <a:solidFill>
                  <a:srgbClr val="0070C0"/>
                </a:solidFill>
                <a:highlight>
                  <a:srgbClr val="FFFF00"/>
                </a:highlight>
              </a:rPr>
              <a:t>automated over time </a:t>
            </a:r>
            <a:r>
              <a:rPr lang="en-US" altLang="zh-TW" sz="2200" b="0" dirty="0"/>
              <a:t>to support real-world open conversations.</a:t>
            </a:r>
          </a:p>
        </p:txBody>
      </p:sp>
      <p:sp>
        <p:nvSpPr>
          <p:cNvPr id="8" name="Arc 7">
            <a:extLst>
              <a:ext uri="{FF2B5EF4-FFF2-40B4-BE49-F238E27FC236}">
                <a16:creationId xmlns:a16="http://schemas.microsoft.com/office/drawing/2014/main" id="{63FBDE42-F25E-4E1F-B051-88898F8CD51F}"/>
              </a:ext>
            </a:extLst>
          </p:cNvPr>
          <p:cNvSpPr/>
          <p:nvPr/>
        </p:nvSpPr>
        <p:spPr>
          <a:xfrm>
            <a:off x="6920191" y="3878179"/>
            <a:ext cx="1120565" cy="1568887"/>
          </a:xfrm>
          <a:prstGeom prst="arc">
            <a:avLst>
              <a:gd name="adj1" fmla="val 18382143"/>
              <a:gd name="adj2" fmla="val 3561153"/>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15493CC8-2F24-4051-A8EC-3B427407861E}"/>
              </a:ext>
            </a:extLst>
          </p:cNvPr>
          <p:cNvSpPr txBox="1"/>
          <p:nvPr/>
        </p:nvSpPr>
        <p:spPr>
          <a:xfrm>
            <a:off x="449749" y="4985847"/>
            <a:ext cx="4417942" cy="646331"/>
          </a:xfrm>
          <a:prstGeom prst="rect">
            <a:avLst/>
          </a:prstGeom>
          <a:noFill/>
        </p:spPr>
        <p:txBody>
          <a:bodyPr wrap="square" rtlCol="0">
            <a:spAutoFit/>
          </a:bodyPr>
          <a:lstStyle/>
          <a:p>
            <a:pPr algn="ctr"/>
            <a:r>
              <a:rPr lang="en-US" sz="3600" b="1" dirty="0">
                <a:solidFill>
                  <a:srgbClr val="FF0000"/>
                </a:solidFill>
                <a:latin typeface="MV Boli" panose="02000500030200090000" pitchFamily="2" charset="0"/>
                <a:cs typeface="MV Boli" panose="02000500030200090000" pitchFamily="2" charset="0"/>
              </a:rPr>
              <a:t>Chorus Deployment</a:t>
            </a:r>
          </a:p>
        </p:txBody>
      </p:sp>
      <p:sp>
        <p:nvSpPr>
          <p:cNvPr id="11" name="TextBox 10">
            <a:extLst>
              <a:ext uri="{FF2B5EF4-FFF2-40B4-BE49-F238E27FC236}">
                <a16:creationId xmlns:a16="http://schemas.microsoft.com/office/drawing/2014/main" id="{F7285784-2C5D-49AA-BD3A-A772B4AAB294}"/>
              </a:ext>
            </a:extLst>
          </p:cNvPr>
          <p:cNvSpPr txBox="1"/>
          <p:nvPr/>
        </p:nvSpPr>
        <p:spPr>
          <a:xfrm>
            <a:off x="4824099" y="5099699"/>
            <a:ext cx="4417942" cy="646331"/>
          </a:xfrm>
          <a:prstGeom prst="rect">
            <a:avLst/>
          </a:prstGeom>
          <a:noFill/>
        </p:spPr>
        <p:txBody>
          <a:bodyPr wrap="square" rtlCol="0">
            <a:spAutoFit/>
          </a:bodyPr>
          <a:lstStyle/>
          <a:p>
            <a:pPr algn="ctr"/>
            <a:r>
              <a:rPr lang="en-US" sz="3600" b="1" dirty="0" err="1">
                <a:solidFill>
                  <a:srgbClr val="FF0000"/>
                </a:solidFill>
                <a:latin typeface="MV Boli" panose="02000500030200090000" pitchFamily="2" charset="0"/>
                <a:cs typeface="MV Boli" panose="02000500030200090000" pitchFamily="2" charset="0"/>
              </a:rPr>
              <a:t>Evorus</a:t>
            </a:r>
            <a:endParaRPr lang="en-US" sz="3600" b="1" dirty="0">
              <a:solidFill>
                <a:srgbClr val="FF0000"/>
              </a:solidFill>
              <a:latin typeface="MV Boli" panose="02000500030200090000" pitchFamily="2" charset="0"/>
              <a:cs typeface="MV Boli" panose="02000500030200090000" pitchFamily="2" charset="0"/>
            </a:endParaRPr>
          </a:p>
        </p:txBody>
      </p:sp>
      <p:sp>
        <p:nvSpPr>
          <p:cNvPr id="12" name="Arc 11">
            <a:extLst>
              <a:ext uri="{FF2B5EF4-FFF2-40B4-BE49-F238E27FC236}">
                <a16:creationId xmlns:a16="http://schemas.microsoft.com/office/drawing/2014/main" id="{13F0176E-7511-4E67-886E-6749F7F20CED}"/>
              </a:ext>
            </a:extLst>
          </p:cNvPr>
          <p:cNvSpPr/>
          <p:nvPr/>
        </p:nvSpPr>
        <p:spPr>
          <a:xfrm>
            <a:off x="2110930" y="3977385"/>
            <a:ext cx="1644473" cy="1822369"/>
          </a:xfrm>
          <a:prstGeom prst="arc">
            <a:avLst>
              <a:gd name="adj1" fmla="val 10097567"/>
              <a:gd name="adj2" fmla="val 14704755"/>
            </a:avLst>
          </a:prstGeom>
          <a:ln w="571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4EDD9331-9EC1-4738-9172-D68A058D4B5F}"/>
              </a:ext>
            </a:extLst>
          </p:cNvPr>
          <p:cNvSpPr txBox="1"/>
          <p:nvPr/>
        </p:nvSpPr>
        <p:spPr>
          <a:xfrm>
            <a:off x="469689" y="5508218"/>
            <a:ext cx="4417942"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HCOMP’16, HCOMP’17 ]</a:t>
            </a:r>
          </a:p>
        </p:txBody>
      </p:sp>
      <p:sp>
        <p:nvSpPr>
          <p:cNvPr id="17" name="TextBox 16">
            <a:extLst>
              <a:ext uri="{FF2B5EF4-FFF2-40B4-BE49-F238E27FC236}">
                <a16:creationId xmlns:a16="http://schemas.microsoft.com/office/drawing/2014/main" id="{E2BD10E1-D1FD-4129-B986-683D6A41E543}"/>
              </a:ext>
            </a:extLst>
          </p:cNvPr>
          <p:cNvSpPr txBox="1"/>
          <p:nvPr/>
        </p:nvSpPr>
        <p:spPr>
          <a:xfrm>
            <a:off x="4887631" y="5609364"/>
            <a:ext cx="4417942"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CHI’18     , UIST Poster’17 ]</a:t>
            </a:r>
          </a:p>
        </p:txBody>
      </p:sp>
      <p:pic>
        <p:nvPicPr>
          <p:cNvPr id="18" name="Picture 17">
            <a:extLst>
              <a:ext uri="{FF2B5EF4-FFF2-40B4-BE49-F238E27FC236}">
                <a16:creationId xmlns:a16="http://schemas.microsoft.com/office/drawing/2014/main" id="{66E97486-A39D-40BA-8E0D-6424E75B3FE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80666" y="5661213"/>
            <a:ext cx="296411" cy="296411"/>
          </a:xfrm>
          <a:prstGeom prst="rect">
            <a:avLst/>
          </a:prstGeom>
        </p:spPr>
      </p:pic>
    </p:spTree>
    <p:extLst>
      <p:ext uri="{BB962C8B-B14F-4D97-AF65-F5344CB8AC3E}">
        <p14:creationId xmlns:p14="http://schemas.microsoft.com/office/powerpoint/2010/main" val="3421355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7F57-BFAE-4FF1-9F05-E239BAA78C70}"/>
              </a:ext>
            </a:extLst>
          </p:cNvPr>
          <p:cNvSpPr>
            <a:spLocks noGrp="1"/>
          </p:cNvSpPr>
          <p:nvPr>
            <p:ph type="title"/>
          </p:nvPr>
        </p:nvSpPr>
        <p:spPr>
          <a:xfrm>
            <a:off x="449749" y="47071"/>
            <a:ext cx="7886700" cy="1325563"/>
          </a:xfrm>
        </p:spPr>
        <p:txBody>
          <a:bodyPr>
            <a:normAutofit/>
          </a:bodyPr>
          <a:lstStyle/>
          <a:p>
            <a:pPr algn="l"/>
            <a:r>
              <a:rPr lang="en-US" altLang="zh-TW" sz="4000" dirty="0"/>
              <a:t>Thesis Statement</a:t>
            </a:r>
            <a:endParaRPr lang="en-US" sz="4000" dirty="0"/>
          </a:p>
        </p:txBody>
      </p:sp>
      <p:sp>
        <p:nvSpPr>
          <p:cNvPr id="6" name="Title 1">
            <a:extLst>
              <a:ext uri="{FF2B5EF4-FFF2-40B4-BE49-F238E27FC236}">
                <a16:creationId xmlns:a16="http://schemas.microsoft.com/office/drawing/2014/main" id="{CB49846D-2C04-4B7E-8A23-EB9E81845772}"/>
              </a:ext>
            </a:extLst>
          </p:cNvPr>
          <p:cNvSpPr txBox="1">
            <a:spLocks/>
          </p:cNvSpPr>
          <p:nvPr/>
        </p:nvSpPr>
        <p:spPr>
          <a:xfrm>
            <a:off x="417443" y="2588397"/>
            <a:ext cx="8507896" cy="1822368"/>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a:r>
              <a:rPr lang="en-US" altLang="zh-TW" sz="2200" b="0" dirty="0"/>
              <a:t>By allowing new </a:t>
            </a:r>
            <a:r>
              <a:rPr lang="en-US" altLang="zh-TW" sz="2200" dirty="0">
                <a:highlight>
                  <a:srgbClr val="FFFF00"/>
                </a:highlight>
              </a:rPr>
              <a:t>chatbots</a:t>
            </a:r>
            <a:r>
              <a:rPr lang="en-US" altLang="zh-TW" sz="2200" b="0" dirty="0"/>
              <a:t> to be easily integrated, </a:t>
            </a:r>
            <a:r>
              <a:rPr lang="en-US" altLang="zh-TW" sz="2200" dirty="0"/>
              <a:t>reusing prior crowd answers</a:t>
            </a:r>
            <a:r>
              <a:rPr lang="en-US" altLang="zh-TW" sz="2200" b="0" dirty="0"/>
              <a:t>, and gradually </a:t>
            </a:r>
            <a:r>
              <a:rPr lang="en-US" altLang="zh-TW" sz="2200" dirty="0"/>
              <a:t>reducing the crowd's role </a:t>
            </a:r>
            <a:r>
              <a:rPr lang="en-US" altLang="zh-TW" sz="2200" b="0" dirty="0"/>
              <a:t>in choosing high-quality responses, </a:t>
            </a:r>
            <a:br>
              <a:rPr lang="en-US" altLang="zh-TW" sz="2200" b="0" dirty="0"/>
            </a:br>
            <a:r>
              <a:rPr lang="en-US" altLang="zh-TW" sz="2200" b="0" dirty="0"/>
              <a:t/>
            </a:r>
            <a:br>
              <a:rPr lang="en-US" altLang="zh-TW" sz="2200" b="0" dirty="0"/>
            </a:br>
            <a:r>
              <a:rPr lang="en-US" altLang="zh-TW" sz="2200" b="0" dirty="0"/>
              <a:t>a </a:t>
            </a:r>
            <a:r>
              <a:rPr lang="en-US" altLang="zh-TW" sz="2200" dirty="0">
                <a:highlight>
                  <a:srgbClr val="FFFF00"/>
                </a:highlight>
              </a:rPr>
              <a:t>deployed crowd-powered dialog system</a:t>
            </a:r>
            <a:r>
              <a:rPr lang="en-US" altLang="zh-TW" sz="2200" dirty="0"/>
              <a:t> </a:t>
            </a:r>
            <a:r>
              <a:rPr lang="en-US" altLang="zh-TW" sz="2200" b="0" dirty="0"/>
              <a:t>can be </a:t>
            </a:r>
            <a:r>
              <a:rPr lang="en-US" altLang="zh-TW" sz="2200" dirty="0">
                <a:solidFill>
                  <a:srgbClr val="0070C0"/>
                </a:solidFill>
                <a:highlight>
                  <a:srgbClr val="FFFF00"/>
                </a:highlight>
              </a:rPr>
              <a:t>automated over time </a:t>
            </a:r>
            <a:r>
              <a:rPr lang="en-US" altLang="zh-TW" sz="2200" b="0" dirty="0"/>
              <a:t>to support real-world open conversations.</a:t>
            </a:r>
          </a:p>
        </p:txBody>
      </p:sp>
      <p:sp>
        <p:nvSpPr>
          <p:cNvPr id="8" name="Arc 7">
            <a:extLst>
              <a:ext uri="{FF2B5EF4-FFF2-40B4-BE49-F238E27FC236}">
                <a16:creationId xmlns:a16="http://schemas.microsoft.com/office/drawing/2014/main" id="{63FBDE42-F25E-4E1F-B051-88898F8CD51F}"/>
              </a:ext>
            </a:extLst>
          </p:cNvPr>
          <p:cNvSpPr/>
          <p:nvPr/>
        </p:nvSpPr>
        <p:spPr>
          <a:xfrm>
            <a:off x="6920191" y="3878179"/>
            <a:ext cx="1120565" cy="1568887"/>
          </a:xfrm>
          <a:prstGeom prst="arc">
            <a:avLst>
              <a:gd name="adj1" fmla="val 18382143"/>
              <a:gd name="adj2" fmla="val 3561153"/>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15493CC8-2F24-4051-A8EC-3B427407861E}"/>
              </a:ext>
            </a:extLst>
          </p:cNvPr>
          <p:cNvSpPr txBox="1"/>
          <p:nvPr/>
        </p:nvSpPr>
        <p:spPr>
          <a:xfrm>
            <a:off x="449749" y="4985847"/>
            <a:ext cx="4417942" cy="646331"/>
          </a:xfrm>
          <a:prstGeom prst="rect">
            <a:avLst/>
          </a:prstGeom>
          <a:noFill/>
        </p:spPr>
        <p:txBody>
          <a:bodyPr wrap="square" rtlCol="0">
            <a:spAutoFit/>
          </a:bodyPr>
          <a:lstStyle/>
          <a:p>
            <a:pPr algn="ctr"/>
            <a:r>
              <a:rPr lang="en-US" sz="3600" b="1" dirty="0">
                <a:solidFill>
                  <a:srgbClr val="FF0000"/>
                </a:solidFill>
                <a:latin typeface="MV Boli" panose="02000500030200090000" pitchFamily="2" charset="0"/>
                <a:cs typeface="MV Boli" panose="02000500030200090000" pitchFamily="2" charset="0"/>
              </a:rPr>
              <a:t>Chorus Deployment</a:t>
            </a:r>
          </a:p>
        </p:txBody>
      </p:sp>
      <p:sp>
        <p:nvSpPr>
          <p:cNvPr id="11" name="TextBox 10">
            <a:extLst>
              <a:ext uri="{FF2B5EF4-FFF2-40B4-BE49-F238E27FC236}">
                <a16:creationId xmlns:a16="http://schemas.microsoft.com/office/drawing/2014/main" id="{F7285784-2C5D-49AA-BD3A-A772B4AAB294}"/>
              </a:ext>
            </a:extLst>
          </p:cNvPr>
          <p:cNvSpPr txBox="1"/>
          <p:nvPr/>
        </p:nvSpPr>
        <p:spPr>
          <a:xfrm>
            <a:off x="4824099" y="5099699"/>
            <a:ext cx="4417942" cy="646331"/>
          </a:xfrm>
          <a:prstGeom prst="rect">
            <a:avLst/>
          </a:prstGeom>
          <a:noFill/>
        </p:spPr>
        <p:txBody>
          <a:bodyPr wrap="square" rtlCol="0">
            <a:spAutoFit/>
          </a:bodyPr>
          <a:lstStyle/>
          <a:p>
            <a:pPr algn="ctr"/>
            <a:r>
              <a:rPr lang="en-US" sz="3600" b="1" dirty="0" err="1">
                <a:solidFill>
                  <a:srgbClr val="FF0000"/>
                </a:solidFill>
                <a:latin typeface="MV Boli" panose="02000500030200090000" pitchFamily="2" charset="0"/>
                <a:cs typeface="MV Boli" panose="02000500030200090000" pitchFamily="2" charset="0"/>
              </a:rPr>
              <a:t>Evorus</a:t>
            </a:r>
            <a:endParaRPr lang="en-US" sz="3600" b="1" dirty="0">
              <a:solidFill>
                <a:srgbClr val="FF0000"/>
              </a:solidFill>
              <a:latin typeface="MV Boli" panose="02000500030200090000" pitchFamily="2" charset="0"/>
              <a:cs typeface="MV Boli" panose="02000500030200090000" pitchFamily="2" charset="0"/>
            </a:endParaRPr>
          </a:p>
        </p:txBody>
      </p:sp>
      <p:sp>
        <p:nvSpPr>
          <p:cNvPr id="12" name="Arc 11">
            <a:extLst>
              <a:ext uri="{FF2B5EF4-FFF2-40B4-BE49-F238E27FC236}">
                <a16:creationId xmlns:a16="http://schemas.microsoft.com/office/drawing/2014/main" id="{13F0176E-7511-4E67-886E-6749F7F20CED}"/>
              </a:ext>
            </a:extLst>
          </p:cNvPr>
          <p:cNvSpPr/>
          <p:nvPr/>
        </p:nvSpPr>
        <p:spPr>
          <a:xfrm>
            <a:off x="2110930" y="3977385"/>
            <a:ext cx="1644473" cy="1822369"/>
          </a:xfrm>
          <a:prstGeom prst="arc">
            <a:avLst>
              <a:gd name="adj1" fmla="val 10097567"/>
              <a:gd name="adj2" fmla="val 14704755"/>
            </a:avLst>
          </a:prstGeom>
          <a:ln w="571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986CCE6B-83EB-4391-8457-6CC427B4B984}"/>
              </a:ext>
            </a:extLst>
          </p:cNvPr>
          <p:cNvSpPr txBox="1"/>
          <p:nvPr/>
        </p:nvSpPr>
        <p:spPr>
          <a:xfrm>
            <a:off x="3251372" y="1509209"/>
            <a:ext cx="4417942" cy="646331"/>
          </a:xfrm>
          <a:prstGeom prst="rect">
            <a:avLst/>
          </a:prstGeom>
          <a:noFill/>
        </p:spPr>
        <p:txBody>
          <a:bodyPr wrap="square" rtlCol="0">
            <a:spAutoFit/>
          </a:bodyPr>
          <a:lstStyle/>
          <a:p>
            <a:pPr algn="ctr"/>
            <a:r>
              <a:rPr lang="en-US" sz="3600" b="1" dirty="0">
                <a:solidFill>
                  <a:srgbClr val="FF0000"/>
                </a:solidFill>
                <a:latin typeface="MV Boli" panose="02000500030200090000" pitchFamily="2" charset="0"/>
                <a:cs typeface="MV Boli" panose="02000500030200090000" pitchFamily="2" charset="0"/>
              </a:rPr>
              <a:t>Guardian</a:t>
            </a:r>
          </a:p>
        </p:txBody>
      </p:sp>
      <p:sp>
        <p:nvSpPr>
          <p:cNvPr id="14" name="Arc 13">
            <a:extLst>
              <a:ext uri="{FF2B5EF4-FFF2-40B4-BE49-F238E27FC236}">
                <a16:creationId xmlns:a16="http://schemas.microsoft.com/office/drawing/2014/main" id="{6F80ACB6-A53A-4E42-ACAD-A772DB64ED9A}"/>
              </a:ext>
            </a:extLst>
          </p:cNvPr>
          <p:cNvSpPr/>
          <p:nvPr/>
        </p:nvSpPr>
        <p:spPr>
          <a:xfrm>
            <a:off x="3659616" y="1832986"/>
            <a:ext cx="1737328" cy="1568887"/>
          </a:xfrm>
          <a:prstGeom prst="arc">
            <a:avLst>
              <a:gd name="adj1" fmla="val 11004367"/>
              <a:gd name="adj2" fmla="val 16199726"/>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58998821-C44C-4965-998E-2818F19FE81A}"/>
              </a:ext>
            </a:extLst>
          </p:cNvPr>
          <p:cNvSpPr txBox="1"/>
          <p:nvPr/>
        </p:nvSpPr>
        <p:spPr>
          <a:xfrm>
            <a:off x="3340272" y="2016460"/>
            <a:ext cx="4417942"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HCOMP’15, CI’17 ]</a:t>
            </a:r>
          </a:p>
        </p:txBody>
      </p:sp>
      <p:sp>
        <p:nvSpPr>
          <p:cNvPr id="16" name="TextBox 15">
            <a:extLst>
              <a:ext uri="{FF2B5EF4-FFF2-40B4-BE49-F238E27FC236}">
                <a16:creationId xmlns:a16="http://schemas.microsoft.com/office/drawing/2014/main" id="{4EDD9331-9EC1-4738-9172-D68A058D4B5F}"/>
              </a:ext>
            </a:extLst>
          </p:cNvPr>
          <p:cNvSpPr txBox="1"/>
          <p:nvPr/>
        </p:nvSpPr>
        <p:spPr>
          <a:xfrm>
            <a:off x="469689" y="5508218"/>
            <a:ext cx="4417942"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HCOMP’16, HCOMP’17 ]</a:t>
            </a:r>
          </a:p>
        </p:txBody>
      </p:sp>
      <p:sp>
        <p:nvSpPr>
          <p:cNvPr id="17" name="TextBox 16">
            <a:extLst>
              <a:ext uri="{FF2B5EF4-FFF2-40B4-BE49-F238E27FC236}">
                <a16:creationId xmlns:a16="http://schemas.microsoft.com/office/drawing/2014/main" id="{E2BD10E1-D1FD-4129-B986-683D6A41E543}"/>
              </a:ext>
            </a:extLst>
          </p:cNvPr>
          <p:cNvSpPr txBox="1"/>
          <p:nvPr/>
        </p:nvSpPr>
        <p:spPr>
          <a:xfrm>
            <a:off x="4887631" y="5609364"/>
            <a:ext cx="4417942"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CHI’18     , UIST Poster’17 ]</a:t>
            </a:r>
          </a:p>
        </p:txBody>
      </p:sp>
      <p:pic>
        <p:nvPicPr>
          <p:cNvPr id="18" name="Picture 17">
            <a:extLst>
              <a:ext uri="{FF2B5EF4-FFF2-40B4-BE49-F238E27FC236}">
                <a16:creationId xmlns:a16="http://schemas.microsoft.com/office/drawing/2014/main" id="{66E97486-A39D-40BA-8E0D-6424E75B3FE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80666" y="5661213"/>
            <a:ext cx="296411" cy="296411"/>
          </a:xfrm>
          <a:prstGeom prst="rect">
            <a:avLst/>
          </a:prstGeom>
        </p:spPr>
      </p:pic>
    </p:spTree>
    <p:extLst>
      <p:ext uri="{BB962C8B-B14F-4D97-AF65-F5344CB8AC3E}">
        <p14:creationId xmlns:p14="http://schemas.microsoft.com/office/powerpoint/2010/main" val="34113594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7F57-BFAE-4FF1-9F05-E239BAA78C70}"/>
              </a:ext>
            </a:extLst>
          </p:cNvPr>
          <p:cNvSpPr>
            <a:spLocks noGrp="1"/>
          </p:cNvSpPr>
          <p:nvPr>
            <p:ph type="title"/>
          </p:nvPr>
        </p:nvSpPr>
        <p:spPr>
          <a:xfrm>
            <a:off x="449749" y="47071"/>
            <a:ext cx="7886700" cy="1325563"/>
          </a:xfrm>
        </p:spPr>
        <p:txBody>
          <a:bodyPr>
            <a:normAutofit/>
          </a:bodyPr>
          <a:lstStyle/>
          <a:p>
            <a:pPr algn="l"/>
            <a:r>
              <a:rPr lang="en-US" altLang="zh-TW" sz="4000" dirty="0"/>
              <a:t>Thesis Statement</a:t>
            </a:r>
            <a:endParaRPr lang="en-US" sz="4000" dirty="0"/>
          </a:p>
        </p:txBody>
      </p:sp>
      <p:sp>
        <p:nvSpPr>
          <p:cNvPr id="6" name="Title 1">
            <a:extLst>
              <a:ext uri="{FF2B5EF4-FFF2-40B4-BE49-F238E27FC236}">
                <a16:creationId xmlns:a16="http://schemas.microsoft.com/office/drawing/2014/main" id="{CB49846D-2C04-4B7E-8A23-EB9E81845772}"/>
              </a:ext>
            </a:extLst>
          </p:cNvPr>
          <p:cNvSpPr txBox="1">
            <a:spLocks/>
          </p:cNvSpPr>
          <p:nvPr/>
        </p:nvSpPr>
        <p:spPr>
          <a:xfrm>
            <a:off x="417443" y="2588397"/>
            <a:ext cx="8507896" cy="1822368"/>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a:r>
              <a:rPr lang="en-US" altLang="zh-TW" sz="2200" b="0" dirty="0"/>
              <a:t>By allowing new </a:t>
            </a:r>
            <a:r>
              <a:rPr lang="en-US" altLang="zh-TW" sz="2200" dirty="0">
                <a:highlight>
                  <a:srgbClr val="FFFF00"/>
                </a:highlight>
              </a:rPr>
              <a:t>chatbots</a:t>
            </a:r>
            <a:r>
              <a:rPr lang="en-US" altLang="zh-TW" sz="2200" b="0" dirty="0"/>
              <a:t> to be easily integrated, </a:t>
            </a:r>
            <a:r>
              <a:rPr lang="en-US" altLang="zh-TW" sz="2200" dirty="0"/>
              <a:t>reusing prior crowd answers</a:t>
            </a:r>
            <a:r>
              <a:rPr lang="en-US" altLang="zh-TW" sz="2200" b="0" dirty="0"/>
              <a:t>, and gradually </a:t>
            </a:r>
            <a:r>
              <a:rPr lang="en-US" altLang="zh-TW" sz="2200" dirty="0"/>
              <a:t>reducing the crowd's role </a:t>
            </a:r>
            <a:r>
              <a:rPr lang="en-US" altLang="zh-TW" sz="2200" b="0" dirty="0"/>
              <a:t>in choosing high-quality responses, </a:t>
            </a:r>
            <a:br>
              <a:rPr lang="en-US" altLang="zh-TW" sz="2200" b="0" dirty="0"/>
            </a:br>
            <a:r>
              <a:rPr lang="en-US" altLang="zh-TW" sz="2200" b="0" dirty="0"/>
              <a:t/>
            </a:r>
            <a:br>
              <a:rPr lang="en-US" altLang="zh-TW" sz="2200" b="0" dirty="0"/>
            </a:br>
            <a:r>
              <a:rPr lang="en-US" altLang="zh-TW" sz="2200" b="0" dirty="0"/>
              <a:t>a </a:t>
            </a:r>
            <a:r>
              <a:rPr lang="en-US" altLang="zh-TW" sz="2200" dirty="0">
                <a:highlight>
                  <a:srgbClr val="FFFF00"/>
                </a:highlight>
              </a:rPr>
              <a:t>deployed crowd-powered dialog system</a:t>
            </a:r>
            <a:r>
              <a:rPr lang="en-US" altLang="zh-TW" sz="2200" dirty="0"/>
              <a:t> </a:t>
            </a:r>
            <a:r>
              <a:rPr lang="en-US" altLang="zh-TW" sz="2200" b="0" dirty="0"/>
              <a:t>can be </a:t>
            </a:r>
            <a:r>
              <a:rPr lang="en-US" altLang="zh-TW" sz="2200" dirty="0">
                <a:solidFill>
                  <a:srgbClr val="0070C0"/>
                </a:solidFill>
                <a:highlight>
                  <a:srgbClr val="FFFF00"/>
                </a:highlight>
              </a:rPr>
              <a:t>automated over time </a:t>
            </a:r>
            <a:r>
              <a:rPr lang="en-US" altLang="zh-TW" sz="2200" b="0" dirty="0"/>
              <a:t>to support real-world open conversations.</a:t>
            </a:r>
          </a:p>
        </p:txBody>
      </p:sp>
    </p:spTree>
    <p:extLst>
      <p:ext uri="{BB962C8B-B14F-4D97-AF65-F5344CB8AC3E}">
        <p14:creationId xmlns:p14="http://schemas.microsoft.com/office/powerpoint/2010/main" val="3820042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7F57-BFAE-4FF1-9F05-E239BAA78C70}"/>
              </a:ext>
            </a:extLst>
          </p:cNvPr>
          <p:cNvSpPr>
            <a:spLocks noGrp="1"/>
          </p:cNvSpPr>
          <p:nvPr>
            <p:ph type="title"/>
          </p:nvPr>
        </p:nvSpPr>
        <p:spPr>
          <a:xfrm>
            <a:off x="449749" y="47071"/>
            <a:ext cx="7886700" cy="1325563"/>
          </a:xfrm>
        </p:spPr>
        <p:txBody>
          <a:bodyPr>
            <a:normAutofit/>
          </a:bodyPr>
          <a:lstStyle/>
          <a:p>
            <a:pPr algn="l"/>
            <a:r>
              <a:rPr lang="en-US" altLang="zh-TW" sz="4000" dirty="0"/>
              <a:t>Thesis Statement</a:t>
            </a:r>
            <a:endParaRPr lang="en-US" sz="4000" dirty="0"/>
          </a:p>
        </p:txBody>
      </p:sp>
      <p:sp>
        <p:nvSpPr>
          <p:cNvPr id="6" name="Title 1">
            <a:extLst>
              <a:ext uri="{FF2B5EF4-FFF2-40B4-BE49-F238E27FC236}">
                <a16:creationId xmlns:a16="http://schemas.microsoft.com/office/drawing/2014/main" id="{CB49846D-2C04-4B7E-8A23-EB9E81845772}"/>
              </a:ext>
            </a:extLst>
          </p:cNvPr>
          <p:cNvSpPr txBox="1">
            <a:spLocks/>
          </p:cNvSpPr>
          <p:nvPr/>
        </p:nvSpPr>
        <p:spPr>
          <a:xfrm>
            <a:off x="417443" y="2588397"/>
            <a:ext cx="8507896" cy="1822368"/>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b="1" kern="1200">
                <a:solidFill>
                  <a:schemeClr val="tx1"/>
                </a:solidFill>
                <a:latin typeface="Arial" panose="020B0604020202020204" pitchFamily="34" charset="0"/>
                <a:ea typeface="+mj-ea"/>
                <a:cs typeface="Arial" panose="020B0604020202020204" pitchFamily="34" charset="0"/>
              </a:defRPr>
            </a:lvl1pPr>
          </a:lstStyle>
          <a:p>
            <a:pPr algn="l"/>
            <a:r>
              <a:rPr lang="en-US" altLang="zh-TW" sz="2200" b="0" dirty="0"/>
              <a:t>By allowing new </a:t>
            </a:r>
            <a:r>
              <a:rPr lang="en-US" altLang="zh-TW" sz="2200" dirty="0">
                <a:highlight>
                  <a:srgbClr val="FFFF00"/>
                </a:highlight>
              </a:rPr>
              <a:t>chatbots</a:t>
            </a:r>
            <a:r>
              <a:rPr lang="en-US" altLang="zh-TW" sz="2200" b="0" dirty="0"/>
              <a:t> to be easily integrated, </a:t>
            </a:r>
            <a:r>
              <a:rPr lang="en-US" altLang="zh-TW" sz="2200" dirty="0"/>
              <a:t>reusing prior crowd answers</a:t>
            </a:r>
            <a:r>
              <a:rPr lang="en-US" altLang="zh-TW" sz="2200" b="0" dirty="0"/>
              <a:t>, and gradually </a:t>
            </a:r>
            <a:r>
              <a:rPr lang="en-US" altLang="zh-TW" sz="2200" dirty="0"/>
              <a:t>reducing the crowd's role </a:t>
            </a:r>
            <a:r>
              <a:rPr lang="en-US" altLang="zh-TW" sz="2200" b="0" dirty="0"/>
              <a:t>in choosing high-quality responses, </a:t>
            </a:r>
            <a:br>
              <a:rPr lang="en-US" altLang="zh-TW" sz="2200" b="0" dirty="0"/>
            </a:br>
            <a:r>
              <a:rPr lang="en-US" altLang="zh-TW" sz="2200" b="0" dirty="0"/>
              <a:t/>
            </a:r>
            <a:br>
              <a:rPr lang="en-US" altLang="zh-TW" sz="2200" b="0" dirty="0"/>
            </a:br>
            <a:r>
              <a:rPr lang="en-US" altLang="zh-TW" sz="2200" b="0" dirty="0"/>
              <a:t>a </a:t>
            </a:r>
            <a:r>
              <a:rPr lang="en-US" altLang="zh-TW" sz="2200" dirty="0">
                <a:highlight>
                  <a:srgbClr val="FFFF00"/>
                </a:highlight>
              </a:rPr>
              <a:t>deployed crowd-powered dialog system</a:t>
            </a:r>
            <a:r>
              <a:rPr lang="en-US" altLang="zh-TW" sz="2200" dirty="0"/>
              <a:t> </a:t>
            </a:r>
            <a:r>
              <a:rPr lang="en-US" altLang="zh-TW" sz="2200" b="0" dirty="0"/>
              <a:t>can be </a:t>
            </a:r>
            <a:r>
              <a:rPr lang="en-US" altLang="zh-TW" sz="2200" dirty="0">
                <a:solidFill>
                  <a:srgbClr val="0070C0"/>
                </a:solidFill>
                <a:highlight>
                  <a:srgbClr val="FFFF00"/>
                </a:highlight>
              </a:rPr>
              <a:t>automated over time </a:t>
            </a:r>
            <a:r>
              <a:rPr lang="en-US" altLang="zh-TW" sz="2200" b="0" dirty="0"/>
              <a:t>to support real-world open conversations.</a:t>
            </a:r>
          </a:p>
        </p:txBody>
      </p:sp>
      <p:sp>
        <p:nvSpPr>
          <p:cNvPr id="8" name="Arc 7">
            <a:extLst>
              <a:ext uri="{FF2B5EF4-FFF2-40B4-BE49-F238E27FC236}">
                <a16:creationId xmlns:a16="http://schemas.microsoft.com/office/drawing/2014/main" id="{63FBDE42-F25E-4E1F-B051-88898F8CD51F}"/>
              </a:ext>
            </a:extLst>
          </p:cNvPr>
          <p:cNvSpPr/>
          <p:nvPr/>
        </p:nvSpPr>
        <p:spPr>
          <a:xfrm>
            <a:off x="6920191" y="3878179"/>
            <a:ext cx="1120565" cy="1568887"/>
          </a:xfrm>
          <a:prstGeom prst="arc">
            <a:avLst>
              <a:gd name="adj1" fmla="val 18382143"/>
              <a:gd name="adj2" fmla="val 3561153"/>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15493CC8-2F24-4051-A8EC-3B427407861E}"/>
              </a:ext>
            </a:extLst>
          </p:cNvPr>
          <p:cNvSpPr txBox="1"/>
          <p:nvPr/>
        </p:nvSpPr>
        <p:spPr>
          <a:xfrm>
            <a:off x="449749" y="4985847"/>
            <a:ext cx="4417942" cy="646331"/>
          </a:xfrm>
          <a:prstGeom prst="rect">
            <a:avLst/>
          </a:prstGeom>
          <a:noFill/>
        </p:spPr>
        <p:txBody>
          <a:bodyPr wrap="square" rtlCol="0">
            <a:spAutoFit/>
          </a:bodyPr>
          <a:lstStyle/>
          <a:p>
            <a:pPr algn="ctr"/>
            <a:r>
              <a:rPr lang="en-US" sz="3600" b="1" dirty="0">
                <a:solidFill>
                  <a:srgbClr val="FF0000"/>
                </a:solidFill>
                <a:latin typeface="MV Boli" panose="02000500030200090000" pitchFamily="2" charset="0"/>
                <a:cs typeface="MV Boli" panose="02000500030200090000" pitchFamily="2" charset="0"/>
              </a:rPr>
              <a:t>Chorus Deployment</a:t>
            </a:r>
          </a:p>
        </p:txBody>
      </p:sp>
      <p:sp>
        <p:nvSpPr>
          <p:cNvPr id="11" name="TextBox 10">
            <a:extLst>
              <a:ext uri="{FF2B5EF4-FFF2-40B4-BE49-F238E27FC236}">
                <a16:creationId xmlns:a16="http://schemas.microsoft.com/office/drawing/2014/main" id="{F7285784-2C5D-49AA-BD3A-A772B4AAB294}"/>
              </a:ext>
            </a:extLst>
          </p:cNvPr>
          <p:cNvSpPr txBox="1"/>
          <p:nvPr/>
        </p:nvSpPr>
        <p:spPr>
          <a:xfrm>
            <a:off x="4824099" y="5099699"/>
            <a:ext cx="4417942" cy="646331"/>
          </a:xfrm>
          <a:prstGeom prst="rect">
            <a:avLst/>
          </a:prstGeom>
          <a:noFill/>
        </p:spPr>
        <p:txBody>
          <a:bodyPr wrap="square" rtlCol="0">
            <a:spAutoFit/>
          </a:bodyPr>
          <a:lstStyle/>
          <a:p>
            <a:pPr algn="ctr"/>
            <a:r>
              <a:rPr lang="en-US" sz="3600" b="1" dirty="0" err="1">
                <a:solidFill>
                  <a:srgbClr val="FF0000"/>
                </a:solidFill>
                <a:latin typeface="MV Boli" panose="02000500030200090000" pitchFamily="2" charset="0"/>
                <a:cs typeface="MV Boli" panose="02000500030200090000" pitchFamily="2" charset="0"/>
              </a:rPr>
              <a:t>Evorus</a:t>
            </a:r>
            <a:endParaRPr lang="en-US" sz="3600" b="1" dirty="0">
              <a:solidFill>
                <a:srgbClr val="FF0000"/>
              </a:solidFill>
              <a:latin typeface="MV Boli" panose="02000500030200090000" pitchFamily="2" charset="0"/>
              <a:cs typeface="MV Boli" panose="02000500030200090000" pitchFamily="2" charset="0"/>
            </a:endParaRPr>
          </a:p>
        </p:txBody>
      </p:sp>
      <p:sp>
        <p:nvSpPr>
          <p:cNvPr id="12" name="Arc 11">
            <a:extLst>
              <a:ext uri="{FF2B5EF4-FFF2-40B4-BE49-F238E27FC236}">
                <a16:creationId xmlns:a16="http://schemas.microsoft.com/office/drawing/2014/main" id="{13F0176E-7511-4E67-886E-6749F7F20CED}"/>
              </a:ext>
            </a:extLst>
          </p:cNvPr>
          <p:cNvSpPr/>
          <p:nvPr/>
        </p:nvSpPr>
        <p:spPr>
          <a:xfrm>
            <a:off x="2110930" y="3977385"/>
            <a:ext cx="1644473" cy="1822369"/>
          </a:xfrm>
          <a:prstGeom prst="arc">
            <a:avLst>
              <a:gd name="adj1" fmla="val 10097567"/>
              <a:gd name="adj2" fmla="val 14704755"/>
            </a:avLst>
          </a:prstGeom>
          <a:ln w="571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986CCE6B-83EB-4391-8457-6CC427B4B984}"/>
              </a:ext>
            </a:extLst>
          </p:cNvPr>
          <p:cNvSpPr txBox="1"/>
          <p:nvPr/>
        </p:nvSpPr>
        <p:spPr>
          <a:xfrm>
            <a:off x="3251372" y="1509209"/>
            <a:ext cx="4417942" cy="646331"/>
          </a:xfrm>
          <a:prstGeom prst="rect">
            <a:avLst/>
          </a:prstGeom>
          <a:noFill/>
        </p:spPr>
        <p:txBody>
          <a:bodyPr wrap="square" rtlCol="0">
            <a:spAutoFit/>
          </a:bodyPr>
          <a:lstStyle/>
          <a:p>
            <a:pPr algn="ctr"/>
            <a:r>
              <a:rPr lang="en-US" sz="3600" b="1" dirty="0">
                <a:solidFill>
                  <a:srgbClr val="FF0000"/>
                </a:solidFill>
                <a:latin typeface="MV Boli" panose="02000500030200090000" pitchFamily="2" charset="0"/>
                <a:cs typeface="MV Boli" panose="02000500030200090000" pitchFamily="2" charset="0"/>
              </a:rPr>
              <a:t>Guardian</a:t>
            </a:r>
          </a:p>
        </p:txBody>
      </p:sp>
      <p:sp>
        <p:nvSpPr>
          <p:cNvPr id="14" name="Arc 13">
            <a:extLst>
              <a:ext uri="{FF2B5EF4-FFF2-40B4-BE49-F238E27FC236}">
                <a16:creationId xmlns:a16="http://schemas.microsoft.com/office/drawing/2014/main" id="{6F80ACB6-A53A-4E42-ACAD-A772DB64ED9A}"/>
              </a:ext>
            </a:extLst>
          </p:cNvPr>
          <p:cNvSpPr/>
          <p:nvPr/>
        </p:nvSpPr>
        <p:spPr>
          <a:xfrm>
            <a:off x="3659616" y="1832986"/>
            <a:ext cx="1737328" cy="1568887"/>
          </a:xfrm>
          <a:prstGeom prst="arc">
            <a:avLst>
              <a:gd name="adj1" fmla="val 11004367"/>
              <a:gd name="adj2" fmla="val 16199726"/>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58998821-C44C-4965-998E-2818F19FE81A}"/>
              </a:ext>
            </a:extLst>
          </p:cNvPr>
          <p:cNvSpPr txBox="1"/>
          <p:nvPr/>
        </p:nvSpPr>
        <p:spPr>
          <a:xfrm>
            <a:off x="3340272" y="2016460"/>
            <a:ext cx="4417942"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HCOMP’15, CI’17 ]</a:t>
            </a:r>
          </a:p>
        </p:txBody>
      </p:sp>
      <p:sp>
        <p:nvSpPr>
          <p:cNvPr id="16" name="TextBox 15">
            <a:extLst>
              <a:ext uri="{FF2B5EF4-FFF2-40B4-BE49-F238E27FC236}">
                <a16:creationId xmlns:a16="http://schemas.microsoft.com/office/drawing/2014/main" id="{4EDD9331-9EC1-4738-9172-D68A058D4B5F}"/>
              </a:ext>
            </a:extLst>
          </p:cNvPr>
          <p:cNvSpPr txBox="1"/>
          <p:nvPr/>
        </p:nvSpPr>
        <p:spPr>
          <a:xfrm>
            <a:off x="469689" y="5508218"/>
            <a:ext cx="4417942"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HCOMP’16, HCOMP’17 ]</a:t>
            </a:r>
          </a:p>
        </p:txBody>
      </p:sp>
      <p:sp>
        <p:nvSpPr>
          <p:cNvPr id="17" name="TextBox 16">
            <a:extLst>
              <a:ext uri="{FF2B5EF4-FFF2-40B4-BE49-F238E27FC236}">
                <a16:creationId xmlns:a16="http://schemas.microsoft.com/office/drawing/2014/main" id="{E2BD10E1-D1FD-4129-B986-683D6A41E543}"/>
              </a:ext>
            </a:extLst>
          </p:cNvPr>
          <p:cNvSpPr txBox="1"/>
          <p:nvPr/>
        </p:nvSpPr>
        <p:spPr>
          <a:xfrm>
            <a:off x="4887631" y="5609364"/>
            <a:ext cx="4417942"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 CHI’18     , UIST Poster’17 ]</a:t>
            </a:r>
          </a:p>
        </p:txBody>
      </p:sp>
      <p:pic>
        <p:nvPicPr>
          <p:cNvPr id="18" name="Picture 17">
            <a:extLst>
              <a:ext uri="{FF2B5EF4-FFF2-40B4-BE49-F238E27FC236}">
                <a16:creationId xmlns:a16="http://schemas.microsoft.com/office/drawing/2014/main" id="{66E97486-A39D-40BA-8E0D-6424E75B3FE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80666" y="5661213"/>
            <a:ext cx="296411" cy="296411"/>
          </a:xfrm>
          <a:prstGeom prst="rect">
            <a:avLst/>
          </a:prstGeom>
        </p:spPr>
      </p:pic>
    </p:spTree>
    <p:extLst>
      <p:ext uri="{BB962C8B-B14F-4D97-AF65-F5344CB8AC3E}">
        <p14:creationId xmlns:p14="http://schemas.microsoft.com/office/powerpoint/2010/main" val="1485704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8FA8A8-232F-4CBD-BFB0-5DE2B4259818}"/>
              </a:ext>
            </a:extLst>
          </p:cNvPr>
          <p:cNvSpPr/>
          <p:nvPr/>
        </p:nvSpPr>
        <p:spPr>
          <a:xfrm>
            <a:off x="202449" y="1189498"/>
            <a:ext cx="3392089" cy="22748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D15B09-0B68-4035-ABFB-EF78675AB414}"/>
              </a:ext>
            </a:extLst>
          </p:cNvPr>
          <p:cNvSpPr>
            <a:spLocks noGrp="1"/>
          </p:cNvSpPr>
          <p:nvPr>
            <p:ph type="title"/>
          </p:nvPr>
        </p:nvSpPr>
        <p:spPr>
          <a:xfrm>
            <a:off x="628650" y="-92074"/>
            <a:ext cx="7886700" cy="1325563"/>
          </a:xfrm>
        </p:spPr>
        <p:txBody>
          <a:bodyPr/>
          <a:lstStyle/>
          <a:p>
            <a:r>
              <a:rPr lang="en-US" dirty="0"/>
              <a:t>Some More Projects…</a:t>
            </a:r>
          </a:p>
        </p:txBody>
      </p:sp>
      <p:pic>
        <p:nvPicPr>
          <p:cNvPr id="4" name="Content Placeholder 4" descr="A map with text&#10;&#10;Description generated with high confidence">
            <a:extLst>
              <a:ext uri="{FF2B5EF4-FFF2-40B4-BE49-F238E27FC236}">
                <a16:creationId xmlns:a16="http://schemas.microsoft.com/office/drawing/2014/main" id="{4F2EB86F-7DE0-4709-9B92-DD3D7A7BC4F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401722" y="1232518"/>
            <a:ext cx="2940568" cy="1933469"/>
          </a:xfrm>
        </p:spPr>
      </p:pic>
      <p:sp>
        <p:nvSpPr>
          <p:cNvPr id="6" name="Rectangle 5">
            <a:extLst>
              <a:ext uri="{FF2B5EF4-FFF2-40B4-BE49-F238E27FC236}">
                <a16:creationId xmlns:a16="http://schemas.microsoft.com/office/drawing/2014/main" id="{B15DC2BE-34F7-4C87-8F34-BB4B0AA79ED3}"/>
              </a:ext>
            </a:extLst>
          </p:cNvPr>
          <p:cNvSpPr/>
          <p:nvPr/>
        </p:nvSpPr>
        <p:spPr>
          <a:xfrm>
            <a:off x="3793812" y="1189496"/>
            <a:ext cx="2864024" cy="235790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00F6870-3479-4154-862B-BF50B1E071CA}"/>
              </a:ext>
            </a:extLst>
          </p:cNvPr>
          <p:cNvSpPr txBox="1"/>
          <p:nvPr/>
        </p:nvSpPr>
        <p:spPr>
          <a:xfrm>
            <a:off x="401722" y="3142050"/>
            <a:ext cx="2940568" cy="307777"/>
          </a:xfrm>
          <a:prstGeom prst="rect">
            <a:avLst/>
          </a:prstGeom>
          <a:noFill/>
        </p:spPr>
        <p:txBody>
          <a:bodyPr wrap="square" rtlCol="0">
            <a:spAutoFit/>
          </a:bodyPr>
          <a:lstStyle/>
          <a:p>
            <a:pPr algn="ctr"/>
            <a:r>
              <a:rPr lang="en-US" sz="1400" b="1" dirty="0">
                <a:solidFill>
                  <a:srgbClr val="0070C0"/>
                </a:solidFill>
                <a:latin typeface="Arial" panose="020B0604020202020204" pitchFamily="34" charset="0"/>
                <a:cs typeface="Arial" panose="020B0604020202020204" pitchFamily="34" charset="0"/>
              </a:rPr>
              <a:t>Ignition</a:t>
            </a:r>
            <a:r>
              <a:rPr lang="en-US" sz="1400" dirty="0">
                <a:latin typeface="Arial" panose="020B0604020202020204" pitchFamily="34" charset="0"/>
                <a:cs typeface="Arial" panose="020B0604020202020204" pitchFamily="34" charset="0"/>
              </a:rPr>
              <a:t> HCOMP’17</a:t>
            </a:r>
          </a:p>
        </p:txBody>
      </p:sp>
      <p:pic>
        <p:nvPicPr>
          <p:cNvPr id="9" name="Picture 8" descr="A screenshot of a cell phone&#10;&#10;Description generated with very high confidence">
            <a:extLst>
              <a:ext uri="{FF2B5EF4-FFF2-40B4-BE49-F238E27FC236}">
                <a16:creationId xmlns:a16="http://schemas.microsoft.com/office/drawing/2014/main" id="{4BB3A6F0-2AB5-416B-A3C7-50CD7906ED7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7486" r="32549" b="58329"/>
          <a:stretch/>
        </p:blipFill>
        <p:spPr>
          <a:xfrm>
            <a:off x="4065991" y="1247390"/>
            <a:ext cx="2362573" cy="1769795"/>
          </a:xfrm>
          <a:prstGeom prst="rect">
            <a:avLst/>
          </a:prstGeom>
        </p:spPr>
      </p:pic>
      <p:sp>
        <p:nvSpPr>
          <p:cNvPr id="10" name="Rectangle 9">
            <a:extLst>
              <a:ext uri="{FF2B5EF4-FFF2-40B4-BE49-F238E27FC236}">
                <a16:creationId xmlns:a16="http://schemas.microsoft.com/office/drawing/2014/main" id="{AE1A926D-213A-450E-B573-4852D9D60CFB}"/>
              </a:ext>
            </a:extLst>
          </p:cNvPr>
          <p:cNvSpPr/>
          <p:nvPr/>
        </p:nvSpPr>
        <p:spPr>
          <a:xfrm>
            <a:off x="6029150" y="2085461"/>
            <a:ext cx="593786" cy="1021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E6FD5B-C246-4141-B50A-AAF061DD4907}"/>
              </a:ext>
            </a:extLst>
          </p:cNvPr>
          <p:cNvSpPr/>
          <p:nvPr/>
        </p:nvSpPr>
        <p:spPr>
          <a:xfrm>
            <a:off x="5682658" y="3123015"/>
            <a:ext cx="631606" cy="305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750820-3FA2-4B58-B64B-330A902E9888}"/>
              </a:ext>
            </a:extLst>
          </p:cNvPr>
          <p:cNvSpPr/>
          <p:nvPr/>
        </p:nvSpPr>
        <p:spPr>
          <a:xfrm>
            <a:off x="5412446" y="2107945"/>
            <a:ext cx="1063947" cy="3059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5D57DFD-1C81-4656-83CB-12E7A2FA1202}"/>
              </a:ext>
            </a:extLst>
          </p:cNvPr>
          <p:cNvSpPr txBox="1"/>
          <p:nvPr/>
        </p:nvSpPr>
        <p:spPr>
          <a:xfrm>
            <a:off x="3745982" y="3000445"/>
            <a:ext cx="2940568" cy="523220"/>
          </a:xfrm>
          <a:prstGeom prst="rect">
            <a:avLst/>
          </a:prstGeom>
          <a:noFill/>
        </p:spPr>
        <p:txBody>
          <a:bodyPr wrap="square" rtlCol="0">
            <a:spAutoFit/>
          </a:bodyPr>
          <a:lstStyle/>
          <a:p>
            <a:pPr algn="ctr"/>
            <a:r>
              <a:rPr lang="en-US" sz="1400" b="1" dirty="0" err="1">
                <a:solidFill>
                  <a:srgbClr val="0070C0"/>
                </a:solidFill>
                <a:latin typeface="Arial" panose="020B0604020202020204" pitchFamily="34" charset="0"/>
                <a:cs typeface="Arial" panose="020B0604020202020204" pitchFamily="34" charset="0"/>
              </a:rPr>
              <a:t>WearMail</a:t>
            </a:r>
            <a:r>
              <a:rPr lang="en-US" sz="1400" dirty="0">
                <a:latin typeface="Arial" panose="020B0604020202020204" pitchFamily="34" charset="0"/>
                <a:cs typeface="Arial" panose="020B0604020202020204" pitchFamily="34" charset="0"/>
              </a:rPr>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Swaminathan et al. UIST’17</a:t>
            </a:r>
          </a:p>
        </p:txBody>
      </p:sp>
      <p:sp>
        <p:nvSpPr>
          <p:cNvPr id="16" name="Rectangle 15">
            <a:extLst>
              <a:ext uri="{FF2B5EF4-FFF2-40B4-BE49-F238E27FC236}">
                <a16:creationId xmlns:a16="http://schemas.microsoft.com/office/drawing/2014/main" id="{20BE41B0-F738-422D-9AD2-477BC4B90E80}"/>
              </a:ext>
            </a:extLst>
          </p:cNvPr>
          <p:cNvSpPr/>
          <p:nvPr/>
        </p:nvSpPr>
        <p:spPr>
          <a:xfrm>
            <a:off x="202448" y="3727230"/>
            <a:ext cx="4156283" cy="261551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indoor&#10;&#10;Description generated with high confidence">
            <a:extLst>
              <a:ext uri="{FF2B5EF4-FFF2-40B4-BE49-F238E27FC236}">
                <a16:creationId xmlns:a16="http://schemas.microsoft.com/office/drawing/2014/main" id="{6CA4A2D8-5799-43FA-B26A-3A106BFFADC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0839" y="3879856"/>
            <a:ext cx="3619500" cy="1809750"/>
          </a:xfrm>
          <a:prstGeom prst="rect">
            <a:avLst/>
          </a:prstGeom>
        </p:spPr>
      </p:pic>
      <p:sp>
        <p:nvSpPr>
          <p:cNvPr id="17" name="TextBox 16">
            <a:extLst>
              <a:ext uri="{FF2B5EF4-FFF2-40B4-BE49-F238E27FC236}">
                <a16:creationId xmlns:a16="http://schemas.microsoft.com/office/drawing/2014/main" id="{014FE932-0B8F-458B-8053-D72CFBC1C841}"/>
              </a:ext>
            </a:extLst>
          </p:cNvPr>
          <p:cNvSpPr txBox="1"/>
          <p:nvPr/>
        </p:nvSpPr>
        <p:spPr>
          <a:xfrm>
            <a:off x="202448" y="5686978"/>
            <a:ext cx="4143791" cy="523220"/>
          </a:xfrm>
          <a:prstGeom prst="rect">
            <a:avLst/>
          </a:prstGeom>
          <a:noFill/>
        </p:spPr>
        <p:txBody>
          <a:bodyPr wrap="square" rtlCol="0">
            <a:spAutoFit/>
          </a:bodyPr>
          <a:lstStyle/>
          <a:p>
            <a:pPr algn="ctr"/>
            <a:r>
              <a:rPr lang="en-US" sz="1400" b="1" dirty="0" err="1">
                <a:solidFill>
                  <a:srgbClr val="0070C0"/>
                </a:solidFill>
                <a:latin typeface="Arial" panose="020B0604020202020204" pitchFamily="34" charset="0"/>
                <a:cs typeface="Arial" panose="020B0604020202020204" pitchFamily="34" charset="0"/>
              </a:rPr>
              <a:t>InstructableCrowd</a:t>
            </a:r>
            <a:endParaRPr lang="en-US" sz="1400" b="1" dirty="0">
              <a:solidFill>
                <a:srgbClr val="0070C0"/>
              </a:solidFill>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CHI LBW’16, TOCHI (Under Review)</a:t>
            </a:r>
          </a:p>
        </p:txBody>
      </p:sp>
      <p:sp>
        <p:nvSpPr>
          <p:cNvPr id="19" name="Rectangle 18">
            <a:extLst>
              <a:ext uri="{FF2B5EF4-FFF2-40B4-BE49-F238E27FC236}">
                <a16:creationId xmlns:a16="http://schemas.microsoft.com/office/drawing/2014/main" id="{144FF3E0-4012-4A1D-A0DE-965FB2684D4F}"/>
              </a:ext>
            </a:extLst>
          </p:cNvPr>
          <p:cNvSpPr/>
          <p:nvPr/>
        </p:nvSpPr>
        <p:spPr>
          <a:xfrm>
            <a:off x="4579694" y="4104147"/>
            <a:ext cx="4361858" cy="205425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https://lh3.googleusercontent.com/gXjbnm9LQl_K1hZh9nG5QzY5qWWeHPjlp56b0ZLihLVgZw9DYrVDkx6_TXKb_52zt9xKXR20zzKK2NSH7qXqJP8aDR9V4ZmbNXw4LzMXcO39dGweLuftVxCvEwzdwpO9NznDnL8croI">
            <a:extLst>
              <a:ext uri="{FF2B5EF4-FFF2-40B4-BE49-F238E27FC236}">
                <a16:creationId xmlns:a16="http://schemas.microsoft.com/office/drawing/2014/main" id="{6FEA011D-D6E0-454C-B86C-E36C1F20511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732739" y="4197980"/>
            <a:ext cx="4096315" cy="139530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17538E8-CAD6-44B5-BF86-89FC117191B2}"/>
              </a:ext>
            </a:extLst>
          </p:cNvPr>
          <p:cNvSpPr/>
          <p:nvPr/>
        </p:nvSpPr>
        <p:spPr>
          <a:xfrm>
            <a:off x="6836725" y="1197779"/>
            <a:ext cx="2092643" cy="231032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027C90F-217C-4E03-8858-45E965AF0D07}"/>
              </a:ext>
            </a:extLst>
          </p:cNvPr>
          <p:cNvSpPr txBox="1"/>
          <p:nvPr/>
        </p:nvSpPr>
        <p:spPr>
          <a:xfrm>
            <a:off x="4684663" y="5613401"/>
            <a:ext cx="4143791" cy="523220"/>
          </a:xfrm>
          <a:prstGeom prst="rect">
            <a:avLst/>
          </a:prstGeom>
          <a:noFill/>
        </p:spPr>
        <p:txBody>
          <a:bodyPr wrap="square" rtlCol="0">
            <a:spAutoFit/>
          </a:bodyPr>
          <a:lstStyle/>
          <a:p>
            <a:pPr algn="ctr"/>
            <a:r>
              <a:rPr lang="en-US" sz="1400" b="1" dirty="0">
                <a:solidFill>
                  <a:srgbClr val="0070C0"/>
                </a:solidFill>
                <a:latin typeface="Arial" panose="020B0604020202020204" pitchFamily="34" charset="0"/>
                <a:cs typeface="Arial" panose="020B0604020202020204" pitchFamily="34" charset="0"/>
              </a:rPr>
              <a:t>Visual Storytelling (VIST)</a:t>
            </a:r>
            <a:br>
              <a:rPr lang="en-US" sz="1400" b="1" dirty="0">
                <a:solidFill>
                  <a:srgbClr val="0070C0"/>
                </a:solidFill>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NAACL’16, Ferraro et al. EMNLP’15, </a:t>
            </a:r>
          </a:p>
        </p:txBody>
      </p:sp>
      <p:pic>
        <p:nvPicPr>
          <p:cNvPr id="18" name="Picture 17">
            <a:extLst>
              <a:ext uri="{FF2B5EF4-FFF2-40B4-BE49-F238E27FC236}">
                <a16:creationId xmlns:a16="http://schemas.microsoft.com/office/drawing/2014/main" id="{246C4CB1-27E0-4DF6-98FA-ACE48158252A}"/>
              </a:ext>
            </a:extLst>
          </p:cNvPr>
          <p:cNvPicPr>
            <a:picLocks noChangeAspect="1"/>
          </p:cNvPicPr>
          <p:nvPr/>
        </p:nvPicPr>
        <p:blipFill>
          <a:blip r:embed="rId6"/>
          <a:stretch>
            <a:fillRect/>
          </a:stretch>
        </p:blipFill>
        <p:spPr>
          <a:xfrm>
            <a:off x="6892344" y="1311870"/>
            <a:ext cx="1971271" cy="1516265"/>
          </a:xfrm>
          <a:prstGeom prst="rect">
            <a:avLst/>
          </a:prstGeom>
        </p:spPr>
      </p:pic>
      <p:sp>
        <p:nvSpPr>
          <p:cNvPr id="23" name="TextBox 22">
            <a:extLst>
              <a:ext uri="{FF2B5EF4-FFF2-40B4-BE49-F238E27FC236}">
                <a16:creationId xmlns:a16="http://schemas.microsoft.com/office/drawing/2014/main" id="{CD07D951-61D9-49A5-BAEB-84F7D93371E5}"/>
              </a:ext>
            </a:extLst>
          </p:cNvPr>
          <p:cNvSpPr txBox="1"/>
          <p:nvPr/>
        </p:nvSpPr>
        <p:spPr>
          <a:xfrm>
            <a:off x="7133548" y="2801093"/>
            <a:ext cx="1498998" cy="738664"/>
          </a:xfrm>
          <a:prstGeom prst="rect">
            <a:avLst/>
          </a:prstGeom>
          <a:noFill/>
        </p:spPr>
        <p:txBody>
          <a:bodyPr wrap="square" rtlCol="0">
            <a:spAutoFit/>
          </a:bodyPr>
          <a:lstStyle/>
          <a:p>
            <a:pPr algn="ctr"/>
            <a:r>
              <a:rPr lang="en-US" sz="1400" b="1" dirty="0" err="1">
                <a:solidFill>
                  <a:srgbClr val="0070C0"/>
                </a:solidFill>
                <a:latin typeface="Arial" panose="020B0604020202020204" pitchFamily="34" charset="0"/>
                <a:cs typeface="Arial" panose="020B0604020202020204" pitchFamily="34" charset="0"/>
              </a:rPr>
              <a:t>EmotionLines</a:t>
            </a:r>
            <a:r>
              <a:rPr lang="en-US" sz="1400" dirty="0">
                <a:latin typeface="Arial" panose="020B0604020202020204" pitchFamily="34" charset="0"/>
                <a:cs typeface="Arial" panose="020B0604020202020204" pitchFamily="34" charset="0"/>
              </a:rPr>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Chen et al., LREC’18</a:t>
            </a:r>
          </a:p>
        </p:txBody>
      </p:sp>
      <p:pic>
        <p:nvPicPr>
          <p:cNvPr id="25" name="Picture 24">
            <a:extLst>
              <a:ext uri="{FF2B5EF4-FFF2-40B4-BE49-F238E27FC236}">
                <a16:creationId xmlns:a16="http://schemas.microsoft.com/office/drawing/2014/main" id="{B5ABEFBE-3F3B-4B2A-9817-64D9C02EE425}"/>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23986" y="5926533"/>
            <a:ext cx="296411" cy="296411"/>
          </a:xfrm>
          <a:prstGeom prst="rect">
            <a:avLst/>
          </a:prstGeom>
        </p:spPr>
      </p:pic>
    </p:spTree>
    <p:extLst>
      <p:ext uri="{BB962C8B-B14F-4D97-AF65-F5344CB8AC3E}">
        <p14:creationId xmlns:p14="http://schemas.microsoft.com/office/powerpoint/2010/main" val="32572996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F365-8C4D-4825-A828-567418DFBC68}"/>
              </a:ext>
            </a:extLst>
          </p:cNvPr>
          <p:cNvSpPr>
            <a:spLocks noGrp="1"/>
          </p:cNvSpPr>
          <p:nvPr>
            <p:ph type="title"/>
          </p:nvPr>
        </p:nvSpPr>
        <p:spPr>
          <a:xfrm>
            <a:off x="628650" y="-2622"/>
            <a:ext cx="7886700" cy="1325563"/>
          </a:xfrm>
        </p:spPr>
        <p:txBody>
          <a:bodyPr>
            <a:normAutofit/>
          </a:bodyPr>
          <a:lstStyle/>
          <a:p>
            <a:r>
              <a:rPr lang="en-US" sz="2800" dirty="0"/>
              <a:t>Future Work</a:t>
            </a:r>
          </a:p>
        </p:txBody>
      </p:sp>
      <p:sp>
        <p:nvSpPr>
          <p:cNvPr id="15" name="Content Placeholder 2">
            <a:extLst>
              <a:ext uri="{FF2B5EF4-FFF2-40B4-BE49-F238E27FC236}">
                <a16:creationId xmlns:a16="http://schemas.microsoft.com/office/drawing/2014/main" id="{43D55548-6197-48CE-810E-79E033723B7F}"/>
              </a:ext>
            </a:extLst>
          </p:cNvPr>
          <p:cNvSpPr txBox="1">
            <a:spLocks/>
          </p:cNvSpPr>
          <p:nvPr/>
        </p:nvSpPr>
        <p:spPr>
          <a:xfrm>
            <a:off x="628650" y="1342819"/>
            <a:ext cx="8248650" cy="4351338"/>
          </a:xfrm>
          <a:prstGeom prst="rect">
            <a:avLst/>
          </a:prstGeom>
        </p:spPr>
        <p:txBody>
          <a:bodyPr vert="horz" lIns="91440" tIns="45720" rIns="91440" bIns="45720" rtlCol="0">
            <a:noAutofit/>
          </a:bodyPr>
          <a:lstStyle>
            <a:lvl1pPr marL="347472" indent="-171450" algn="l" defTabSz="685800" rtl="0" eaLnBrk="1" latinLnBrk="0" hangingPunct="1">
              <a:lnSpc>
                <a:spcPct val="90000"/>
              </a:lnSpc>
              <a:spcBef>
                <a:spcPts val="768"/>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b="1" dirty="0"/>
              <a:t>Deployed Chorus as An </a:t>
            </a:r>
            <a:r>
              <a:rPr lang="en-US" sz="2400" b="1" dirty="0">
                <a:solidFill>
                  <a:srgbClr val="0070C0"/>
                </a:solidFill>
              </a:rPr>
              <a:t>Open Research Platform</a:t>
            </a:r>
          </a:p>
          <a:p>
            <a:pPr lvl="1">
              <a:buFont typeface="Wingdings" panose="05000000000000000000" pitchFamily="2" charset="2"/>
              <a:buChar char="ü"/>
            </a:pPr>
            <a:r>
              <a:rPr lang="en-US" sz="2000" dirty="0"/>
              <a:t> Chorus API</a:t>
            </a:r>
          </a:p>
          <a:p>
            <a:pPr lvl="1">
              <a:buFont typeface="Wingdings" panose="05000000000000000000" pitchFamily="2" charset="2"/>
              <a:buChar char="ü"/>
            </a:pPr>
            <a:r>
              <a:rPr lang="en-US" sz="2000" dirty="0"/>
              <a:t> 1000+ chatbots</a:t>
            </a:r>
          </a:p>
          <a:p>
            <a:pPr marL="342900" lvl="1" indent="0">
              <a:buNone/>
            </a:pPr>
            <a:endParaRPr lang="en-US" b="1" dirty="0">
              <a:solidFill>
                <a:srgbClr val="0070C0"/>
              </a:solidFill>
            </a:endParaRPr>
          </a:p>
          <a:p>
            <a:r>
              <a:rPr lang="en-US" sz="2400" b="1" dirty="0"/>
              <a:t>Chorus on </a:t>
            </a:r>
            <a:r>
              <a:rPr lang="en-US" sz="2400" b="1" dirty="0">
                <a:solidFill>
                  <a:srgbClr val="0070C0"/>
                </a:solidFill>
              </a:rPr>
              <a:t>Smart Devices</a:t>
            </a:r>
          </a:p>
          <a:p>
            <a:pPr lvl="1">
              <a:buFont typeface="Wingdings" panose="05000000000000000000" pitchFamily="2" charset="2"/>
              <a:buChar char="ü"/>
            </a:pPr>
            <a:r>
              <a:rPr lang="en-US" sz="2000" dirty="0"/>
              <a:t> Echo, Google Home…</a:t>
            </a:r>
            <a:br>
              <a:rPr lang="en-US" sz="2000" dirty="0"/>
            </a:br>
            <a:endParaRPr lang="en-US" sz="2000" b="1" dirty="0"/>
          </a:p>
          <a:p>
            <a:r>
              <a:rPr lang="en-US" sz="2400" b="1" dirty="0"/>
              <a:t>Future </a:t>
            </a:r>
            <a:r>
              <a:rPr lang="en-US" sz="2400" b="1" dirty="0">
                <a:solidFill>
                  <a:srgbClr val="0070C0"/>
                </a:solidFill>
              </a:rPr>
              <a:t>Crowd-AI </a:t>
            </a:r>
            <a:r>
              <a:rPr lang="en-US" sz="2400" b="1" dirty="0"/>
              <a:t>Systems!</a:t>
            </a:r>
            <a:endParaRPr lang="en-US" sz="2400" dirty="0"/>
          </a:p>
          <a:p>
            <a:pPr lvl="1">
              <a:buFont typeface="Wingdings" panose="05000000000000000000" pitchFamily="2" charset="2"/>
              <a:buChar char="ü"/>
            </a:pPr>
            <a:r>
              <a:rPr lang="en-US" sz="2000" dirty="0"/>
              <a:t> Object Recognition</a:t>
            </a:r>
          </a:p>
          <a:p>
            <a:pPr lvl="1">
              <a:buFont typeface="Wingdings" panose="05000000000000000000" pitchFamily="2" charset="2"/>
              <a:buChar char="ü"/>
            </a:pPr>
            <a:r>
              <a:rPr lang="en-US" sz="2000" dirty="0"/>
              <a:t> Speech Recognition</a:t>
            </a:r>
          </a:p>
          <a:p>
            <a:pPr lvl="1">
              <a:buFont typeface="Wingdings" panose="05000000000000000000" pitchFamily="2" charset="2"/>
              <a:buChar char="ü"/>
            </a:pPr>
            <a:r>
              <a:rPr lang="en-US" sz="2000" dirty="0"/>
              <a:t> Programming Tools</a:t>
            </a:r>
          </a:p>
          <a:p>
            <a:pPr lvl="1">
              <a:buFont typeface="Wingdings" panose="05000000000000000000" pitchFamily="2" charset="2"/>
              <a:buChar char="ü"/>
            </a:pPr>
            <a:r>
              <a:rPr lang="en-US" sz="2000" dirty="0"/>
              <a:t> … And More!</a:t>
            </a:r>
          </a:p>
        </p:txBody>
      </p:sp>
    </p:spTree>
    <p:extLst>
      <p:ext uri="{BB962C8B-B14F-4D97-AF65-F5344CB8AC3E}">
        <p14:creationId xmlns:p14="http://schemas.microsoft.com/office/powerpoint/2010/main" val="152857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507B-DF56-484A-944C-E283DFC6BEEB}"/>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5DCFF59C-4C7C-4FA9-9A63-E4312B35D3C3}"/>
              </a:ext>
            </a:extLst>
          </p:cNvPr>
          <p:cNvSpPr/>
          <p:nvPr/>
        </p:nvSpPr>
        <p:spPr>
          <a:xfrm>
            <a:off x="-880110" y="6353175"/>
            <a:ext cx="7391400" cy="1009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4DD241A-6EA0-4602-9849-9186C9287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192" y="-1215006"/>
            <a:ext cx="5303517" cy="10901675"/>
          </a:xfrm>
        </p:spPr>
      </p:pic>
    </p:spTree>
    <p:extLst>
      <p:ext uri="{BB962C8B-B14F-4D97-AF65-F5344CB8AC3E}">
        <p14:creationId xmlns:p14="http://schemas.microsoft.com/office/powerpoint/2010/main" val="33619282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F365-8C4D-4825-A828-567418DFBC68}"/>
              </a:ext>
            </a:extLst>
          </p:cNvPr>
          <p:cNvSpPr>
            <a:spLocks noGrp="1"/>
          </p:cNvSpPr>
          <p:nvPr>
            <p:ph type="title"/>
          </p:nvPr>
        </p:nvSpPr>
        <p:spPr>
          <a:xfrm>
            <a:off x="628650" y="-2622"/>
            <a:ext cx="7886700" cy="1325563"/>
          </a:xfrm>
        </p:spPr>
        <p:txBody>
          <a:bodyPr>
            <a:normAutofit/>
          </a:bodyPr>
          <a:lstStyle/>
          <a:p>
            <a:r>
              <a:rPr lang="en-US" sz="2800" dirty="0"/>
              <a:t>Future Work</a:t>
            </a:r>
          </a:p>
        </p:txBody>
      </p:sp>
      <p:sp>
        <p:nvSpPr>
          <p:cNvPr id="15" name="Content Placeholder 2">
            <a:extLst>
              <a:ext uri="{FF2B5EF4-FFF2-40B4-BE49-F238E27FC236}">
                <a16:creationId xmlns:a16="http://schemas.microsoft.com/office/drawing/2014/main" id="{43D55548-6197-48CE-810E-79E033723B7F}"/>
              </a:ext>
            </a:extLst>
          </p:cNvPr>
          <p:cNvSpPr txBox="1">
            <a:spLocks/>
          </p:cNvSpPr>
          <p:nvPr/>
        </p:nvSpPr>
        <p:spPr>
          <a:xfrm>
            <a:off x="628650" y="1342819"/>
            <a:ext cx="8248650" cy="4351338"/>
          </a:xfrm>
          <a:prstGeom prst="rect">
            <a:avLst/>
          </a:prstGeom>
        </p:spPr>
        <p:txBody>
          <a:bodyPr vert="horz" lIns="91440" tIns="45720" rIns="91440" bIns="45720" rtlCol="0">
            <a:noAutofit/>
          </a:bodyPr>
          <a:lstStyle>
            <a:lvl1pPr marL="347472" indent="-171450" algn="l" defTabSz="685800" rtl="0" eaLnBrk="1" latinLnBrk="0" hangingPunct="1">
              <a:lnSpc>
                <a:spcPct val="90000"/>
              </a:lnSpc>
              <a:spcBef>
                <a:spcPts val="768"/>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b="1" dirty="0"/>
              <a:t>Deployed Chorus as An </a:t>
            </a:r>
            <a:r>
              <a:rPr lang="en-US" sz="2400" b="1" dirty="0">
                <a:solidFill>
                  <a:srgbClr val="0070C0"/>
                </a:solidFill>
              </a:rPr>
              <a:t>Open Research Platform</a:t>
            </a:r>
          </a:p>
          <a:p>
            <a:pPr lvl="1">
              <a:buFont typeface="Wingdings" panose="05000000000000000000" pitchFamily="2" charset="2"/>
              <a:buChar char="ü"/>
            </a:pPr>
            <a:r>
              <a:rPr lang="en-US" sz="2000" dirty="0"/>
              <a:t> Chorus API</a:t>
            </a:r>
          </a:p>
          <a:p>
            <a:pPr lvl="1">
              <a:buFont typeface="Wingdings" panose="05000000000000000000" pitchFamily="2" charset="2"/>
              <a:buChar char="ü"/>
            </a:pPr>
            <a:r>
              <a:rPr lang="en-US" sz="2000" dirty="0"/>
              <a:t> 1000+ chatbots</a:t>
            </a:r>
          </a:p>
          <a:p>
            <a:pPr marL="342900" lvl="1" indent="0">
              <a:buNone/>
            </a:pPr>
            <a:endParaRPr lang="en-US" b="1" dirty="0">
              <a:solidFill>
                <a:srgbClr val="0070C0"/>
              </a:solidFill>
            </a:endParaRPr>
          </a:p>
          <a:p>
            <a:r>
              <a:rPr lang="en-US" sz="2400" b="1" dirty="0"/>
              <a:t>Chorus on </a:t>
            </a:r>
            <a:r>
              <a:rPr lang="en-US" sz="2400" b="1" dirty="0">
                <a:solidFill>
                  <a:srgbClr val="0070C0"/>
                </a:solidFill>
              </a:rPr>
              <a:t>Smart Devices</a:t>
            </a:r>
          </a:p>
          <a:p>
            <a:pPr lvl="1">
              <a:buFont typeface="Wingdings" panose="05000000000000000000" pitchFamily="2" charset="2"/>
              <a:buChar char="ü"/>
            </a:pPr>
            <a:r>
              <a:rPr lang="en-US" sz="2000" dirty="0"/>
              <a:t> Echo, Google Home…</a:t>
            </a:r>
            <a:br>
              <a:rPr lang="en-US" sz="2000" dirty="0"/>
            </a:br>
            <a:endParaRPr lang="en-US" sz="2000" b="1" dirty="0"/>
          </a:p>
          <a:p>
            <a:r>
              <a:rPr lang="en-US" sz="2400" b="1" dirty="0"/>
              <a:t>Future </a:t>
            </a:r>
            <a:r>
              <a:rPr lang="en-US" sz="2400" b="1" dirty="0">
                <a:solidFill>
                  <a:srgbClr val="0070C0"/>
                </a:solidFill>
              </a:rPr>
              <a:t>Crowd-AI </a:t>
            </a:r>
            <a:r>
              <a:rPr lang="en-US" sz="2400" b="1" dirty="0"/>
              <a:t>Systems!</a:t>
            </a:r>
            <a:endParaRPr lang="en-US" sz="2400" dirty="0"/>
          </a:p>
          <a:p>
            <a:pPr lvl="1">
              <a:buFont typeface="Wingdings" panose="05000000000000000000" pitchFamily="2" charset="2"/>
              <a:buChar char="ü"/>
            </a:pPr>
            <a:r>
              <a:rPr lang="en-US" sz="2000" dirty="0"/>
              <a:t> Object Recognition</a:t>
            </a:r>
          </a:p>
          <a:p>
            <a:pPr lvl="1">
              <a:buFont typeface="Wingdings" panose="05000000000000000000" pitchFamily="2" charset="2"/>
              <a:buChar char="ü"/>
            </a:pPr>
            <a:r>
              <a:rPr lang="en-US" sz="2000" dirty="0"/>
              <a:t> Speech Recognition</a:t>
            </a:r>
          </a:p>
          <a:p>
            <a:pPr lvl="1">
              <a:buFont typeface="Wingdings" panose="05000000000000000000" pitchFamily="2" charset="2"/>
              <a:buChar char="ü"/>
            </a:pPr>
            <a:r>
              <a:rPr lang="en-US" sz="2000" dirty="0"/>
              <a:t> Programming Tools</a:t>
            </a:r>
          </a:p>
          <a:p>
            <a:pPr lvl="1">
              <a:buFont typeface="Wingdings" panose="05000000000000000000" pitchFamily="2" charset="2"/>
              <a:buChar char="ü"/>
            </a:pPr>
            <a:r>
              <a:rPr lang="en-US" sz="2000" dirty="0"/>
              <a:t> … And More!</a:t>
            </a:r>
          </a:p>
        </p:txBody>
      </p:sp>
      <p:sp>
        <p:nvSpPr>
          <p:cNvPr id="4" name="Explosion 2 7">
            <a:extLst>
              <a:ext uri="{FF2B5EF4-FFF2-40B4-BE49-F238E27FC236}">
                <a16:creationId xmlns:a16="http://schemas.microsoft.com/office/drawing/2014/main" id="{BD1B4187-C2C6-4DF4-98E1-7A071654EBD0}"/>
              </a:ext>
            </a:extLst>
          </p:cNvPr>
          <p:cNvSpPr/>
          <p:nvPr/>
        </p:nvSpPr>
        <p:spPr>
          <a:xfrm rot="21261173">
            <a:off x="4725985" y="3850011"/>
            <a:ext cx="5581280" cy="3405017"/>
          </a:xfrm>
          <a:prstGeom prst="irregularSeal2">
            <a:avLst/>
          </a:prstGeom>
          <a:solidFill>
            <a:srgbClr val="FFFF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Picture 4" descr="A close up of a sign&#10;&#10;Description generated with very high confidence">
            <a:extLst>
              <a:ext uri="{FF2B5EF4-FFF2-40B4-BE49-F238E27FC236}">
                <a16:creationId xmlns:a16="http://schemas.microsoft.com/office/drawing/2014/main" id="{C6076862-0AC8-4BA5-B725-CA824685B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37687">
            <a:off x="5631586" y="5178255"/>
            <a:ext cx="3305949" cy="1134494"/>
          </a:xfrm>
          <a:prstGeom prst="rect">
            <a:avLst/>
          </a:prstGeom>
        </p:spPr>
      </p:pic>
      <p:sp>
        <p:nvSpPr>
          <p:cNvPr id="6" name="TextBox 5">
            <a:extLst>
              <a:ext uri="{FF2B5EF4-FFF2-40B4-BE49-F238E27FC236}">
                <a16:creationId xmlns:a16="http://schemas.microsoft.com/office/drawing/2014/main" id="{B2583418-69E2-4A7B-8540-65307A4E0B81}"/>
              </a:ext>
            </a:extLst>
          </p:cNvPr>
          <p:cNvSpPr txBox="1"/>
          <p:nvPr/>
        </p:nvSpPr>
        <p:spPr>
          <a:xfrm rot="20144150">
            <a:off x="6961851" y="5251055"/>
            <a:ext cx="3164114"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 Fall 2018 )</a:t>
            </a:r>
          </a:p>
        </p:txBody>
      </p:sp>
    </p:spTree>
    <p:extLst>
      <p:ext uri="{BB962C8B-B14F-4D97-AF65-F5344CB8AC3E}">
        <p14:creationId xmlns:p14="http://schemas.microsoft.com/office/powerpoint/2010/main" val="7292101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88E93-1A29-44D4-B737-3E5DC35CF47D}"/>
              </a:ext>
            </a:extLst>
          </p:cNvPr>
          <p:cNvSpPr>
            <a:spLocks noGrp="1"/>
          </p:cNvSpPr>
          <p:nvPr>
            <p:ph type="title"/>
          </p:nvPr>
        </p:nvSpPr>
        <p:spPr>
          <a:xfrm>
            <a:off x="628650" y="17253"/>
            <a:ext cx="7886700" cy="1325563"/>
          </a:xfrm>
        </p:spPr>
        <p:txBody>
          <a:bodyPr/>
          <a:lstStyle/>
          <a:p>
            <a:r>
              <a:rPr lang="en-US" dirty="0"/>
              <a:t>Acknowledgment</a:t>
            </a:r>
          </a:p>
        </p:txBody>
      </p:sp>
      <p:sp>
        <p:nvSpPr>
          <p:cNvPr id="3" name="Content Placeholder 2">
            <a:extLst>
              <a:ext uri="{FF2B5EF4-FFF2-40B4-BE49-F238E27FC236}">
                <a16:creationId xmlns:a16="http://schemas.microsoft.com/office/drawing/2014/main" id="{A95304F9-60BC-4024-B089-6759FF4CA1AE}"/>
              </a:ext>
            </a:extLst>
          </p:cNvPr>
          <p:cNvSpPr>
            <a:spLocks noGrp="1"/>
          </p:cNvSpPr>
          <p:nvPr>
            <p:ph idx="1"/>
          </p:nvPr>
        </p:nvSpPr>
        <p:spPr>
          <a:xfrm>
            <a:off x="279538" y="1372292"/>
            <a:ext cx="8584923" cy="4351338"/>
          </a:xfrm>
        </p:spPr>
        <p:txBody>
          <a:bodyPr>
            <a:noAutofit/>
          </a:bodyPr>
          <a:lstStyle/>
          <a:p>
            <a:r>
              <a:rPr lang="en-US" sz="2000" b="1" dirty="0"/>
              <a:t>Family, Yan-Zhu (Lavender) Chen </a:t>
            </a:r>
          </a:p>
          <a:p>
            <a:r>
              <a:rPr lang="en-US" sz="2000" b="1" dirty="0"/>
              <a:t>Jeffrey P. Bigham</a:t>
            </a:r>
            <a:br>
              <a:rPr lang="en-US" sz="2000" b="1" dirty="0"/>
            </a:br>
            <a:endParaRPr lang="en-US" sz="2000" b="1" dirty="0"/>
          </a:p>
          <a:p>
            <a:r>
              <a:rPr lang="en-US" sz="2000" dirty="0"/>
              <a:t>Walter S. </a:t>
            </a:r>
            <a:r>
              <a:rPr lang="en-US" sz="2000" dirty="0" err="1"/>
              <a:t>Lasecki</a:t>
            </a:r>
            <a:r>
              <a:rPr lang="en-US" sz="2000" dirty="0"/>
              <a:t>, Chris </a:t>
            </a:r>
            <a:r>
              <a:rPr lang="en-US" sz="2000" dirty="0" err="1"/>
              <a:t>Callison</a:t>
            </a:r>
            <a:r>
              <a:rPr lang="en-US" sz="2000" dirty="0"/>
              <a:t>-Burch, Alex </a:t>
            </a:r>
            <a:r>
              <a:rPr lang="en-US" sz="2000" dirty="0" err="1"/>
              <a:t>Rudnicky</a:t>
            </a:r>
            <a:r>
              <a:rPr lang="en-US" sz="2000" dirty="0"/>
              <a:t>, Margaret Mitchell, </a:t>
            </a:r>
            <a:r>
              <a:rPr lang="en-US" sz="2000" dirty="0" err="1"/>
              <a:t>Lun</a:t>
            </a:r>
            <a:r>
              <a:rPr lang="en-US" sz="2000" dirty="0"/>
              <a:t>-Wei Ku, </a:t>
            </a:r>
            <a:r>
              <a:rPr lang="en-US" sz="2000" dirty="0" err="1"/>
              <a:t>Hsin-Hsi</a:t>
            </a:r>
            <a:r>
              <a:rPr lang="en-US" sz="2000" dirty="0"/>
              <a:t> Chen, Saiph Savage, Jane Hsu…</a:t>
            </a:r>
          </a:p>
          <a:p>
            <a:r>
              <a:rPr lang="en-US" sz="2000" dirty="0" err="1"/>
              <a:t>Shoou</a:t>
            </a:r>
            <a:r>
              <a:rPr lang="en-US" sz="2000" dirty="0"/>
              <a:t>-I Yu, Joseph Chee Chang, </a:t>
            </a:r>
            <a:r>
              <a:rPr lang="en-US" sz="2000" dirty="0" err="1"/>
              <a:t>Chih</a:t>
            </a:r>
            <a:r>
              <a:rPr lang="en-US" sz="2000" dirty="0"/>
              <a:t>-Yi (Jessica) Lin, </a:t>
            </a:r>
            <a:r>
              <a:rPr lang="en-US" sz="2000" dirty="0" err="1"/>
              <a:t>Shihyun</a:t>
            </a:r>
            <a:r>
              <a:rPr lang="en-US" sz="2000" dirty="0"/>
              <a:t> Lo, Chu-Cheng Lin, Yun-</a:t>
            </a:r>
            <a:r>
              <a:rPr lang="en-US" sz="2000" dirty="0" err="1"/>
              <a:t>Nung</a:t>
            </a:r>
            <a:r>
              <a:rPr lang="en-US" sz="2000" dirty="0"/>
              <a:t> (Vivian) Chen, </a:t>
            </a:r>
            <a:r>
              <a:rPr lang="en-US" sz="2000" dirty="0" err="1"/>
              <a:t>Lingpeng</a:t>
            </a:r>
            <a:r>
              <a:rPr lang="en-US" sz="2000" dirty="0"/>
              <a:t> Kong, Luan Yi, William Wang, Zi Yang, Yen-Chia Hsu, </a:t>
            </a:r>
            <a:r>
              <a:rPr lang="en-US" sz="2000" dirty="0" err="1"/>
              <a:t>Kuen</a:t>
            </a:r>
            <a:r>
              <a:rPr lang="en-US" sz="2000" dirty="0"/>
              <a:t>-Bang Hou (</a:t>
            </a:r>
            <a:r>
              <a:rPr lang="en-US" sz="2000" dirty="0" err="1"/>
              <a:t>Favonia</a:t>
            </a:r>
            <a:r>
              <a:rPr lang="en-US" sz="2000" dirty="0"/>
              <a:t>), Kerry Shih-Ping Chang, Janet Huang, Yi-Chia Wang, Kai-min Kevin Chang…</a:t>
            </a:r>
          </a:p>
          <a:p>
            <a:r>
              <a:rPr lang="en-US" sz="2000" dirty="0" err="1"/>
              <a:t>Anhong</a:t>
            </a:r>
            <a:r>
              <a:rPr lang="en-US" sz="2000" dirty="0"/>
              <a:t> Guo, Sai Ganesh, Kotaro Hara, </a:t>
            </a:r>
            <a:r>
              <a:rPr lang="en-US" sz="2000" dirty="0" err="1"/>
              <a:t>Yashesh</a:t>
            </a:r>
            <a:r>
              <a:rPr lang="en-US" sz="2000" dirty="0"/>
              <a:t> Gaur, </a:t>
            </a:r>
            <a:r>
              <a:rPr lang="en-US" sz="2000" dirty="0" err="1"/>
              <a:t>Gierad</a:t>
            </a:r>
            <a:r>
              <a:rPr lang="en-US" sz="2000" dirty="0"/>
              <a:t> </a:t>
            </a:r>
            <a:r>
              <a:rPr lang="en-US" sz="2000" dirty="0" err="1"/>
              <a:t>Laput</a:t>
            </a:r>
            <a:r>
              <a:rPr lang="en-US" sz="2000" dirty="0"/>
              <a:t>, Robert Xiao, Yang Zhang, Patrick Carrington, Luz </a:t>
            </a:r>
            <a:r>
              <a:rPr lang="en-US" sz="2000" dirty="0" err="1"/>
              <a:t>Rello</a:t>
            </a:r>
            <a:r>
              <a:rPr lang="en-US" sz="2000" dirty="0"/>
              <a:t>, Cole Gleason, Kristin Williams, Alex Chen, Susumu Saito…</a:t>
            </a:r>
          </a:p>
          <a:p>
            <a:r>
              <a:rPr lang="en-US" sz="2000" dirty="0"/>
              <a:t>Amos Azaria, Oscar Romero Lopez…</a:t>
            </a:r>
          </a:p>
          <a:p>
            <a:r>
              <a:rPr lang="en-US" sz="2000" dirty="0"/>
              <a:t>Stacey Young</a:t>
            </a:r>
          </a:p>
        </p:txBody>
      </p:sp>
    </p:spTree>
    <p:extLst>
      <p:ext uri="{BB962C8B-B14F-4D97-AF65-F5344CB8AC3E}">
        <p14:creationId xmlns:p14="http://schemas.microsoft.com/office/powerpoint/2010/main" val="1935807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32015</TotalTime>
  <Words>4234</Words>
  <Application>Microsoft Office PowerPoint</Application>
  <PresentationFormat>On-screen Show (4:3)</PresentationFormat>
  <Paragraphs>975</Paragraphs>
  <Slides>91</Slides>
  <Notes>56</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91</vt:i4>
      </vt:variant>
    </vt:vector>
  </HeadingPairs>
  <TitlesOfParts>
    <vt:vector size="103" baseType="lpstr">
      <vt:lpstr>Arial Unicode MS</vt:lpstr>
      <vt:lpstr>新細明體</vt:lpstr>
      <vt:lpstr>Arial</vt:lpstr>
      <vt:lpstr>Arial Black</vt:lpstr>
      <vt:lpstr>Calibri</vt:lpstr>
      <vt:lpstr>Calibri Light</vt:lpstr>
      <vt:lpstr>Cambria Math</vt:lpstr>
      <vt:lpstr>Comic Sans MS</vt:lpstr>
      <vt:lpstr>Courier New</vt:lpstr>
      <vt:lpstr>MV Boli</vt:lpstr>
      <vt:lpstr>Wingdings</vt:lpstr>
      <vt:lpstr>Office Theme</vt:lpstr>
      <vt:lpstr>PowerPoint Presentation</vt:lpstr>
      <vt:lpstr>About Me</vt:lpstr>
      <vt:lpstr>  A Crowd-Powered Conversation Assistant</vt:lpstr>
      <vt:lpstr>PowerPoint Presentation</vt:lpstr>
      <vt:lpstr>PowerPoint Presentation</vt:lpstr>
      <vt:lpstr>PowerPoint Presentation</vt:lpstr>
      <vt:lpstr>PowerPoint Presentation</vt:lpstr>
      <vt:lpstr>PowerPoint Presentation</vt:lpstr>
      <vt:lpstr>PowerPoint Presentation</vt:lpstr>
      <vt:lpstr>What just happened?</vt:lpstr>
      <vt:lpstr>Today’s Conversational Assistants…</vt:lpstr>
      <vt:lpstr>PowerPoint Presentation</vt:lpstr>
      <vt:lpstr>Existing Approaches to  Open Conversation</vt:lpstr>
      <vt:lpstr>Existing Approaches to  Open Conversation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Chorus: A Crowd-Powered Conversation Assistant</vt:lpstr>
      <vt:lpstr>User Interface</vt:lpstr>
      <vt:lpstr>User &amp; Worker Interface</vt:lpstr>
      <vt:lpstr>PowerPoint Presentation</vt:lpstr>
      <vt:lpstr>We Deployed Chorus </vt:lpstr>
      <vt:lpstr>PowerPoint Presentation</vt:lpstr>
      <vt:lpstr>PowerPoint Presentation</vt:lpstr>
      <vt:lpstr>PowerPoint Presentation</vt:lpstr>
      <vt:lpstr>PowerPoint Presentation</vt:lpstr>
      <vt:lpstr>What Did We Learn?</vt:lpstr>
      <vt:lpstr>PowerPoint Presentation</vt:lpstr>
      <vt:lpstr>PowerPoint Presentation</vt:lpstr>
      <vt:lpstr>Evorus: A Crowd-Powered Conversational Assistant Built to Automate Itself Over Time  [ UIST Poster’17, CHI’18      ]</vt:lpstr>
      <vt:lpstr>Automating Chorus Over Time</vt:lpstr>
      <vt:lpstr>PowerPoint Presentation</vt:lpstr>
      <vt:lpstr>PowerPoint Presentation</vt:lpstr>
      <vt:lpstr>PowerPoint Presentation</vt:lpstr>
      <vt:lpstr>Empower Chorus with Multiple Chatbots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Automating Chorus Over Time</vt:lpstr>
      <vt:lpstr>Automating Open Conversation</vt:lpstr>
      <vt:lpstr>PowerPoint Presentation</vt:lpstr>
      <vt:lpstr>PowerPoint Presentation</vt:lpstr>
      <vt:lpstr>Empower Chorus with Multiple Chatbots</vt:lpstr>
      <vt:lpstr>How to build a set of  chatbots quickly?</vt:lpstr>
      <vt:lpstr>Use Web APIs to Empower Chorus</vt:lpstr>
      <vt:lpstr>Use Web APIs to Empower Chorus</vt:lpstr>
      <vt:lpstr>PowerPoint Presentation</vt:lpstr>
      <vt:lpstr>Guardian: A Crowd-Powered Dialog System for Web APIs </vt:lpstr>
      <vt:lpstr>Parameter Extraction</vt:lpstr>
      <vt:lpstr>Parameter Extraction</vt:lpstr>
      <vt:lpstr>How to Extract Parameters?</vt:lpstr>
      <vt:lpstr>Crowd-Powered Parameter Extraction</vt:lpstr>
      <vt:lpstr>Which Parameters to Use?</vt:lpstr>
      <vt:lpstr>Parameter Rating Problem</vt:lpstr>
      <vt:lpstr>How about just do a survey?</vt:lpstr>
      <vt:lpstr>Match Questions with Parameters</vt:lpstr>
      <vt:lpstr>Match Questions with Parameters</vt:lpstr>
      <vt:lpstr>Match Questions with Parameters</vt:lpstr>
      <vt:lpstr>Evaluation on Parameter Ranking </vt:lpstr>
      <vt:lpstr>Guardian: A Crowd-Powered Dialog System for Web APIs </vt:lpstr>
      <vt:lpstr>Evaluation: Task Completion Rate</vt:lpstr>
      <vt:lpstr>PowerPoint Presentation</vt:lpstr>
      <vt:lpstr>PowerPoint Presentation</vt:lpstr>
      <vt:lpstr>PowerPoint Presentation</vt:lpstr>
      <vt:lpstr>Backup Slides</vt:lpstr>
      <vt:lpstr>PowerPoint Presentation</vt:lpstr>
      <vt:lpstr>PowerPoint Presentation</vt:lpstr>
      <vt:lpstr>PowerPoint Presentation</vt:lpstr>
      <vt:lpstr>PowerPoint Presentation</vt:lpstr>
      <vt:lpstr>Thesis Statement</vt:lpstr>
      <vt:lpstr>Thesis Statement</vt:lpstr>
      <vt:lpstr>Thesis Statement</vt:lpstr>
      <vt:lpstr>Thesis Statement</vt:lpstr>
      <vt:lpstr>Thesis Statement</vt:lpstr>
      <vt:lpstr>Thesis Statement</vt:lpstr>
      <vt:lpstr>Some More Projects…</vt:lpstr>
      <vt:lpstr>Future Work</vt:lpstr>
      <vt:lpstr>Future Work</vt:lpstr>
      <vt:lpstr>Acknowledgment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tinghaoh</dc:creator>
  <cp:lastModifiedBy>Kenneth Huang</cp:lastModifiedBy>
  <cp:revision>737</cp:revision>
  <dcterms:created xsi:type="dcterms:W3CDTF">2017-09-22T18:19:45Z</dcterms:created>
  <dcterms:modified xsi:type="dcterms:W3CDTF">2019-03-26T18:57:04Z</dcterms:modified>
</cp:coreProperties>
</file>